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85" r:id="rId2"/>
    <p:sldId id="305" r:id="rId3"/>
    <p:sldId id="261" r:id="rId4"/>
    <p:sldId id="288" r:id="rId5"/>
    <p:sldId id="289" r:id="rId6"/>
    <p:sldId id="262" r:id="rId7"/>
    <p:sldId id="263" r:id="rId8"/>
    <p:sldId id="264" r:id="rId9"/>
    <p:sldId id="306" r:id="rId10"/>
    <p:sldId id="290" r:id="rId11"/>
    <p:sldId id="265" r:id="rId12"/>
    <p:sldId id="267" r:id="rId13"/>
    <p:sldId id="300" r:id="rId14"/>
    <p:sldId id="291" r:id="rId15"/>
    <p:sldId id="269" r:id="rId16"/>
    <p:sldId id="270" r:id="rId17"/>
    <p:sldId id="310" r:id="rId18"/>
    <p:sldId id="317" r:id="rId19"/>
    <p:sldId id="292" r:id="rId20"/>
    <p:sldId id="318" r:id="rId21"/>
    <p:sldId id="301" r:id="rId22"/>
    <p:sldId id="293" r:id="rId23"/>
    <p:sldId id="281" r:id="rId24"/>
    <p:sldId id="307" r:id="rId25"/>
    <p:sldId id="319" r:id="rId26"/>
    <p:sldId id="276" r:id="rId27"/>
    <p:sldId id="295" r:id="rId28"/>
    <p:sldId id="309" r:id="rId29"/>
    <p:sldId id="308" r:id="rId30"/>
    <p:sldId id="297" r:id="rId31"/>
    <p:sldId id="272" r:id="rId32"/>
    <p:sldId id="284" r:id="rId33"/>
    <p:sldId id="321" r:id="rId34"/>
    <p:sldId id="32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900"/>
    <a:srgbClr val="33CCFF"/>
    <a:srgbClr val="000066"/>
    <a:srgbClr val="66FF33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/>
    <p:restoredTop sz="94590"/>
  </p:normalViewPr>
  <p:slideViewPr>
    <p:cSldViewPr>
      <p:cViewPr varScale="1">
        <p:scale>
          <a:sx n="92" d="100"/>
          <a:sy n="92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0E22E7B6-7E76-4AA2-953C-5F0CC2138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13193228-F54E-4F03-9F97-EC7A1320B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C9444E-1B32-4D9C-807D-76785F54FBC6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B9B8BD-7258-4C39-BBD6-64DAE0BEECAC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D2F03E-4AD3-4D6F-ABF7-63ACC3FC2174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E92A34-3838-480A-9D46-7E90BD7CC927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C4423-1FC1-428E-A3B4-61AE461C00A2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C84B-7A23-4D81-9276-0CB6EB7ABAE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8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71009-733C-4B76-8A39-8DA977D7C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5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E27E-46A5-4DED-94FB-8718DD11A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FB33-AA3D-47C3-9035-E4871ED8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914400"/>
            <a:ext cx="86106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0F48-8EDE-44C3-97A4-77EDD341A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27B1-CE39-4778-9123-45A4488EE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5FB8-110F-4661-B6DE-2B2583EE6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467C-C02D-4AF5-890A-B4402C99D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F6B3-C35F-4898-A02A-A92AB6EC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38CF-ED7D-48CB-80DA-4BFCB75BD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C874-6258-4CF1-8AFB-04A6FAD37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F5BD-A0F5-4CB9-B0D3-D2C083D1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D505-6106-4AD6-B337-964C13F77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6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-112" charset="0"/>
              </a:defRPr>
            </a:lvl1pPr>
          </a:lstStyle>
          <a:p>
            <a:pPr>
              <a:defRPr/>
            </a:pPr>
            <a:fld id="{1C56F51B-D22B-4CF5-984D-48F46F6B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71600"/>
            <a:ext cx="7073815" cy="3962400"/>
          </a:xfrm>
          <a:prstGeom prst="rect">
            <a:avLst/>
          </a:prstGeom>
        </p:spPr>
      </p:pic>
      <p:sp>
        <p:nvSpPr>
          <p:cNvPr id="61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F8F2CDA-20AF-45E9-B60D-0DDF837999BA}" type="slidenum">
              <a:rPr lang="en-US">
                <a:latin typeface="Times New Roman" pitchFamily="-112" charset="0"/>
              </a:rPr>
              <a:pPr/>
              <a:t>1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458200" cy="58674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600" b="1" dirty="0">
                <a:solidFill>
                  <a:srgbClr val="002060"/>
                </a:solidFill>
                <a:latin typeface="Lucida Sans" panose="020B0602030504020204" pitchFamily="34" charset="77"/>
              </a:rPr>
              <a:t>Chapter 1</a:t>
            </a:r>
            <a:br>
              <a:rPr lang="en-US" sz="6600" b="1" dirty="0">
                <a:latin typeface="Lucida Sans" panose="020B0602030504020204" pitchFamily="34" charset="77"/>
              </a:rPr>
            </a:br>
            <a:r>
              <a:rPr lang="en-US" sz="6600" b="1" dirty="0">
                <a:solidFill>
                  <a:schemeClr val="tx2"/>
                </a:solidFill>
                <a:latin typeface="Lucida Sans" panose="020B0602030504020204" pitchFamily="34" charset="77"/>
              </a:rPr>
              <a:t>Introduction</a:t>
            </a:r>
            <a:br>
              <a:rPr lang="en-US" sz="6600" dirty="0">
                <a:solidFill>
                  <a:schemeClr val="tx2"/>
                </a:solidFill>
                <a:latin typeface="Lucida Sans" panose="020B0602030504020204" pitchFamily="34" charset="77"/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4815" y="5118556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Phoenix.gov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58674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b="1" dirty="0">
                <a:solidFill>
                  <a:schemeClr val="tx2"/>
                </a:solidFill>
                <a:latin typeface="Lucida Sans" panose="020B0602030504020204" pitchFamily="34" charset="77"/>
              </a:rPr>
              <a:t>Physical and Chemical Properties of Matter </a:t>
            </a: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Lucida Sans" panose="020B0602030504020204" pitchFamily="34" charset="77"/>
              </a:rPr>
              <a:t>Can be used to identify &amp; separate substances</a:t>
            </a:r>
            <a:br>
              <a:rPr lang="en-US" b="1" dirty="0">
                <a:solidFill>
                  <a:schemeClr val="tx1"/>
                </a:solidFill>
                <a:latin typeface="Lucida Sans" panose="020B0602030504020204" pitchFamily="34" charset="77"/>
              </a:rPr>
            </a:br>
            <a:r>
              <a:rPr lang="en-US" sz="4400" b="1" dirty="0">
                <a:solidFill>
                  <a:schemeClr val="tx1"/>
                </a:solidFill>
              </a:rPr>
              <a:t>	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3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48461DE-5203-4D0C-B106-98C8FD29BC7B}" type="slidenum">
              <a:rPr lang="en-US">
                <a:latin typeface="Times New Roman" pitchFamily="-112" charset="0"/>
              </a:rPr>
              <a:pPr/>
              <a:t>10</a:t>
            </a:fld>
            <a:endParaRPr lang="en-US">
              <a:latin typeface="Times New Roman" pitchFamily="-11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50" y="4419600"/>
            <a:ext cx="3467100" cy="2273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0350" y="6477456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port-</a:t>
            </a:r>
            <a:r>
              <a:rPr lang="en-US" sz="800" dirty="0" err="1">
                <a:solidFill>
                  <a:schemeClr val="bg1"/>
                </a:solidFill>
              </a:rPr>
              <a:t>magazine.com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B97A929-9768-49D1-AF50-AAA11EA45FBD}" type="slidenum">
              <a:rPr lang="en-US">
                <a:latin typeface="Times New Roman" pitchFamily="-112" charset="0"/>
              </a:rPr>
              <a:pPr/>
              <a:t>11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  <a:latin typeface="Lucida Sans" panose="020B0602030504020204" pitchFamily="34" charset="77"/>
              </a:rPr>
              <a:t>Physical Properties of Matter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8784"/>
            <a:ext cx="7224820" cy="5805055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-365760" algn="ctr" eaLnBrk="1" hangingPunct="1">
              <a:lnSpc>
                <a:spcPct val="70000"/>
              </a:lnSpc>
            </a:pPr>
            <a:r>
              <a:rPr lang="en-US" sz="2800" b="1" dirty="0">
                <a:solidFill>
                  <a:schemeClr val="tx1"/>
                </a:solidFill>
                <a:latin typeface="Lucida Sans" panose="020B0602030504020204" pitchFamily="34" charset="77"/>
              </a:rPr>
              <a:t>Can be changed without changing          </a:t>
            </a:r>
          </a:p>
          <a:p>
            <a:pPr marL="0" indent="-365760" algn="ctr" eaLnBrk="1" hangingPunct="1">
              <a:lnSpc>
                <a:spcPct val="70000"/>
              </a:lnSpc>
            </a:pPr>
            <a:r>
              <a:rPr lang="en-US" sz="2800" b="1" dirty="0">
                <a:solidFill>
                  <a:schemeClr val="tx1"/>
                </a:solidFill>
                <a:latin typeface="Lucida Sans" panose="020B0602030504020204" pitchFamily="34" charset="77"/>
              </a:rPr>
              <a:t>molecular composition</a:t>
            </a:r>
          </a:p>
          <a:p>
            <a:pPr marL="0" indent="-365760" algn="ctr" eaLnBrk="1" hangingPunct="1">
              <a:lnSpc>
                <a:spcPct val="70000"/>
              </a:lnSpc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</a:rPr>
              <a:t>Chemical identity is NOT CHANGED</a:t>
            </a:r>
          </a:p>
          <a:p>
            <a:pPr marL="0" lvl="2" indent="0" algn="ctr" eaLnBrk="1" hangingPunct="1">
              <a:spcBef>
                <a:spcPts val="0"/>
              </a:spcBef>
            </a:pPr>
            <a:r>
              <a:rPr lang="en-US" dirty="0" err="1">
                <a:solidFill>
                  <a:srgbClr val="0070C0"/>
                </a:solidFill>
                <a:latin typeface="Lucida Sans" panose="020B0602030504020204" pitchFamily="34" charset="77"/>
              </a:rPr>
              <a:t>eg</a:t>
            </a:r>
            <a:r>
              <a:rPr lang="en-US" dirty="0">
                <a:solidFill>
                  <a:srgbClr val="0070C0"/>
                </a:solidFill>
                <a:latin typeface="Lucida Sans" panose="020B0602030504020204" pitchFamily="34" charset="77"/>
              </a:rPr>
              <a:t>: smashing a window </a:t>
            </a:r>
            <a:r>
              <a:rPr lang="mr-IN" dirty="0">
                <a:solidFill>
                  <a:srgbClr val="0070C0"/>
                </a:solidFill>
                <a:latin typeface="Lucida Sans" panose="020B0602030504020204" pitchFamily="34" charset="77"/>
              </a:rPr>
              <a:t>–</a:t>
            </a:r>
            <a:r>
              <a:rPr lang="en-US" dirty="0">
                <a:solidFill>
                  <a:srgbClr val="0070C0"/>
                </a:solidFill>
                <a:latin typeface="Lucida Sans" panose="020B0602030504020204" pitchFamily="34" charset="77"/>
              </a:rPr>
              <a:t> still glass</a:t>
            </a:r>
          </a:p>
          <a:p>
            <a:pPr marL="0" lvl="2" indent="0" algn="ctr" eaLnBrk="1" hangingPunct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latin typeface="Lucida Sans" panose="020B0602030504020204" pitchFamily="34" charset="77"/>
              </a:rPr>
              <a:t>melting ice </a:t>
            </a:r>
            <a:r>
              <a:rPr lang="mr-IN" dirty="0">
                <a:solidFill>
                  <a:srgbClr val="0070C0"/>
                </a:solidFill>
                <a:latin typeface="Lucida Sans" panose="020B0602030504020204" pitchFamily="34" charset="77"/>
              </a:rPr>
              <a:t>–</a:t>
            </a:r>
            <a:r>
              <a:rPr lang="en-US" dirty="0">
                <a:solidFill>
                  <a:srgbClr val="0070C0"/>
                </a:solidFill>
                <a:latin typeface="Lucida Sans" panose="020B0602030504020204" pitchFamily="34" charset="77"/>
              </a:rPr>
              <a:t> still water</a:t>
            </a:r>
          </a:p>
          <a:p>
            <a:pPr marL="0" lvl="2" indent="0" algn="ctr" eaLnBrk="1" hangingPunct="1">
              <a:spcBef>
                <a:spcPts val="0"/>
              </a:spcBef>
            </a:pPr>
            <a:endParaRPr lang="en-US" sz="1600" dirty="0">
              <a:latin typeface="Lucida Sans" panose="020B0602030504020204" pitchFamily="34" charset="77"/>
            </a:endParaRPr>
          </a:p>
          <a:p>
            <a:pPr marL="0" indent="0" algn="ctr" eaLnBrk="1" hangingPunct="1">
              <a:spcBef>
                <a:spcPts val="0"/>
              </a:spcBef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</a:rPr>
              <a:t>Phase changes are physical changes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</a:rPr>
              <a:t>(solid to liquid to gas etc.)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Melting, freezing, boiling, etc.</a:t>
            </a:r>
          </a:p>
          <a:p>
            <a:pPr lvl="1" eaLnBrk="1" hangingPunct="1">
              <a:lnSpc>
                <a:spcPct val="50000"/>
              </a:lnSpc>
            </a:pPr>
            <a:endParaRPr lang="en-US" dirty="0">
              <a:solidFill>
                <a:srgbClr val="0070C0"/>
              </a:solidFill>
              <a:latin typeface="Lucida Sans" panose="020B0602030504020204" pitchFamily="34" charset="77"/>
            </a:endParaRPr>
          </a:p>
          <a:p>
            <a:pPr lvl="1" eaLnBrk="1" hangingPunct="1">
              <a:lnSpc>
                <a:spcPct val="50000"/>
              </a:lnSpc>
            </a:pPr>
            <a:endParaRPr lang="en-US" dirty="0">
              <a:solidFill>
                <a:srgbClr val="7030A0"/>
              </a:solidFill>
              <a:latin typeface="Lucida Sans" panose="020B0602030504020204" pitchFamily="34" charset="77"/>
            </a:endParaRPr>
          </a:p>
          <a:p>
            <a:pPr marL="0" indent="0" eaLnBrk="1" hangingPunct="1">
              <a:spcBef>
                <a:spcPts val="0"/>
              </a:spcBef>
            </a:pPr>
            <a:endParaRPr lang="en-US" sz="2800" dirty="0">
              <a:solidFill>
                <a:srgbClr val="7030A0"/>
              </a:solidFill>
              <a:latin typeface="Lucida Sans" panose="020B0602030504020204" pitchFamily="34" charset="77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77"/>
              </a:rPr>
              <a:t>Can be used to ID a substance without damage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Lucida Sans" panose="020B0602030504020204" pitchFamily="34" charset="77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Color, odor, solubility, conductivity, density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molecular mass, boiling/melting points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</a:rPr>
              <a:t>Original compound can be recovered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457200" y="802640"/>
            <a:ext cx="7772400" cy="5791200"/>
            <a:chOff x="384" y="528"/>
            <a:chExt cx="4896" cy="3648"/>
          </a:xfrm>
        </p:grpSpPr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384" y="528"/>
              <a:ext cx="4896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6"/>
            <p:cNvSpPr>
              <a:spLocks noChangeArrowheads="1"/>
            </p:cNvSpPr>
            <p:nvPr/>
          </p:nvSpPr>
          <p:spPr bwMode="auto">
            <a:xfrm>
              <a:off x="384" y="1584"/>
              <a:ext cx="4896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7"/>
            <p:cNvSpPr>
              <a:spLocks noChangeArrowheads="1"/>
            </p:cNvSpPr>
            <p:nvPr/>
          </p:nvSpPr>
          <p:spPr bwMode="auto">
            <a:xfrm>
              <a:off x="384" y="2640"/>
              <a:ext cx="489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8"/>
            <p:cNvSpPr>
              <a:spLocks noChangeArrowheads="1"/>
            </p:cNvSpPr>
            <p:nvPr/>
          </p:nvSpPr>
          <p:spPr bwMode="auto">
            <a:xfrm>
              <a:off x="384" y="3408"/>
              <a:ext cx="489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741" y="4239519"/>
            <a:ext cx="1610431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672" y="827116"/>
            <a:ext cx="2255520" cy="225552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11" y="4045803"/>
            <a:ext cx="649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2400" b="1" dirty="0">
                <a:solidFill>
                  <a:srgbClr val="FF0000"/>
                </a:solidFill>
              </a:rPr>
              <a:t>CHEMICAL BONDS ARE NOT BROKEN DURING PHASE CHANGES!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1524000" cy="1133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E886FE-8B56-4E2E-98FB-4A4DD0026360}" type="slidenum">
              <a:rPr lang="en-US">
                <a:latin typeface="Times New Roman" pitchFamily="-112" charset="0"/>
              </a:rPr>
              <a:pPr/>
              <a:t>12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  <a:t>Chemical Properties of Matter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41666" cy="4800600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chemeClr val="tx1"/>
                </a:solidFill>
                <a:latin typeface="Lucida Sans" panose="020B0602030504020204" pitchFamily="34" charset="77"/>
              </a:rPr>
              <a:t>Describe how chemicals react with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</a:rPr>
              <a:t>What will they react with?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</a:rPr>
              <a:t>How will they react?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• 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Generate heat or light?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</a:rPr>
              <a:t>	• 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Burn? Explode?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</a:rPr>
              <a:t>   • 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Decompose slowly? (Rusting, rotting)</a:t>
            </a:r>
          </a:p>
          <a:p>
            <a:pPr lvl="1"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</a:rPr>
              <a:t>Compositional changes to molecules</a:t>
            </a:r>
          </a:p>
          <a:p>
            <a:pPr lvl="1" eaLnBrk="1" hangingPunct="1"/>
            <a:r>
              <a:rPr lang="en-US" dirty="0">
                <a:solidFill>
                  <a:srgbClr val="002060"/>
                </a:solidFill>
              </a:rPr>
              <a:t>• </a:t>
            </a: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77"/>
              </a:rPr>
              <a:t>Often called a chemical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2060"/>
                </a:solidFill>
              </a:rPr>
              <a:t>• </a:t>
            </a: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77"/>
              </a:rPr>
              <a:t>Original material changed on 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77"/>
              </a:rPr>
              <a:t>  atomic level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/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</a:rPr>
              <a:t>Original compound no longer present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    • </a:t>
            </a: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77"/>
              </a:rPr>
              <a:t>Compound cannot be restored to its original   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77"/>
              </a:rPr>
              <a:t>     form without another chemical change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2395538"/>
            <a:ext cx="7696200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" y="4164013"/>
            <a:ext cx="76962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334" y="2853178"/>
            <a:ext cx="1637477" cy="2201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60727" y="1100138"/>
            <a:ext cx="2667000" cy="1643062"/>
            <a:chOff x="6495858" y="1556015"/>
            <a:chExt cx="2386277" cy="12997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5858" y="1556015"/>
              <a:ext cx="2380721" cy="129978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196335" y="2630379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Ready.gov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BD93517-5CA3-4A99-8D15-80C06E9EEF38}" type="slidenum">
              <a:rPr lang="en-US">
                <a:latin typeface="Times New Roman" pitchFamily="-112" charset="0"/>
              </a:rPr>
              <a:pPr/>
              <a:t>13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1613" y="685800"/>
            <a:ext cx="8763000" cy="62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Extensive Property</a:t>
            </a: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</a:rPr>
              <a:t>:</a:t>
            </a:r>
            <a:r>
              <a:rPr lang="en-US" sz="3200" b="1" i="1" dirty="0">
                <a:solidFill>
                  <a:srgbClr val="FF0000"/>
                </a:solidFill>
                <a:latin typeface="Lucida Sans" panose="020B0602030504020204" pitchFamily="34" charset="77"/>
              </a:rPr>
              <a:t> </a:t>
            </a:r>
            <a:r>
              <a:rPr lang="en-US" sz="2800" dirty="0">
                <a:latin typeface="Lucida Sans" panose="020B0602030504020204" pitchFamily="34" charset="77"/>
              </a:rPr>
              <a:t>Depends on amount of matter present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>
                <a:latin typeface="Lucida Sans" panose="020B0602030504020204" pitchFamily="34" charset="77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ex: mass, length, volume, heat,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</a:t>
            </a:r>
            <a:r>
              <a:rPr lang="en-US" sz="2400" u="sng" dirty="0">
                <a:solidFill>
                  <a:srgbClr val="0070C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intensity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 of color or odor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1600" dirty="0">
              <a:latin typeface="Lucida Sans" panose="020B0602030504020204" pitchFamily="34" charset="77"/>
            </a:endParaRPr>
          </a:p>
          <a:p>
            <a:pPr eaLnBrk="1" hangingPunct="1">
              <a:spcBef>
                <a:spcPts val="0"/>
              </a:spcBef>
            </a:pPr>
            <a:r>
              <a:rPr lang="en-US" sz="32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Intensive Property</a:t>
            </a:r>
            <a:r>
              <a:rPr lang="en-US" sz="3200" b="1" dirty="0">
                <a:solidFill>
                  <a:srgbClr val="FF0000"/>
                </a:solidFill>
                <a:latin typeface="Lucida Sans" panose="020B0602030504020204" pitchFamily="34" charset="77"/>
              </a:rPr>
              <a:t>: </a:t>
            </a:r>
            <a:r>
              <a:rPr lang="en-US" sz="2800" dirty="0">
                <a:latin typeface="Lucida Sans" panose="020B0602030504020204" pitchFamily="34" charset="77"/>
              </a:rPr>
              <a:t>Independent of amount of matter present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dirty="0">
                <a:latin typeface="Lucida Sans" panose="020B0602030504020204" pitchFamily="34" charset="77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ex: Temperature, boiling point, color, odor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dirty="0">
                <a:latin typeface="Lucida Sans" panose="020B0602030504020204" pitchFamily="34" charset="77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Often a calculated ratio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      ex: Density (mass/</a:t>
            </a:r>
            <a:r>
              <a:rPr lang="en-US" sz="2400" dirty="0" err="1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vol</a:t>
            </a: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 ratio)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	Molar mass (grams/</a:t>
            </a:r>
            <a:r>
              <a:rPr lang="en-US" sz="2400" dirty="0" err="1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mol</a:t>
            </a: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)	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	Specific heat (J/g)</a:t>
            </a:r>
            <a:endParaRPr lang="en-US" dirty="0">
              <a:solidFill>
                <a:srgbClr val="7030A0"/>
              </a:solidFill>
              <a:latin typeface="Lucida Sans" panose="020B0602030504020204" pitchFamily="34" charset="77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59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Intensive properties can be used to identify a material, extensive properties cannot.  Why?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2971800" y="2819400"/>
            <a:ext cx="1981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800">
                <a:latin typeface="Arial Narrow" pitchFamily="34" charset="0"/>
              </a:rPr>
              <a:t> 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842345" y="0"/>
            <a:ext cx="7481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7030A0"/>
                </a:solidFill>
                <a:latin typeface="Lucida Sans" panose="020B0602030504020204" pitchFamily="34" charset="77"/>
              </a:rPr>
              <a:t>Extensive and Intensive Properties</a:t>
            </a:r>
          </a:p>
        </p:txBody>
      </p:sp>
      <p:pic>
        <p:nvPicPr>
          <p:cNvPr id="16390" name="Picture 8" descr="ED0012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182" y="990600"/>
            <a:ext cx="20843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HH0089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325" y="4114800"/>
            <a:ext cx="16573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4419600"/>
            <a:ext cx="3276600" cy="2298700"/>
            <a:chOff x="457200" y="4419600"/>
            <a:chExt cx="3276600" cy="22987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4419600"/>
              <a:ext cx="2667000" cy="22987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6413956"/>
              <a:ext cx="1676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olin.edu</a:t>
              </a:r>
              <a:endParaRPr lang="en-US" sz="800" dirty="0"/>
            </a:p>
          </p:txBody>
        </p:sp>
      </p:grpSp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F84799-8EFF-4761-A053-98CDE3CA5C30}" type="slidenum">
              <a:rPr lang="en-US">
                <a:latin typeface="Times New Roman" pitchFamily="-112" charset="0"/>
              </a:rPr>
              <a:pPr/>
              <a:t>14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15637" y="-27709"/>
            <a:ext cx="8458200" cy="4869873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chemeClr val="tx2"/>
                </a:solidFill>
                <a:latin typeface="Lucida Sans" panose="020B0602030504020204" pitchFamily="34" charset="77"/>
              </a:rPr>
              <a:t>Measurements</a:t>
            </a:r>
            <a:br>
              <a:rPr lang="en-US" sz="6000" b="1" dirty="0">
                <a:solidFill>
                  <a:schemeClr val="tx1"/>
                </a:solidFill>
                <a:latin typeface="Lucida Sans" panose="020B0602030504020204" pitchFamily="34" charset="77"/>
              </a:rPr>
            </a:br>
            <a:br>
              <a:rPr lang="en-US" sz="2800" b="1" dirty="0">
                <a:solidFill>
                  <a:schemeClr val="tx1"/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/>
                </a:solidFill>
                <a:latin typeface="Lucida Sans" panose="020B0602030504020204" pitchFamily="34" charset="77"/>
              </a:rPr>
              <a:t>Determining how much</a:t>
            </a:r>
            <a:br>
              <a:rPr lang="en-US" dirty="0">
                <a:solidFill>
                  <a:schemeClr val="tx1"/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/>
                </a:solidFill>
                <a:latin typeface="Lucida Sans" panose="020B0602030504020204" pitchFamily="34" charset="77"/>
              </a:rPr>
              <a:t>matter is present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61018" y="4088823"/>
            <a:ext cx="2147455" cy="2467491"/>
            <a:chOff x="6629400" y="4191000"/>
            <a:chExt cx="2147455" cy="24674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4191000"/>
              <a:ext cx="1752600" cy="24003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57655" y="6443047"/>
              <a:ext cx="1219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amazon.com</a:t>
              </a:r>
              <a:endParaRPr lang="en-US" sz="8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9FADF66-941A-4F4F-A109-2F5596C100E4}" type="slidenum">
              <a:rPr lang="en-US">
                <a:latin typeface="Times New Roman" pitchFamily="-112" charset="0"/>
              </a:rPr>
              <a:pPr/>
              <a:t>15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86907"/>
            <a:ext cx="815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  <a:t>Base Units of Measurement</a:t>
            </a:r>
            <a:b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</a:br>
            <a: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  <a:t>International System of Units (SI)</a:t>
            </a:r>
            <a:b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</a:br>
            <a:endParaRPr lang="en-US" sz="3600" b="1" u="sng" dirty="0">
              <a:solidFill>
                <a:srgbClr val="FF0000"/>
              </a:solidFill>
              <a:latin typeface="Lucida Sans" panose="020B0602030504020204" pitchFamily="34" charset="77"/>
            </a:endParaRPr>
          </a:p>
        </p:txBody>
      </p:sp>
      <p:pic>
        <p:nvPicPr>
          <p:cNvPr id="18436" name="Picture 4" descr="009-01"/>
          <p:cNvPicPr preferRelativeResize="0"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4BACE5-9B06-7F45-A7EC-1921BE87E0E3}"/>
              </a:ext>
            </a:extLst>
          </p:cNvPr>
          <p:cNvGrpSpPr/>
          <p:nvPr/>
        </p:nvGrpSpPr>
        <p:grpSpPr>
          <a:xfrm>
            <a:off x="187036" y="2653145"/>
            <a:ext cx="8686800" cy="3900055"/>
            <a:chOff x="228600" y="3429000"/>
            <a:chExt cx="8686800" cy="39000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A6E5C0-8BFA-6A44-A625-18BC81059746}"/>
                </a:ext>
              </a:extLst>
            </p:cNvPr>
            <p:cNvGrpSpPr/>
            <p:nvPr/>
          </p:nvGrpSpPr>
          <p:grpSpPr>
            <a:xfrm>
              <a:off x="381000" y="3429000"/>
              <a:ext cx="8382000" cy="2438400"/>
              <a:chOff x="381000" y="3429000"/>
              <a:chExt cx="8382000" cy="2438400"/>
            </a:xfrm>
          </p:grpSpPr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0647A639-134D-3346-A90E-4F576DFA00BF}"/>
                  </a:ext>
                </a:extLst>
              </p:cNvPr>
              <p:cNvSpPr/>
              <p:nvPr/>
            </p:nvSpPr>
            <p:spPr>
              <a:xfrm>
                <a:off x="381000" y="3429000"/>
                <a:ext cx="8382000" cy="1219200"/>
              </a:xfrm>
              <a:prstGeom prst="frame">
                <a:avLst>
                  <a:gd name="adj1" fmla="val 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898008EB-19C2-254C-882E-1565D1B13A91}"/>
                  </a:ext>
                </a:extLst>
              </p:cNvPr>
              <p:cNvSpPr/>
              <p:nvPr/>
            </p:nvSpPr>
            <p:spPr>
              <a:xfrm>
                <a:off x="381000" y="5105400"/>
                <a:ext cx="8382000" cy="762000"/>
              </a:xfrm>
              <a:prstGeom prst="frame">
                <a:avLst>
                  <a:gd name="adj1" fmla="val 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037364-3156-2F4B-832A-6AD41020AF1B}"/>
                </a:ext>
              </a:extLst>
            </p:cNvPr>
            <p:cNvSpPr txBox="1"/>
            <p:nvPr/>
          </p:nvSpPr>
          <p:spPr>
            <a:xfrm>
              <a:off x="228600" y="6128726"/>
              <a:ext cx="868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Lucida Sans" panose="020B0602030504020204" pitchFamily="34" charset="77"/>
                  <a:cs typeface="Calibri" panose="020F0502020204030204" pitchFamily="34" charset="0"/>
                </a:rPr>
                <a:t>Will be used frequently in CHM 10; you are expected to know them! (Depending on other classes, will likely need to know ampere in the future.)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02F5F8E-F5C4-47F9-86DF-BEAB37C220FF}" type="slidenum">
              <a:rPr lang="en-US">
                <a:latin typeface="Times New Roman" pitchFamily="-112" charset="0"/>
              </a:rPr>
              <a:pPr/>
              <a:t>16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1727"/>
            <a:ext cx="8763000" cy="5334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  <a:t>SI Prefixes </a:t>
            </a:r>
            <a:br>
              <a:rPr lang="en-US" sz="3600" dirty="0">
                <a:solidFill>
                  <a:srgbClr val="66FFFF"/>
                </a:solidFill>
                <a:latin typeface="Lucida Sans" panose="020B0602030504020204" pitchFamily="34" charset="77"/>
              </a:rPr>
            </a:br>
            <a:r>
              <a:rPr lang="en-US" sz="36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Yes, you need to know these too</a:t>
            </a:r>
            <a:endParaRPr lang="en-US" sz="3600" dirty="0">
              <a:solidFill>
                <a:schemeClr val="tx2"/>
              </a:solidFill>
              <a:latin typeface="Lucida Sans" panose="020B0602030504020204" pitchFamily="34" charset="77"/>
            </a:endParaRPr>
          </a:p>
        </p:txBody>
      </p:sp>
      <p:pic>
        <p:nvPicPr>
          <p:cNvPr id="19460" name="Picture 4" descr="009-02"/>
          <p:cNvPicPr preferRelativeResize="0">
            <a:picLocks noGrp="1" noChangeAspect="1" noChangeArrowheads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0080" y="1219200"/>
            <a:ext cx="5252720" cy="467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7480" y="3352800"/>
            <a:ext cx="2052320" cy="814864"/>
            <a:chOff x="78740" y="3352800"/>
            <a:chExt cx="2052320" cy="814864"/>
          </a:xfrm>
        </p:grpSpPr>
        <p:sp>
          <p:nvSpPr>
            <p:cNvPr id="3" name="TextBox 2"/>
            <p:cNvSpPr txBox="1"/>
            <p:nvPr/>
          </p:nvSpPr>
          <p:spPr>
            <a:xfrm>
              <a:off x="78740" y="3429000"/>
              <a:ext cx="1143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Lucida Sans" panose="020B0602030504020204" pitchFamily="34" charset="77"/>
                </a:rPr>
                <a:t>hecto</a:t>
              </a:r>
              <a:r>
                <a:rPr lang="en-US" sz="1400" dirty="0">
                  <a:latin typeface="Lucida Sans" panose="020B0602030504020204" pitchFamily="34" charset="77"/>
                </a:rPr>
                <a:t> (10</a:t>
              </a:r>
              <a:r>
                <a:rPr lang="en-US" sz="1400" baseline="30000" dirty="0">
                  <a:latin typeface="Lucida Sans" panose="020B0602030504020204" pitchFamily="34" charset="77"/>
                </a:rPr>
                <a:t>2</a:t>
              </a:r>
              <a:r>
                <a:rPr lang="en-US" sz="1400" dirty="0">
                  <a:latin typeface="Lucida Sans" panose="020B0602030504020204" pitchFamily="34" charset="77"/>
                </a:rPr>
                <a:t>)</a:t>
              </a:r>
            </a:p>
            <a:p>
              <a:r>
                <a:rPr lang="en-US" sz="1400" dirty="0" err="1">
                  <a:latin typeface="Lucida Sans" panose="020B0602030504020204" pitchFamily="34" charset="77"/>
                </a:rPr>
                <a:t>deca</a:t>
              </a:r>
              <a:r>
                <a:rPr lang="en-US" sz="1400" dirty="0">
                  <a:latin typeface="Lucida Sans" panose="020B0602030504020204" pitchFamily="34" charset="77"/>
                </a:rPr>
                <a:t> (10</a:t>
              </a:r>
              <a:r>
                <a:rPr lang="en-US" sz="1400" baseline="30000" dirty="0">
                  <a:latin typeface="Lucida Sans" panose="020B0602030504020204" pitchFamily="34" charset="77"/>
                </a:rPr>
                <a:t>1</a:t>
              </a:r>
              <a:r>
                <a:rPr lang="en-US" sz="1400" dirty="0">
                  <a:latin typeface="Lucida Sans" panose="020B0602030504020204" pitchFamily="34" charset="77"/>
                </a:rPr>
                <a:t>)</a:t>
              </a:r>
            </a:p>
            <a:p>
              <a:r>
                <a:rPr lang="en-US" sz="1400" dirty="0">
                  <a:latin typeface="Lucida Sans" panose="020B0602030504020204" pitchFamily="34" charset="77"/>
                </a:rPr>
                <a:t>Base </a:t>
              </a:r>
            </a:p>
          </p:txBody>
        </p:sp>
        <p:sp>
          <p:nvSpPr>
            <p:cNvPr id="4" name="Right Brace 3"/>
            <p:cNvSpPr/>
            <p:nvPr/>
          </p:nvSpPr>
          <p:spPr>
            <a:xfrm>
              <a:off x="1066800" y="3352800"/>
              <a:ext cx="154940" cy="76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219200" y="3733800"/>
              <a:ext cx="9118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52400" y="579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sz="3200" b="1" dirty="0"/>
              <a:t>he </a:t>
            </a:r>
            <a:r>
              <a:rPr lang="en-US" sz="3200" b="1" dirty="0">
                <a:solidFill>
                  <a:srgbClr val="FF0000"/>
                </a:solidFill>
              </a:rPr>
              <a:t>G</a:t>
            </a:r>
            <a:r>
              <a:rPr lang="en-US" sz="3200" b="1" dirty="0"/>
              <a:t>reat </a:t>
            </a: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/>
              <a:t>ajestic </a:t>
            </a:r>
            <a:r>
              <a:rPr lang="en-US" sz="3200" b="1" dirty="0">
                <a:solidFill>
                  <a:srgbClr val="FF0000"/>
                </a:solidFill>
              </a:rPr>
              <a:t>K</a:t>
            </a:r>
            <a:r>
              <a:rPr lang="en-US" sz="3200" b="1" dirty="0"/>
              <a:t>ing 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dirty="0"/>
              <a:t>enry </a:t>
            </a: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b="1" dirty="0"/>
              <a:t>ied </a:t>
            </a:r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en-US" sz="3200" b="1" dirty="0"/>
              <a:t>y </a:t>
            </a: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b="1" dirty="0"/>
              <a:t>rinking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/>
              <a:t>hocolate </a:t>
            </a: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/>
              <a:t>ilk at </a:t>
            </a: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/>
              <a:t>ad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b="1" dirty="0"/>
              <a:t>ick’s 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b="1" dirty="0"/>
              <a:t>alace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5808" y="1981200"/>
            <a:ext cx="8724901" cy="1205324"/>
            <a:chOff x="65808" y="2743199"/>
            <a:chExt cx="8724901" cy="1205324"/>
          </a:xfrm>
        </p:grpSpPr>
        <p:sp>
          <p:nvSpPr>
            <p:cNvPr id="8" name="TextBox 7"/>
            <p:cNvSpPr txBox="1"/>
            <p:nvPr/>
          </p:nvSpPr>
          <p:spPr>
            <a:xfrm>
              <a:off x="65808" y="2743199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tera</a:t>
              </a:r>
              <a:endParaRPr lang="en-US" dirty="0"/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12</a:t>
              </a:r>
              <a:r>
                <a:rPr lang="en-US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2743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giga</a:t>
              </a:r>
              <a:endParaRPr lang="en-US" dirty="0"/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9</a:t>
              </a:r>
              <a:r>
                <a:rPr lang="en-US" dirty="0"/>
                <a:t>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83722" y="2743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Mega</a:t>
              </a:r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6</a:t>
              </a:r>
              <a:r>
                <a:rPr lang="en-US" dirty="0"/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2743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kilo</a:t>
              </a:r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2752544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hecto</a:t>
              </a:r>
              <a:endParaRPr lang="en-US" dirty="0"/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743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deca</a:t>
              </a:r>
              <a:endParaRPr lang="en-US" dirty="0"/>
            </a:p>
            <a:p>
              <a:pPr algn="ctr"/>
              <a:r>
                <a:rPr lang="en-US" dirty="0"/>
                <a:t>(10)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4353" y="2748194"/>
              <a:ext cx="83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base</a:t>
              </a:r>
            </a:p>
            <a:p>
              <a:pPr algn="ctr"/>
              <a:r>
                <a:rPr lang="en-US" dirty="0"/>
                <a:t>(1)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2748193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deci</a:t>
              </a:r>
              <a:endParaRPr lang="en-US" dirty="0"/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-1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800" y="2748193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centi</a:t>
              </a:r>
              <a:endParaRPr lang="en-US" dirty="0"/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-2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7400" y="2748193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milli</a:t>
              </a:r>
              <a:endParaRPr lang="en-US" dirty="0"/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-3</a:t>
              </a:r>
              <a:r>
                <a:rPr lang="en-US" dirty="0"/>
                <a:t>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2748193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micro</a:t>
              </a:r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-6</a:t>
              </a:r>
              <a:r>
                <a:rPr lang="en-US" dirty="0"/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9000" y="2743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nano</a:t>
              </a:r>
              <a:endParaRPr lang="en-US" dirty="0"/>
            </a:p>
            <a:p>
              <a:pPr algn="ctr"/>
              <a:r>
                <a:rPr lang="en-US" dirty="0"/>
                <a:t>(10</a:t>
              </a:r>
              <a:r>
                <a:rPr lang="en-US" baseline="30000" dirty="0"/>
                <a:t>-9</a:t>
              </a:r>
              <a:r>
                <a:rPr lang="en-US" dirty="0"/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52509" y="2772843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pico</a:t>
              </a:r>
              <a:endParaRPr lang="en-US" dirty="0"/>
            </a:p>
            <a:p>
              <a:pPr algn="ctr"/>
              <a:r>
                <a:rPr lang="en-US" dirty="0"/>
                <a:t>(10-</a:t>
              </a:r>
              <a:r>
                <a:rPr lang="en-US" baseline="30000" dirty="0"/>
                <a:t>12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800" y="1600200"/>
            <a:ext cx="8305800" cy="385994"/>
            <a:chOff x="304800" y="1981200"/>
            <a:chExt cx="8305800" cy="38599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" y="2286000"/>
              <a:ext cx="830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433453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771900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086100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486891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836073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138151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28550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067300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676900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280265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972300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658100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371609" y="1981200"/>
              <a:ext cx="0" cy="385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077200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952509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391400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234844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27768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553200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221922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090651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557251" y="2052406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416973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927214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19051" y="2057400"/>
              <a:ext cx="0" cy="309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0" y="3097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T</a:t>
            </a:r>
            <a:r>
              <a:rPr lang="en-US" sz="2400" b="1" dirty="0">
                <a:latin typeface="Lucida Sans" panose="020B0602030504020204" pitchFamily="34" charset="77"/>
              </a:rPr>
              <a:t>he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G</a:t>
            </a:r>
            <a:r>
              <a:rPr lang="en-US" sz="2400" b="1" dirty="0">
                <a:latin typeface="Lucida Sans" panose="020B0602030504020204" pitchFamily="34" charset="77"/>
              </a:rPr>
              <a:t>reat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M</a:t>
            </a:r>
            <a:r>
              <a:rPr lang="en-US" sz="2400" b="1" dirty="0">
                <a:latin typeface="Lucida Sans" panose="020B0602030504020204" pitchFamily="34" charset="77"/>
              </a:rPr>
              <a:t>ajestic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K</a:t>
            </a:r>
            <a:r>
              <a:rPr lang="en-US" sz="2400" b="1" dirty="0">
                <a:latin typeface="Lucida Sans" panose="020B0602030504020204" pitchFamily="34" charset="77"/>
              </a:rPr>
              <a:t>ing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H</a:t>
            </a:r>
            <a:r>
              <a:rPr lang="en-US" sz="2400" b="1" dirty="0">
                <a:latin typeface="Lucida Sans" panose="020B0602030504020204" pitchFamily="34" charset="77"/>
              </a:rPr>
              <a:t>enry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D</a:t>
            </a:r>
            <a:r>
              <a:rPr lang="en-US" sz="2400" b="1" dirty="0">
                <a:latin typeface="Lucida Sans" panose="020B0602030504020204" pitchFamily="34" charset="77"/>
              </a:rPr>
              <a:t>ied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B</a:t>
            </a:r>
            <a:r>
              <a:rPr lang="en-US" sz="2400" b="1" dirty="0">
                <a:latin typeface="Lucida Sans" panose="020B0602030504020204" pitchFamily="34" charset="77"/>
              </a:rPr>
              <a:t>y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D</a:t>
            </a:r>
            <a:r>
              <a:rPr lang="en-US" sz="2400" b="1" dirty="0">
                <a:latin typeface="Lucida Sans" panose="020B0602030504020204" pitchFamily="34" charset="77"/>
              </a:rPr>
              <a:t>rinking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C</a:t>
            </a:r>
            <a:r>
              <a:rPr lang="en-US" sz="2400" b="1" dirty="0">
                <a:latin typeface="Lucida Sans" panose="020B0602030504020204" pitchFamily="34" charset="77"/>
              </a:rPr>
              <a:t>hocolate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M</a:t>
            </a:r>
            <a:r>
              <a:rPr lang="en-US" sz="2400" b="1" dirty="0">
                <a:latin typeface="Lucida Sans" panose="020B0602030504020204" pitchFamily="34" charset="77"/>
              </a:rPr>
              <a:t>ilk at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M</a:t>
            </a:r>
            <a:r>
              <a:rPr lang="en-US" sz="2400" b="1" dirty="0">
                <a:latin typeface="Lucida Sans" panose="020B0602030504020204" pitchFamily="34" charset="77"/>
              </a:rPr>
              <a:t>ad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N</a:t>
            </a:r>
            <a:r>
              <a:rPr lang="en-US" sz="2400" b="1" dirty="0">
                <a:latin typeface="Lucida Sans" panose="020B0602030504020204" pitchFamily="34" charset="77"/>
              </a:rPr>
              <a:t>ick’s 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P</a:t>
            </a:r>
            <a:r>
              <a:rPr lang="en-US" sz="2400" b="1" dirty="0">
                <a:latin typeface="Lucida Sans" panose="020B0602030504020204" pitchFamily="34" charset="77"/>
              </a:rPr>
              <a:t>alace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453" y="2681825"/>
            <a:ext cx="419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0.000000000025 Tm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0.000000025 Gm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0.000025 Mm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0.025 km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0.25 </a:t>
            </a:r>
            <a:r>
              <a:rPr lang="en-US" sz="2000" dirty="0" err="1">
                <a:latin typeface="Lucida Sans" panose="020B0602030504020204" pitchFamily="34" charset="77"/>
                <a:ea typeface="Calibri" charset="0"/>
                <a:cs typeface="Calibri" charset="0"/>
              </a:rPr>
              <a:t>hm</a:t>
            </a:r>
            <a:endParaRPr lang="en-US" sz="2000" dirty="0">
              <a:latin typeface="Lucida Sans" panose="020B0602030504020204" pitchFamily="34" charset="77"/>
              <a:ea typeface="Calibri" charset="0"/>
              <a:cs typeface="Calibri" charset="0"/>
            </a:endParaRP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2.5 dam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250 </a:t>
            </a:r>
            <a:r>
              <a:rPr lang="en-US" sz="2000" dirty="0" err="1">
                <a:latin typeface="Lucida Sans" panose="020B0602030504020204" pitchFamily="34" charset="77"/>
                <a:ea typeface="Calibri" charset="0"/>
                <a:cs typeface="Calibri" charset="0"/>
              </a:rPr>
              <a:t>dm</a:t>
            </a:r>
            <a:endParaRPr lang="en-US" sz="2000" dirty="0">
              <a:latin typeface="Lucida Sans" panose="020B0602030504020204" pitchFamily="34" charset="77"/>
              <a:ea typeface="Calibri" charset="0"/>
              <a:cs typeface="Calibri" charset="0"/>
            </a:endParaRP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2500 cm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25000 mm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25,000,000 </a:t>
            </a:r>
            <a:r>
              <a:rPr lang="en-US" sz="2000" dirty="0" err="1">
                <a:latin typeface="Lucida Sans" panose="020B0602030504020204" pitchFamily="34" charset="77"/>
                <a:ea typeface="Calibri" charset="0"/>
                <a:cs typeface="Calibri" charset="0"/>
              </a:rPr>
              <a:t>μm</a:t>
            </a:r>
            <a:endParaRPr lang="en-US" sz="2000" dirty="0">
              <a:latin typeface="Lucida Sans" panose="020B0602030504020204" pitchFamily="34" charset="77"/>
              <a:ea typeface="Calibri" charset="0"/>
              <a:cs typeface="Calibri" charset="0"/>
            </a:endParaRP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25,000,000,000 nm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25,000,000,000,000 pm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8CA93B-E46D-7C4D-8003-8957A2A51976}"/>
              </a:ext>
            </a:extLst>
          </p:cNvPr>
          <p:cNvSpPr txBox="1"/>
          <p:nvPr/>
        </p:nvSpPr>
        <p:spPr>
          <a:xfrm>
            <a:off x="4648200" y="2681825"/>
            <a:ext cx="42758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Tm = 25,000,000,000,000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Gm = 25,000,000,000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Mm = 25,000,000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km = 25,000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</a:t>
            </a:r>
            <a:r>
              <a:rPr lang="en-US" sz="2000" dirty="0" err="1">
                <a:latin typeface="Lucida Sans" panose="020B0602030504020204" pitchFamily="34" charset="77"/>
                <a:ea typeface="Calibri" charset="0"/>
                <a:cs typeface="Calibri" charset="0"/>
              </a:rPr>
              <a:t>hm</a:t>
            </a:r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 = 2500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dam = 250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 = 25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</a:t>
            </a:r>
            <a:r>
              <a:rPr lang="en-US" sz="2000" dirty="0" err="1">
                <a:latin typeface="Lucida Sans" panose="020B0602030504020204" pitchFamily="34" charset="77"/>
                <a:ea typeface="Calibri" charset="0"/>
                <a:cs typeface="Calibri" charset="0"/>
              </a:rPr>
              <a:t>dm</a:t>
            </a:r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 = 2.5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cm = 0.25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mm = 0.025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</a:t>
            </a:r>
            <a:r>
              <a:rPr lang="en-US" sz="2000" dirty="0" err="1">
                <a:latin typeface="Lucida Sans" panose="020B0602030504020204" pitchFamily="34" charset="77"/>
                <a:ea typeface="Calibri" charset="0"/>
                <a:cs typeface="Calibri" charset="0"/>
              </a:rPr>
              <a:t>μm</a:t>
            </a:r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 = 0.000025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nm = 0.000000025 m</a:t>
            </a:r>
          </a:p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25 pm = 0.000000000025m</a:t>
            </a:r>
          </a:p>
        </p:txBody>
      </p:sp>
    </p:spTree>
    <p:extLst>
      <p:ext uri="{BB962C8B-B14F-4D97-AF65-F5344CB8AC3E}">
        <p14:creationId xmlns:p14="http://schemas.microsoft.com/office/powerpoint/2010/main" val="72088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A99E1-72E6-684E-9651-46B22063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D9F93-C746-6647-B010-A4A644B91085}"/>
              </a:ext>
            </a:extLst>
          </p:cNvPr>
          <p:cNvSpPr txBox="1"/>
          <p:nvPr/>
        </p:nvSpPr>
        <p:spPr>
          <a:xfrm>
            <a:off x="1143000" y="304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Metric Conversion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18841-FCB5-D748-9567-2FEC9B45A888}"/>
              </a:ext>
            </a:extLst>
          </p:cNvPr>
          <p:cNvSpPr txBox="1"/>
          <p:nvPr/>
        </p:nvSpPr>
        <p:spPr>
          <a:xfrm>
            <a:off x="554181" y="10857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1.) Convert 256.74g to kg </a:t>
            </a:r>
          </a:p>
          <a:p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(0.25674 kg)</a:t>
            </a:r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7AD01-E1D4-EA4F-9C39-452559223C70}"/>
              </a:ext>
            </a:extLst>
          </p:cNvPr>
          <p:cNvSpPr txBox="1"/>
          <p:nvPr/>
        </p:nvSpPr>
        <p:spPr>
          <a:xfrm>
            <a:off x="488373" y="292241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2.) How many milliliters  are in 3.78 L?</a:t>
            </a:r>
          </a:p>
          <a:p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(3780 mL)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D80E1-86B2-FE44-9B1C-ACB310A0A5D0}"/>
              </a:ext>
            </a:extLst>
          </p:cNvPr>
          <p:cNvSpPr txBox="1"/>
          <p:nvPr/>
        </p:nvSpPr>
        <p:spPr>
          <a:xfrm>
            <a:off x="488373" y="4800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3.) Convert 18000000 cm into Mm</a:t>
            </a:r>
          </a:p>
          <a:p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(0.18 Mm)</a:t>
            </a:r>
          </a:p>
        </p:txBody>
      </p:sp>
    </p:spTree>
    <p:extLst>
      <p:ext uri="{BB962C8B-B14F-4D97-AF65-F5344CB8AC3E}">
        <p14:creationId xmlns:p14="http://schemas.microsoft.com/office/powerpoint/2010/main" val="249399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C49C74-DFCB-4795-AFBA-9A858168CA4D}" type="slidenum">
              <a:rPr lang="en-US">
                <a:latin typeface="Times New Roman" pitchFamily="-112" charset="0"/>
              </a:rPr>
              <a:pPr/>
              <a:t>19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800" y="304800"/>
            <a:ext cx="9029700" cy="12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7030A0"/>
                </a:solidFill>
                <a:latin typeface="Lucida Sans" panose="020B0602030504020204" pitchFamily="34" charset="77"/>
              </a:rPr>
              <a:t>Derived Units: Volume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</a:rPr>
              <a:t>SI derived unit for volume is a cubic meter (m</a:t>
            </a:r>
            <a:r>
              <a:rPr lang="en-US" sz="2800" baseline="30000" dirty="0">
                <a:solidFill>
                  <a:srgbClr val="7030A0"/>
                </a:solidFill>
                <a:latin typeface="Lucida Sans" panose="020B0602030504020204" pitchFamily="34" charset="77"/>
              </a:rPr>
              <a:t>3</a:t>
            </a:r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</a:rPr>
              <a:t>)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</a:rPr>
              <a:t>Common unit is a “</a:t>
            </a:r>
            <a:r>
              <a:rPr lang="en-US" sz="2800" b="1" dirty="0">
                <a:solidFill>
                  <a:srgbClr val="7030A0"/>
                </a:solidFill>
                <a:latin typeface="Lucida Sans" panose="020B0602030504020204" pitchFamily="34" charset="77"/>
              </a:rPr>
              <a:t>Liter (L)”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33781" y="5125083"/>
            <a:ext cx="2925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1 mL = 1 cm</a:t>
            </a:r>
            <a:r>
              <a:rPr lang="en-US" sz="3200" b="1" u="sng" baseline="30000" dirty="0">
                <a:solidFill>
                  <a:srgbClr val="FF0000"/>
                </a:solidFill>
                <a:latin typeface="Lucida Sans" panose="020B0602030504020204" pitchFamily="34" charset="77"/>
              </a:rPr>
              <a:t>3</a:t>
            </a:r>
            <a:endParaRPr lang="en-US" sz="3200" b="1" u="sng" dirty="0">
              <a:solidFill>
                <a:srgbClr val="FF0000"/>
              </a:solidFill>
              <a:latin typeface="Lucida Sans" panose="020B0602030504020204" pitchFamily="34" charset="77"/>
            </a:endParaRPr>
          </a:p>
        </p:txBody>
      </p:sp>
      <p:pic>
        <p:nvPicPr>
          <p:cNvPr id="20487" name="Picture 7"/>
          <p:cNvPicPr>
            <a:picLocks noChangeArrowheads="1"/>
          </p:cNvPicPr>
          <p:nvPr/>
        </p:nvPicPr>
        <p:blipFill>
          <a:blip r:embed="rId3" cstate="screen">
            <a:lum bright="-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910839"/>
            <a:ext cx="1524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478846"/>
            <a:ext cx="2978150" cy="2805113"/>
            <a:chOff x="228600" y="2528887"/>
            <a:chExt cx="2978150" cy="2805113"/>
          </a:xfrm>
        </p:grpSpPr>
        <p:sp>
          <p:nvSpPr>
            <p:cNvPr id="20488" name="Rectangle 11"/>
            <p:cNvSpPr>
              <a:spLocks noChangeArrowheads="1"/>
            </p:cNvSpPr>
            <p:nvPr/>
          </p:nvSpPr>
          <p:spPr bwMode="auto">
            <a:xfrm>
              <a:off x="844550" y="3138487"/>
              <a:ext cx="1676400" cy="167640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89" name="Line 12"/>
            <p:cNvSpPr>
              <a:spLocks noChangeShapeType="1"/>
            </p:cNvSpPr>
            <p:nvPr/>
          </p:nvSpPr>
          <p:spPr bwMode="auto">
            <a:xfrm flipH="1">
              <a:off x="2520950" y="2528887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4"/>
            <p:cNvSpPr>
              <a:spLocks noChangeShapeType="1"/>
            </p:cNvSpPr>
            <p:nvPr/>
          </p:nvSpPr>
          <p:spPr bwMode="auto">
            <a:xfrm flipH="1">
              <a:off x="768350" y="3214687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5"/>
            <p:cNvSpPr>
              <a:spLocks noChangeShapeType="1"/>
            </p:cNvSpPr>
            <p:nvPr/>
          </p:nvSpPr>
          <p:spPr bwMode="auto">
            <a:xfrm flipH="1">
              <a:off x="844550" y="4891087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Text Box 16"/>
            <p:cNvSpPr txBox="1">
              <a:spLocks noChangeArrowheads="1"/>
            </p:cNvSpPr>
            <p:nvPr/>
          </p:nvSpPr>
          <p:spPr bwMode="auto">
            <a:xfrm>
              <a:off x="1371600" y="4967287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1cm</a:t>
              </a:r>
            </a:p>
          </p:txBody>
        </p:sp>
        <p:sp>
          <p:nvSpPr>
            <p:cNvPr id="20493" name="Text Box 17"/>
            <p:cNvSpPr txBox="1">
              <a:spLocks noChangeArrowheads="1"/>
            </p:cNvSpPr>
            <p:nvPr/>
          </p:nvSpPr>
          <p:spPr bwMode="auto">
            <a:xfrm>
              <a:off x="2292350" y="2605087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1cm</a:t>
              </a:r>
            </a:p>
          </p:txBody>
        </p:sp>
        <p:sp>
          <p:nvSpPr>
            <p:cNvPr id="20494" name="Text Box 18"/>
            <p:cNvSpPr txBox="1">
              <a:spLocks noChangeArrowheads="1"/>
            </p:cNvSpPr>
            <p:nvPr/>
          </p:nvSpPr>
          <p:spPr bwMode="auto">
            <a:xfrm>
              <a:off x="228600" y="3824287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1cm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27485"/>
              </p:ext>
            </p:extLst>
          </p:nvPr>
        </p:nvGraphicFramePr>
        <p:xfrm>
          <a:off x="60960" y="1745494"/>
          <a:ext cx="90646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6" name="Equation" r:id="rId4" imgW="4546440" imgH="393480" progId="Equation.3">
                  <p:embed/>
                </p:oleObj>
              </mc:Choice>
              <mc:Fallback>
                <p:oleObj name="Equation" r:id="rId4" imgW="454644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" y="1745494"/>
                        <a:ext cx="9064625" cy="785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>
            <a:extLst>
              <a:ext uri="{FF2B5EF4-FFF2-40B4-BE49-F238E27FC236}">
                <a16:creationId xmlns:a16="http://schemas.microsoft.com/office/drawing/2014/main" id="{71490C22-BB72-1B4D-B787-F6AA5441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844" y="3269244"/>
            <a:ext cx="3071675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1 L ≠ 1 m</a:t>
            </a:r>
            <a:r>
              <a:rPr lang="en-US" sz="3200" b="1" u="sng" baseline="30000" dirty="0">
                <a:solidFill>
                  <a:srgbClr val="FF0000"/>
                </a:solidFill>
                <a:latin typeface="Lucida Sans" panose="020B0602030504020204" pitchFamily="34" charset="77"/>
              </a:rPr>
              <a:t>3</a:t>
            </a:r>
          </a:p>
          <a:p>
            <a:pPr algn="ctr" eaLnBrk="1" hangingPunct="1"/>
            <a:endParaRPr lang="en-US" sz="3200" b="1" u="sng" baseline="30000" dirty="0">
              <a:solidFill>
                <a:srgbClr val="FF0000"/>
              </a:solidFill>
              <a:latin typeface="Lucida Sans" panose="020B0602030504020204" pitchFamily="34" charset="77"/>
            </a:endParaRPr>
          </a:p>
          <a:p>
            <a:pPr algn="ctr" eaLnBrk="1" hangingPunct="1"/>
            <a:r>
              <a:rPr lang="en-US" sz="32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1L = 1x10</a:t>
            </a:r>
            <a:r>
              <a:rPr lang="en-US" sz="3200" b="1" u="sng" baseline="30000" dirty="0">
                <a:solidFill>
                  <a:srgbClr val="FF0000"/>
                </a:solidFill>
                <a:latin typeface="Lucida Sans" panose="020B0602030504020204" pitchFamily="34" charset="77"/>
              </a:rPr>
              <a:t>-3</a:t>
            </a:r>
            <a:r>
              <a:rPr lang="en-US" sz="32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m</a:t>
            </a:r>
            <a:r>
              <a:rPr lang="en-US" sz="3200" b="1" u="sng" baseline="30000" dirty="0">
                <a:solidFill>
                  <a:srgbClr val="FF0000"/>
                </a:solidFill>
                <a:latin typeface="Lucida Sans" panose="020B0602030504020204" pitchFamily="34" charset="77"/>
              </a:rPr>
              <a:t>3</a:t>
            </a:r>
            <a:endParaRPr lang="en-US" sz="3200" b="1" u="sng" dirty="0">
              <a:solidFill>
                <a:srgbClr val="FF0000"/>
              </a:solidFill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044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tx1"/>
                </a:solidFill>
                <a:latin typeface="Times"/>
                <a:cs typeface="Times"/>
              </a:rPr>
              <a:t>Chemistry!</a:t>
            </a:r>
            <a:br>
              <a:rPr lang="en-US" sz="5400" b="1" i="1" dirty="0">
                <a:solidFill>
                  <a:schemeClr val="tx1"/>
                </a:solidFill>
                <a:latin typeface="Times"/>
                <a:cs typeface="Times"/>
              </a:rPr>
            </a:br>
            <a:endParaRPr lang="en-US" sz="5400" i="1" dirty="0">
              <a:solidFill>
                <a:schemeClr val="tx1"/>
              </a:solidFill>
              <a:latin typeface="+mn-lt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86935"/>
            <a:ext cx="14884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" panose="020B0602030504020204" pitchFamily="34" charset="77"/>
              </a:rPr>
              <a:t>MATTER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2362200"/>
            <a:ext cx="2009422" cy="461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ucida Sans" panose="020B0602030504020204" pitchFamily="34" charset="77"/>
              </a:rPr>
              <a:t>REACTIONS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569" y="2367768"/>
            <a:ext cx="1624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ucida Sans" panose="020B0602030504020204" pitchFamily="34" charset="77"/>
              </a:rPr>
              <a:t>ENERGY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1323046" y="1801361"/>
            <a:ext cx="2023506" cy="51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60264" y="2044060"/>
            <a:ext cx="513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25092" y="1801361"/>
            <a:ext cx="2155054" cy="51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225" y="3012404"/>
            <a:ext cx="1702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Has mass &amp; takes up space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7648" y="2994543"/>
            <a:ext cx="235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The capacity to do work or cause change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6200" y="546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</a:rPr>
              <a:t>The science that studies the properties of substances &amp; how substances react with one another.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685800"/>
            <a:ext cx="724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ea typeface="Arial" charset="0"/>
              </a:rPr>
              <a:t>How stuff works on a molecular/atomic/subatomic level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60160" y="3052027"/>
            <a:ext cx="222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How materials interact &amp; change</a:t>
            </a:r>
          </a:p>
        </p:txBody>
      </p:sp>
      <p:sp>
        <p:nvSpPr>
          <p:cNvPr id="24" name="Frame 23"/>
          <p:cNvSpPr/>
          <p:nvPr/>
        </p:nvSpPr>
        <p:spPr>
          <a:xfrm>
            <a:off x="457200" y="2369585"/>
            <a:ext cx="1488467" cy="461666"/>
          </a:xfrm>
          <a:prstGeom prst="frame">
            <a:avLst>
              <a:gd name="adj1" fmla="val 3529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3641962" y="2369585"/>
            <a:ext cx="1548015" cy="461666"/>
          </a:xfrm>
          <a:prstGeom prst="frame">
            <a:avLst>
              <a:gd name="adj1" fmla="val 352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6452616" y="2353293"/>
            <a:ext cx="2055060" cy="461666"/>
          </a:xfrm>
          <a:prstGeom prst="frame">
            <a:avLst>
              <a:gd name="adj1" fmla="val 352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Screen Shot 2017-08-25 at 5.28.20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" y="4190999"/>
            <a:ext cx="3152865" cy="1771297"/>
          </a:xfrm>
          <a:prstGeom prst="rect">
            <a:avLst/>
          </a:prstGeom>
        </p:spPr>
      </p:pic>
      <p:pic>
        <p:nvPicPr>
          <p:cNvPr id="18" name="Picture 17" descr="Screen Shot 2017-08-25 at 5.32.39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75" y="3979334"/>
            <a:ext cx="2355165" cy="2240590"/>
          </a:xfrm>
          <a:prstGeom prst="rect">
            <a:avLst/>
          </a:prstGeom>
        </p:spPr>
      </p:pic>
      <p:pic>
        <p:nvPicPr>
          <p:cNvPr id="27" name="Picture 26" descr="Screen Shot 2017-08-25 at 5.38.00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6158" y="3944334"/>
            <a:ext cx="1135167" cy="960818"/>
          </a:xfrm>
          <a:prstGeom prst="rect">
            <a:avLst/>
          </a:prstGeom>
        </p:spPr>
      </p:pic>
      <p:pic>
        <p:nvPicPr>
          <p:cNvPr id="28" name="Picture 27" descr="Screen Shot 2017-08-25 at 5.37.22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7256" y="3944335"/>
            <a:ext cx="993966" cy="1177212"/>
          </a:xfrm>
          <a:prstGeom prst="rect">
            <a:avLst/>
          </a:prstGeom>
        </p:spPr>
      </p:pic>
      <p:pic>
        <p:nvPicPr>
          <p:cNvPr id="30" name="Picture 29" descr="Screen Shot 2017-08-25 at 5.38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742" y="5693480"/>
            <a:ext cx="1734192" cy="1065740"/>
          </a:xfrm>
          <a:prstGeom prst="rect">
            <a:avLst/>
          </a:prstGeom>
        </p:spPr>
      </p:pic>
      <p:sp>
        <p:nvSpPr>
          <p:cNvPr id="31" name="Plus 30"/>
          <p:cNvSpPr/>
          <p:nvPr/>
        </p:nvSpPr>
        <p:spPr>
          <a:xfrm>
            <a:off x="7178167" y="4190999"/>
            <a:ext cx="457200" cy="465668"/>
          </a:xfrm>
          <a:prstGeom prst="mathPlus">
            <a:avLst>
              <a:gd name="adj1" fmla="val 2687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047001" y="5310075"/>
            <a:ext cx="6122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4B68F-74C8-6241-927A-8D30638AF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35D62-8C75-5446-B347-57D3572385F2}"/>
              </a:ext>
            </a:extLst>
          </p:cNvPr>
          <p:cNvSpPr txBox="1"/>
          <p:nvPr/>
        </p:nvSpPr>
        <p:spPr>
          <a:xfrm>
            <a:off x="304800" y="304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Metric Conversions with Units that are squared (s</a:t>
            </a:r>
            <a:r>
              <a:rPr lang="en-US" sz="2800" b="1" baseline="300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), cubed (cm</a:t>
            </a:r>
            <a:r>
              <a:rPr lang="en-US" sz="2800" b="1" baseline="300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), etc. can be tricky: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BB6BC-EF9C-BC41-9468-B8B094E984A8}"/>
              </a:ext>
            </a:extLst>
          </p:cNvPr>
          <p:cNvSpPr txBox="1"/>
          <p:nvPr/>
        </p:nvSpPr>
        <p:spPr>
          <a:xfrm>
            <a:off x="76200" y="17526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ex.) Convert 87856 cm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to m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Note: 1 m = 100 cm but 1m</a:t>
            </a:r>
            <a:r>
              <a:rPr lang="en-US" sz="2000" baseline="300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3 </a:t>
            </a:r>
            <a:r>
              <a:rPr lang="en-US" sz="20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≠ 100 cm</a:t>
            </a:r>
            <a:r>
              <a:rPr lang="en-US" sz="2000" baseline="300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Need to do the conversion 3x for cubed numbers  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(2x for squared, etc.)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742D2-6C14-AE40-BD83-0E8FCA7139AE}"/>
              </a:ext>
            </a:extLst>
          </p:cNvPr>
          <p:cNvSpPr txBox="1"/>
          <p:nvPr/>
        </p:nvSpPr>
        <p:spPr>
          <a:xfrm>
            <a:off x="6477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87856 cm</a:t>
            </a:r>
            <a:r>
              <a:rPr lang="en-US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0.087856 m</a:t>
            </a:r>
            <a:r>
              <a:rPr lang="en-US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9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3606D7-7593-41C4-B8D8-295F8D557520}" type="slidenum">
              <a:rPr lang="en-US">
                <a:latin typeface="Times New Roman" pitchFamily="-112" charset="0"/>
              </a:rPr>
              <a:pPr/>
              <a:t>21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48715" y="762000"/>
            <a:ext cx="8444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Density: 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Ratio of mass to volume of a material 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64201" y="3736278"/>
            <a:ext cx="5075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1 g/cm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= 1 g/mL = 1000 kg/m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</p:txBody>
      </p:sp>
      <p:grpSp>
        <p:nvGrpSpPr>
          <p:cNvPr id="21509" name="Group 33"/>
          <p:cNvGrpSpPr>
            <a:grpSpLocks/>
          </p:cNvGrpSpPr>
          <p:nvPr/>
        </p:nvGrpSpPr>
        <p:grpSpPr bwMode="auto">
          <a:xfrm>
            <a:off x="527050" y="1523999"/>
            <a:ext cx="4349750" cy="933449"/>
            <a:chOff x="115" y="1087"/>
            <a:chExt cx="2740" cy="588"/>
          </a:xfrm>
        </p:grpSpPr>
        <p:sp>
          <p:nvSpPr>
            <p:cNvPr id="21519" name="Text Box 5"/>
            <p:cNvSpPr txBox="1">
              <a:spLocks noChangeArrowheads="1"/>
            </p:cNvSpPr>
            <p:nvPr/>
          </p:nvSpPr>
          <p:spPr bwMode="auto">
            <a:xfrm>
              <a:off x="115" y="1232"/>
              <a:ext cx="11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dirty="0">
                  <a:latin typeface="Lucida Sans" panose="020B0602030504020204" pitchFamily="34" charset="77"/>
                </a:rPr>
                <a:t>density =</a:t>
              </a:r>
              <a:r>
                <a:rPr lang="en-US" sz="2800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20" name="Text Box 6"/>
            <p:cNvSpPr txBox="1">
              <a:spLocks noChangeArrowheads="1"/>
            </p:cNvSpPr>
            <p:nvPr/>
          </p:nvSpPr>
          <p:spPr bwMode="auto">
            <a:xfrm>
              <a:off x="1325" y="1087"/>
              <a:ext cx="6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dirty="0">
                  <a:latin typeface="Lucida Sans" panose="020B0602030504020204" pitchFamily="34" charset="77"/>
                </a:rPr>
                <a:t>mass</a:t>
              </a:r>
            </a:p>
          </p:txBody>
        </p:sp>
        <p:sp>
          <p:nvSpPr>
            <p:cNvPr id="21521" name="Text Box 7"/>
            <p:cNvSpPr txBox="1">
              <a:spLocks noChangeArrowheads="1"/>
            </p:cNvSpPr>
            <p:nvPr/>
          </p:nvSpPr>
          <p:spPr bwMode="auto">
            <a:xfrm>
              <a:off x="1223" y="1344"/>
              <a:ext cx="9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dirty="0">
                  <a:latin typeface="Lucida Sans" panose="020B0602030504020204" pitchFamily="34" charset="77"/>
                </a:rPr>
                <a:t>volume</a:t>
              </a:r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1261" y="1400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23" name="Group 9"/>
            <p:cNvGrpSpPr>
              <a:grpSpLocks/>
            </p:cNvGrpSpPr>
            <p:nvPr/>
          </p:nvGrpSpPr>
          <p:grpSpPr bwMode="auto">
            <a:xfrm>
              <a:off x="2120" y="1121"/>
              <a:ext cx="735" cy="554"/>
              <a:chOff x="3393" y="2223"/>
              <a:chExt cx="735" cy="554"/>
            </a:xfrm>
          </p:grpSpPr>
          <p:sp>
            <p:nvSpPr>
              <p:cNvPr id="21524" name="Text Box 10"/>
              <p:cNvSpPr txBox="1">
                <a:spLocks noChangeArrowheads="1"/>
              </p:cNvSpPr>
              <p:nvPr/>
            </p:nvSpPr>
            <p:spPr bwMode="auto">
              <a:xfrm>
                <a:off x="3393" y="2344"/>
                <a:ext cx="2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800">
                    <a:latin typeface="Arial Narrow" pitchFamily="34" charset="0"/>
                  </a:rPr>
                  <a:t>=</a:t>
                </a:r>
                <a:endParaRPr lang="en-US" sz="2800" i="1">
                  <a:latin typeface="Arial Narrow" pitchFamily="34" charset="0"/>
                </a:endParaRPr>
              </a:p>
            </p:txBody>
          </p:sp>
          <p:sp>
            <p:nvSpPr>
              <p:cNvPr id="21525" name="Text Box 11"/>
              <p:cNvSpPr txBox="1">
                <a:spLocks noChangeArrowheads="1"/>
              </p:cNvSpPr>
              <p:nvPr/>
            </p:nvSpPr>
            <p:spPr bwMode="auto">
              <a:xfrm>
                <a:off x="3788" y="2223"/>
                <a:ext cx="32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800" i="1" dirty="0">
                    <a:latin typeface="Lucida Sans" panose="020B0602030504020204" pitchFamily="34" charset="77"/>
                  </a:rPr>
                  <a:t>m</a:t>
                </a:r>
              </a:p>
            </p:txBody>
          </p:sp>
          <p:sp>
            <p:nvSpPr>
              <p:cNvPr id="21526" name="Text Box 12"/>
              <p:cNvSpPr txBox="1">
                <a:spLocks noChangeArrowheads="1"/>
              </p:cNvSpPr>
              <p:nvPr/>
            </p:nvSpPr>
            <p:spPr bwMode="auto">
              <a:xfrm>
                <a:off x="3781" y="2447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800" i="1" dirty="0">
                    <a:latin typeface="Lucida Sans" panose="020B0602030504020204" pitchFamily="34" charset="77"/>
                  </a:rPr>
                  <a:t>V</a:t>
                </a:r>
              </a:p>
            </p:txBody>
          </p:sp>
          <p:sp>
            <p:nvSpPr>
              <p:cNvPr id="21527" name="Line 13"/>
              <p:cNvSpPr>
                <a:spLocks noChangeShapeType="1"/>
              </p:cNvSpPr>
              <p:nvPr/>
            </p:nvSpPr>
            <p:spPr bwMode="auto">
              <a:xfrm>
                <a:off x="3792" y="250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11" name="Rectangle 27"/>
          <p:cNvSpPr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7030A0"/>
                </a:solidFill>
                <a:latin typeface="Lucida Sans" panose="020B0602030504020204" pitchFamily="34" charset="77"/>
              </a:rPr>
              <a:t>Derived Units: Density</a:t>
            </a:r>
            <a:endParaRPr lang="en-US" sz="4000" b="1" dirty="0">
              <a:solidFill>
                <a:srgbClr val="7030A0"/>
              </a:solidFill>
              <a:latin typeface="Lucida Sans" panose="020B0602030504020204" pitchFamily="34" charset="77"/>
            </a:endParaRPr>
          </a:p>
        </p:txBody>
      </p:sp>
      <p:sp>
        <p:nvSpPr>
          <p:cNvPr id="21512" name="Text Box 28"/>
          <p:cNvSpPr txBox="1">
            <a:spLocks noChangeArrowheads="1"/>
          </p:cNvSpPr>
          <p:nvPr/>
        </p:nvSpPr>
        <p:spPr bwMode="auto">
          <a:xfrm>
            <a:off x="93972" y="3030063"/>
            <a:ext cx="5511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SI derived unit for density is kg/m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513" name="Text Box 31"/>
          <p:cNvSpPr txBox="1">
            <a:spLocks noChangeArrowheads="1"/>
          </p:cNvSpPr>
          <p:nvPr/>
        </p:nvSpPr>
        <p:spPr bwMode="auto">
          <a:xfrm>
            <a:off x="419101" y="5193366"/>
            <a:ext cx="83820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Intensive property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• 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Can be used to identify a material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• 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Units of mass and volume may vary</a:t>
            </a:r>
          </a:p>
        </p:txBody>
      </p:sp>
      <p:pic>
        <p:nvPicPr>
          <p:cNvPr id="21514" name="Picture 34" descr="010-02"/>
          <p:cNvPicPr preferRelativeResize="0"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25" y="1524000"/>
            <a:ext cx="3165475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0B5DBE6-DDF0-4B6A-ADA5-D3AB73DE20CF}" type="slidenum">
              <a:rPr lang="en-US">
                <a:latin typeface="Times New Roman" pitchFamily="-112" charset="0"/>
              </a:rPr>
              <a:pPr/>
              <a:t>22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58674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6600" dirty="0">
                <a:solidFill>
                  <a:schemeClr val="tx2"/>
                </a:solidFill>
                <a:latin typeface="Lucida Sans" panose="020B0602030504020204" pitchFamily="34" charset="77"/>
              </a:rPr>
              <a:t>Handling Numbers</a:t>
            </a:r>
            <a:br>
              <a:rPr lang="en-US" sz="4800" b="1" dirty="0">
                <a:solidFill>
                  <a:schemeClr val="tx1"/>
                </a:solidFill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  <a:latin typeface="Lucida Sans" panose="020B0602030504020204" pitchFamily="34" charset="77"/>
              </a:rPr>
              <a:t>Math Review</a:t>
            </a:r>
            <a:endParaRPr lang="en-US" sz="4400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47244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05D5B8-A004-4373-AD31-5994E0D3939B}" type="slidenum">
              <a:rPr lang="en-US">
                <a:latin typeface="Times New Roman" pitchFamily="-112" charset="0"/>
              </a:rPr>
              <a:pPr/>
              <a:t>23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  <a:latin typeface="Lucida Sans" panose="020B0602030504020204" pitchFamily="34" charset="77"/>
              </a:rPr>
              <a:t>Scientific Notation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24346"/>
            <a:ext cx="6553200" cy="429491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en-US" sz="2800" dirty="0">
                <a:latin typeface="Lucida Sans" panose="020B0602030504020204" pitchFamily="34" charset="77"/>
              </a:rPr>
              <a:t>For very large or very small numbers</a:t>
            </a:r>
          </a:p>
          <a:p>
            <a:pPr algn="ctr" eaLnBrk="1" hangingPunct="1"/>
            <a:endParaRPr lang="en-US" dirty="0"/>
          </a:p>
          <a:p>
            <a:pPr eaLnBrk="1" hangingPunct="1">
              <a:lnSpc>
                <a:spcPct val="70000"/>
              </a:lnSpc>
            </a:pPr>
            <a:r>
              <a:rPr lang="en-US" sz="2800" dirty="0">
                <a:solidFill>
                  <a:srgbClr val="99FF33"/>
                </a:solidFill>
              </a:rPr>
              <a:t>	</a:t>
            </a:r>
          </a:p>
          <a:p>
            <a:pPr eaLnBrk="1" hangingPunct="1">
              <a:lnSpc>
                <a:spcPct val="70000"/>
              </a:lnSpc>
            </a:pP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lnSpc>
                <a:spcPct val="50000"/>
              </a:lnSpc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1371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1.7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x 10</a:t>
            </a:r>
            <a:r>
              <a:rPr lang="en-US" sz="3200" b="1" baseline="30000" dirty="0">
                <a:solidFill>
                  <a:srgbClr val="00B050"/>
                </a:solidFill>
              </a:rPr>
              <a:t>6</a:t>
            </a:r>
            <a:endParaRPr lang="en-US" sz="3200" b="1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1663987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447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</a:rPr>
              <a:t>Significant digits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62600" y="16002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4668" y="1399310"/>
            <a:ext cx="266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</a:rPr>
              <a:t>Size of number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</a:rPr>
              <a:t>(multiplier)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10000" y="2362200"/>
            <a:ext cx="691861" cy="2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43400" y="2667000"/>
            <a:ext cx="5099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Sans" panose="020B0602030504020204" pitchFamily="34" charset="77"/>
              </a:rPr>
              <a:t>Negative </a:t>
            </a:r>
            <a:r>
              <a:rPr lang="en-US" sz="2200" dirty="0" err="1">
                <a:latin typeface="Lucida Sans" panose="020B0602030504020204" pitchFamily="34" charset="77"/>
              </a:rPr>
              <a:t>exp</a:t>
            </a:r>
            <a:r>
              <a:rPr lang="en-US" sz="2200" dirty="0">
                <a:latin typeface="Lucida Sans" panose="020B0602030504020204" pitchFamily="34" charset="77"/>
              </a:rPr>
              <a:t> = small number (&lt;1)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1861" y="2133600"/>
            <a:ext cx="4642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Sans" panose="020B0602030504020204" pitchFamily="34" charset="77"/>
              </a:rPr>
              <a:t>Positive </a:t>
            </a:r>
            <a:r>
              <a:rPr lang="en-US" sz="2200" dirty="0" err="1">
                <a:latin typeface="Lucida Sans" panose="020B0602030504020204" pitchFamily="34" charset="77"/>
              </a:rPr>
              <a:t>exp</a:t>
            </a:r>
            <a:r>
              <a:rPr lang="en-US" sz="2200" dirty="0">
                <a:latin typeface="Lucida Sans" panose="020B0602030504020204" pitchFamily="34" charset="77"/>
              </a:rPr>
              <a:t> = large number (&gt;1)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0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17</a:t>
            </a:r>
            <a:r>
              <a:rPr lang="en-US" sz="2400" dirty="0">
                <a:solidFill>
                  <a:srgbClr val="00B050"/>
                </a:solidFill>
                <a:latin typeface="Lucida Sans" panose="020B0602030504020204" pitchFamily="34" charset="77"/>
              </a:rPr>
              <a:t>00000</a:t>
            </a:r>
            <a:r>
              <a:rPr lang="en-US" sz="2400" dirty="0">
                <a:latin typeface="Lucida Sans" panose="020B0602030504020204" pitchFamily="34" charset="77"/>
              </a:rPr>
              <a:t> →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1.7</a:t>
            </a:r>
            <a:r>
              <a:rPr lang="en-US" sz="2400" dirty="0">
                <a:latin typeface="Lucida Sans" panose="020B0602030504020204" pitchFamily="34" charset="77"/>
              </a:rPr>
              <a:t> x 10</a:t>
            </a:r>
            <a:r>
              <a:rPr lang="en-US" sz="2400" baseline="30000" dirty="0">
                <a:solidFill>
                  <a:srgbClr val="00B050"/>
                </a:solidFill>
                <a:latin typeface="Lucida Sans" panose="020B0602030504020204" pitchFamily="34" charset="77"/>
              </a:rPr>
              <a:t>6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aseline="30000" dirty="0">
                <a:solidFill>
                  <a:srgbClr val="99FF33"/>
                </a:solidFill>
                <a:latin typeface="Lucida Sans" panose="020B0602030504020204" pitchFamily="34" charset="77"/>
              </a:rPr>
              <a:t>	</a:t>
            </a:r>
          </a:p>
          <a:p>
            <a:pPr eaLnBrk="1" hangingPunct="1">
              <a:lnSpc>
                <a:spcPct val="70000"/>
              </a:lnSpc>
            </a:pPr>
            <a:endParaRPr lang="en-US" sz="2400" baseline="30000" dirty="0">
              <a:solidFill>
                <a:srgbClr val="99FF33"/>
              </a:solidFill>
              <a:latin typeface="Lucida Sans" panose="020B0602030504020204" pitchFamily="34" charset="77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dirty="0">
                <a:latin typeface="Lucida Sans" panose="020B0602030504020204" pitchFamily="34" charset="77"/>
              </a:rPr>
              <a:t>0</a:t>
            </a:r>
            <a:r>
              <a:rPr lang="en-US" sz="2400" dirty="0">
                <a:solidFill>
                  <a:srgbClr val="00B050"/>
                </a:solidFill>
                <a:latin typeface="Lucida Sans" panose="020B0602030504020204" pitchFamily="34" charset="77"/>
              </a:rPr>
              <a:t>.00000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17</a:t>
            </a:r>
            <a:r>
              <a:rPr lang="en-US" sz="2400" dirty="0">
                <a:latin typeface="Lucida Sans" panose="020B0602030504020204" pitchFamily="34" charset="77"/>
              </a:rPr>
              <a:t> →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 1.7 </a:t>
            </a:r>
            <a:r>
              <a:rPr lang="en-US" sz="2400" dirty="0">
                <a:latin typeface="Lucida Sans" panose="020B0602030504020204" pitchFamily="34" charset="77"/>
              </a:rPr>
              <a:t>x 10</a:t>
            </a:r>
            <a:r>
              <a:rPr lang="en-US" sz="2400" baseline="30000" dirty="0">
                <a:solidFill>
                  <a:srgbClr val="00B050"/>
                </a:solidFill>
                <a:latin typeface="Lucida Sans" panose="020B0602030504020204" pitchFamily="34" charset="77"/>
              </a:rPr>
              <a:t>-6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114800" y="2895600"/>
            <a:ext cx="3108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413879"/>
            <a:ext cx="91440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Sans" panose="020B0602030504020204" pitchFamily="34" charset="77"/>
              </a:rPr>
              <a:t>Rules: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latin typeface="Lucida Sans" panose="020B0602030504020204" pitchFamily="34" charset="77"/>
              </a:rPr>
              <a:t>Keep all significant numbers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latin typeface="Lucida Sans" panose="020B0602030504020204" pitchFamily="34" charset="77"/>
              </a:rPr>
              <a:t>Place decimal after 1</a:t>
            </a:r>
            <a:r>
              <a:rPr lang="en-US" sz="2200" baseline="30000" dirty="0">
                <a:latin typeface="Lucida Sans" panose="020B0602030504020204" pitchFamily="34" charset="77"/>
              </a:rPr>
              <a:t>st</a:t>
            </a:r>
            <a:r>
              <a:rPr lang="en-US" sz="2200" dirty="0">
                <a:latin typeface="Lucida Sans" panose="020B0602030504020204" pitchFamily="34" charset="77"/>
              </a:rPr>
              <a:t> significant number (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1.7</a:t>
            </a:r>
            <a:r>
              <a:rPr lang="en-US" sz="2200" dirty="0">
                <a:latin typeface="Lucida Sans" panose="020B0602030504020204" pitchFamily="34" charset="77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latin typeface="Lucida Sans" panose="020B0602030504020204" pitchFamily="34" charset="77"/>
              </a:rPr>
              <a:t>To get exponent: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200" dirty="0">
                <a:latin typeface="Lucida Sans" panose="020B0602030504020204" pitchFamily="34" charset="77"/>
              </a:rPr>
              <a:t>Count number of places decimal moved to get to correct location (after 1</a:t>
            </a:r>
            <a:r>
              <a:rPr lang="en-US" sz="2200" baseline="30000" dirty="0">
                <a:latin typeface="Lucida Sans" panose="020B0602030504020204" pitchFamily="34" charset="77"/>
              </a:rPr>
              <a:t>st</a:t>
            </a:r>
            <a:r>
              <a:rPr lang="en-US" sz="2200" dirty="0">
                <a:latin typeface="Lucida Sans" panose="020B0602030504020204" pitchFamily="34" charset="77"/>
              </a:rPr>
              <a:t> significant number).  This value is your exponent.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200" dirty="0">
                <a:latin typeface="Lucida Sans" panose="020B0602030504020204" pitchFamily="34" charset="77"/>
              </a:rPr>
              <a:t>If the number is &gt;1, </a:t>
            </a:r>
            <a:r>
              <a:rPr lang="en-US" sz="2200" dirty="0" err="1">
                <a:latin typeface="Lucida Sans" panose="020B0602030504020204" pitchFamily="34" charset="77"/>
              </a:rPr>
              <a:t>exp</a:t>
            </a:r>
            <a:r>
              <a:rPr lang="en-US" sz="2200" dirty="0">
                <a:latin typeface="Lucida Sans" panose="020B0602030504020204" pitchFamily="34" charset="77"/>
              </a:rPr>
              <a:t> is positive 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17</a:t>
            </a:r>
            <a:r>
              <a:rPr lang="en-US" sz="2200" dirty="0">
                <a:solidFill>
                  <a:srgbClr val="00B050"/>
                </a:solidFill>
                <a:latin typeface="Lucida Sans" panose="020B0602030504020204" pitchFamily="34" charset="77"/>
              </a:rPr>
              <a:t>00000</a:t>
            </a:r>
            <a:r>
              <a:rPr lang="en-US" sz="2200" dirty="0">
                <a:solidFill>
                  <a:srgbClr val="00B050"/>
                </a:solidFill>
                <a:latin typeface="Lucida Sans" panose="020B0602030504020204" pitchFamily="34" charset="77"/>
                <a:sym typeface="Wingdings"/>
              </a:rPr>
              <a:t> 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  <a:sym typeface="Wingdings"/>
              </a:rPr>
              <a:t>1.7</a:t>
            </a:r>
            <a:r>
              <a:rPr lang="en-US" sz="2200" dirty="0">
                <a:solidFill>
                  <a:srgbClr val="00B050"/>
                </a:solidFill>
                <a:latin typeface="Lucida Sans" panose="020B0602030504020204" pitchFamily="34" charset="77"/>
                <a:sym typeface="Wingdings"/>
              </a:rPr>
              <a:t> </a:t>
            </a:r>
            <a:r>
              <a:rPr lang="en-US" sz="2200" dirty="0">
                <a:latin typeface="Lucida Sans" panose="020B0602030504020204" pitchFamily="34" charset="77"/>
                <a:sym typeface="Wingdings"/>
              </a:rPr>
              <a:t>x 10</a:t>
            </a:r>
            <a:r>
              <a:rPr lang="en-US" sz="2200" baseline="30000" dirty="0">
                <a:solidFill>
                  <a:srgbClr val="00B050"/>
                </a:solidFill>
                <a:latin typeface="Lucida Sans" panose="020B0602030504020204" pitchFamily="34" charset="77"/>
                <a:sym typeface="Wingdings"/>
              </a:rPr>
              <a:t>6</a:t>
            </a:r>
            <a:endParaRPr lang="en-US" sz="2200" baseline="30000" dirty="0">
              <a:solidFill>
                <a:srgbClr val="00B050"/>
              </a:solidFill>
              <a:latin typeface="Lucida Sans" panose="020B0602030504020204" pitchFamily="34" charset="77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en-US" sz="2200" dirty="0">
                <a:latin typeface="Lucida Sans" panose="020B0602030504020204" pitchFamily="34" charset="77"/>
              </a:rPr>
              <a:t>If the number is &lt;1 </a:t>
            </a:r>
            <a:r>
              <a:rPr lang="en-US" sz="2200" dirty="0" err="1">
                <a:latin typeface="Lucida Sans" panose="020B0602030504020204" pitchFamily="34" charset="77"/>
              </a:rPr>
              <a:t>exp</a:t>
            </a:r>
            <a:r>
              <a:rPr lang="en-US" sz="2200" dirty="0">
                <a:latin typeface="Lucida Sans" panose="020B0602030504020204" pitchFamily="34" charset="77"/>
              </a:rPr>
              <a:t> is negative 0</a:t>
            </a:r>
            <a:r>
              <a:rPr lang="en-US" sz="2200" dirty="0">
                <a:solidFill>
                  <a:srgbClr val="00B050"/>
                </a:solidFill>
                <a:latin typeface="Lucida Sans" panose="020B0602030504020204" pitchFamily="34" charset="77"/>
              </a:rPr>
              <a:t>.00000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17 </a:t>
            </a:r>
            <a:r>
              <a:rPr lang="en-US" sz="2200" dirty="0">
                <a:solidFill>
                  <a:srgbClr val="00B050"/>
                </a:solidFill>
                <a:latin typeface="Lucida Sans" panose="020B0602030504020204" pitchFamily="34" charset="77"/>
                <a:sym typeface="Wingdings"/>
              </a:rPr>
              <a:t> 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  <a:sym typeface="Wingdings"/>
              </a:rPr>
              <a:t>1.7</a:t>
            </a:r>
            <a:r>
              <a:rPr lang="en-US" sz="2200" dirty="0">
                <a:solidFill>
                  <a:srgbClr val="00B050"/>
                </a:solidFill>
                <a:latin typeface="Lucida Sans" panose="020B0602030504020204" pitchFamily="34" charset="77"/>
                <a:sym typeface="Wingdings"/>
              </a:rPr>
              <a:t> </a:t>
            </a:r>
            <a:r>
              <a:rPr lang="en-US" sz="2200" dirty="0">
                <a:latin typeface="Lucida Sans" panose="020B0602030504020204" pitchFamily="34" charset="77"/>
                <a:sym typeface="Wingdings"/>
              </a:rPr>
              <a:t>x 10</a:t>
            </a:r>
            <a:r>
              <a:rPr lang="en-US" sz="2200" baseline="30000" dirty="0">
                <a:solidFill>
                  <a:srgbClr val="00B050"/>
                </a:solidFill>
                <a:latin typeface="Lucida Sans" panose="020B0602030504020204" pitchFamily="34" charset="77"/>
                <a:sym typeface="Wingdings"/>
              </a:rPr>
              <a:t>-6</a:t>
            </a:r>
            <a:endParaRPr lang="en-US" sz="2200" dirty="0">
              <a:latin typeface="Lucida Sans" panose="020B0602030504020204" pitchFamily="34" charset="77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559B764-3097-C84C-9D9F-40EFBC0150A0}"/>
              </a:ext>
            </a:extLst>
          </p:cNvPr>
          <p:cNvCxnSpPr/>
          <p:nvPr/>
        </p:nvCxnSpPr>
        <p:spPr>
          <a:xfrm>
            <a:off x="6400800" y="3517106"/>
            <a:ext cx="0" cy="597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9052" y="6276585"/>
            <a:ext cx="6556603" cy="354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>
                <a:latin typeface="Lucida Sans" panose="020B0602030504020204" pitchFamily="34" charset="77"/>
              </a:rPr>
              <a:t>Use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EXP, SCI, EE </a:t>
            </a:r>
            <a:r>
              <a:rPr lang="en-US" sz="2400" dirty="0">
                <a:latin typeface="Lucida Sans" panose="020B0602030504020204" pitchFamily="34" charset="77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x10</a:t>
            </a:r>
            <a:r>
              <a:rPr lang="en-US" sz="2400" baseline="30000" dirty="0">
                <a:solidFill>
                  <a:srgbClr val="FF0000"/>
                </a:solidFill>
                <a:latin typeface="Lucida Sans" panose="020B0602030504020204" pitchFamily="34" charset="77"/>
              </a:rPr>
              <a:t>x</a:t>
            </a:r>
            <a:r>
              <a:rPr lang="en-US" sz="2400" dirty="0">
                <a:latin typeface="Lucida Sans" panose="020B0602030504020204" pitchFamily="34" charset="77"/>
              </a:rPr>
              <a:t> keys on calculator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6" y="405245"/>
            <a:ext cx="2794000" cy="487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84" y="456045"/>
            <a:ext cx="3043113" cy="477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16345"/>
            <a:ext cx="2616200" cy="4965700"/>
          </a:xfrm>
          <a:prstGeom prst="rect">
            <a:avLst/>
          </a:prstGeom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480300" y="4572000"/>
            <a:ext cx="368300" cy="381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028834" y="3180678"/>
            <a:ext cx="360218" cy="381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4038600" y="3276600"/>
            <a:ext cx="360218" cy="35675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389052" y="3561678"/>
            <a:ext cx="3198669" cy="2534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18709" y="3684155"/>
            <a:ext cx="601385" cy="24118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05400" y="5012436"/>
            <a:ext cx="2374900" cy="10835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50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64EE5-6A12-2947-866A-F6806E1C0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ADD33-E7EC-1E4C-B10A-D4721D3B496B}"/>
              </a:ext>
            </a:extLst>
          </p:cNvPr>
          <p:cNvSpPr txBox="1"/>
          <p:nvPr/>
        </p:nvSpPr>
        <p:spPr>
          <a:xfrm>
            <a:off x="1295400" y="304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Scientific Notation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F7D74-6700-D34C-AE38-C95FFF1588C1}"/>
              </a:ext>
            </a:extLst>
          </p:cNvPr>
          <p:cNvSpPr txBox="1"/>
          <p:nvPr/>
        </p:nvSpPr>
        <p:spPr>
          <a:xfrm>
            <a:off x="457200" y="1295400"/>
            <a:ext cx="350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Write the Following in Scientific Notation:</a:t>
            </a: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1.) 280000000</a:t>
            </a: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2.) 280.0</a:t>
            </a: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3.) 0.000000004577</a:t>
            </a: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4.) 0.00000060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545D3-6182-194E-A325-785A57E2D517}"/>
              </a:ext>
            </a:extLst>
          </p:cNvPr>
          <p:cNvSpPr txBox="1"/>
          <p:nvPr/>
        </p:nvSpPr>
        <p:spPr>
          <a:xfrm>
            <a:off x="5105400" y="1295399"/>
            <a:ext cx="32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Write the Following in Standard Format:</a:t>
            </a: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1.) 2.45 x 10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2</a:t>
            </a:r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2.) 3.98 x 10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6</a:t>
            </a:r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3.) 4.29 x 10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-3</a:t>
            </a:r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4.) 8.0 x 10</a:t>
            </a:r>
            <a:r>
              <a:rPr lang="en-US" sz="24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-6</a:t>
            </a:r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0E9818-759B-4D74-BE35-E7F6ECB1F2CE}" type="slidenum">
              <a:rPr lang="en-US">
                <a:latin typeface="Times New Roman" pitchFamily="-112" charset="0"/>
              </a:rPr>
              <a:pPr/>
              <a:t>26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09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  <a:t>Significant Figures:</a:t>
            </a:r>
            <a:r>
              <a:rPr lang="en-US" sz="3600" dirty="0">
                <a:solidFill>
                  <a:srgbClr val="7030A0"/>
                </a:solidFill>
                <a:latin typeface="Lucida Sans" panose="020B0602030504020204" pitchFamily="34" charset="77"/>
              </a:rPr>
              <a:t>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Number of Digits to Report in Final Answer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1100"/>
            <a:ext cx="9144000" cy="5562600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600" dirty="0">
                <a:latin typeface="Lucida Sans" panose="020B0602030504020204" pitchFamily="34" charset="77"/>
                <a:cs typeface="Calibri" panose="020F0502020204030204" pitchFamily="34" charset="0"/>
              </a:rPr>
              <a:t>1. All non-zero digits are significant</a:t>
            </a:r>
          </a:p>
          <a:p>
            <a:pPr eaLnBrk="1" hangingPunct="1"/>
            <a:r>
              <a:rPr lang="en-US" sz="2600" dirty="0">
                <a:latin typeface="Lucida Sans" panose="020B0602030504020204" pitchFamily="34" charset="77"/>
                <a:cs typeface="Calibri" panose="020F0502020204030204" pitchFamily="34" charset="0"/>
              </a:rPr>
              <a:t>2. Use decimal point to decide if zeros are significant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Between 2 numbers 	 significant 	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    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5</a:t>
            </a:r>
            <a:r>
              <a:rPr lang="en-US" sz="2400" u="sng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0.00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5 sig figs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Before decimal point 	 not significant 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0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.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502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3 sig figs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Before the first digit 	 not significant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0.00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52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2 sig figs</a:t>
            </a:r>
            <a:endParaRPr lang="en-US" sz="24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End of # after decimal  significant        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0.02</a:t>
            </a:r>
            <a:r>
              <a:rPr lang="en-US" sz="2400" u="sng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00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3 sig figs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No decimal point:  	 not significant   5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00      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1 sig fig</a:t>
            </a:r>
          </a:p>
          <a:p>
            <a:pPr eaLnBrk="1" hangingPunct="1"/>
            <a:r>
              <a:rPr lang="en-US" sz="2600" dirty="0">
                <a:latin typeface="Lucida Sans" panose="020B0602030504020204" pitchFamily="34" charset="77"/>
                <a:cs typeface="Calibri" panose="020F0502020204030204" pitchFamily="34" charset="0"/>
              </a:rPr>
              <a:t>3. </a:t>
            </a:r>
            <a:r>
              <a:rPr lang="en-US" sz="2600" b="1" u="sng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Exact</a:t>
            </a:r>
            <a:r>
              <a:rPr lang="en-US" sz="2600" dirty="0">
                <a:latin typeface="Lucida Sans" panose="020B0602030504020204" pitchFamily="34" charset="77"/>
                <a:cs typeface="Calibri" panose="020F0502020204030204" pitchFamily="34" charset="0"/>
              </a:rPr>
              <a:t> numbers have unlimited number of sig. figs.  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Inherently an integer:       e.g. 4 sides to a square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Inherently a fraction:        e.g. ½ of a pie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Obtained by counting:      e.g. 47 people in a class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	Defined quantity:   	      e.g. 12 eggs in a dozen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28600" y="2209800"/>
            <a:ext cx="8686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590EEE0-0226-4A78-8A09-7D2BC4701937}" type="slidenum">
              <a:rPr lang="en-US">
                <a:latin typeface="Times New Roman" pitchFamily="-112" charset="0"/>
              </a:rPr>
              <a:pPr/>
              <a:t>27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915400" cy="2286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Lucida Sans" panose="020B0602030504020204" pitchFamily="34" charset="77"/>
              </a:rPr>
              <a:t>Determining  the correct number of significant figures (</a:t>
            </a:r>
            <a:r>
              <a:rPr lang="en-US" sz="2800" b="1" dirty="0" err="1">
                <a:solidFill>
                  <a:srgbClr val="7030A0"/>
                </a:solidFill>
                <a:latin typeface="Lucida Sans" panose="020B0602030504020204" pitchFamily="34" charset="77"/>
              </a:rPr>
              <a:t>sigfigs</a:t>
            </a:r>
            <a:r>
              <a:rPr lang="en-US" sz="2800" b="1" dirty="0">
                <a:solidFill>
                  <a:srgbClr val="7030A0"/>
                </a:solidFill>
                <a:latin typeface="Lucida Sans" panose="020B0602030504020204" pitchFamily="34" charset="77"/>
              </a:rPr>
              <a:t>) in math problems:</a:t>
            </a:r>
            <a:br>
              <a:rPr lang="en-US" sz="2800" dirty="0">
                <a:solidFill>
                  <a:srgbClr val="7030A0"/>
                </a:solidFill>
                <a:latin typeface="Lucida Sans" panose="020B0602030504020204" pitchFamily="34" charset="77"/>
              </a:rPr>
            </a:b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</a:rPr>
              <a:t>Answer is based on the LEAST significant value</a:t>
            </a:r>
            <a:br>
              <a:rPr lang="en-US" sz="3600" dirty="0">
                <a:solidFill>
                  <a:srgbClr val="7030A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0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600" dirty="0">
                <a:latin typeface="Lucida Sans" panose="020B0602030504020204" pitchFamily="34" charset="77"/>
              </a:rPr>
              <a:t>Addition/subtraction – Sig figs based on decimal</a:t>
            </a:r>
          </a:p>
          <a:p>
            <a:pPr eaLnBrk="1" hangingPunct="1">
              <a:lnSpc>
                <a:spcPct val="90000"/>
              </a:lnSpc>
            </a:pPr>
            <a:endParaRPr lang="en-US" sz="1600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029200" y="2362200"/>
            <a:ext cx="2031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Narrow" pitchFamily="34" charset="0"/>
              </a:rPr>
              <a:t>  12.45</a:t>
            </a:r>
            <a:r>
              <a:rPr lang="en-US" sz="2400" b="1" dirty="0">
                <a:solidFill>
                  <a:srgbClr val="33CCFF"/>
                </a:solidFill>
                <a:latin typeface="Arial Narrow" pitchFamily="34" charset="0"/>
              </a:rPr>
              <a:t>XX</a:t>
            </a:r>
            <a:r>
              <a:rPr lang="en-US" sz="2400" dirty="0">
                <a:latin typeface="Arial Narrow" pitchFamily="34" charset="0"/>
              </a:rPr>
              <a:t>	</a:t>
            </a:r>
          </a:p>
          <a:p>
            <a:pPr eaLnBrk="1" hangingPunct="1"/>
            <a:r>
              <a:rPr lang="en-US" sz="2400" u="sng" dirty="0">
                <a:latin typeface="Arial Narrow" pitchFamily="34" charset="0"/>
              </a:rPr>
              <a:t>-   9.2680</a:t>
            </a:r>
          </a:p>
          <a:p>
            <a:pPr eaLnBrk="1" hangingPunct="1"/>
            <a:r>
              <a:rPr lang="en-US" sz="2400" dirty="0">
                <a:latin typeface="Arial Narrow" pitchFamily="34" charset="0"/>
              </a:rPr>
              <a:t>    3.18</a:t>
            </a:r>
            <a:r>
              <a:rPr lang="en-US" sz="2400" b="1" dirty="0">
                <a:solidFill>
                  <a:srgbClr val="33CCFF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8082" y="2362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1500</a:t>
            </a:r>
          </a:p>
          <a:p>
            <a:r>
              <a:rPr lang="en-US" sz="2400" dirty="0"/>
              <a:t>+ 2976</a:t>
            </a:r>
          </a:p>
          <a:p>
            <a:r>
              <a:rPr lang="en-US" sz="2400" dirty="0"/>
              <a:t>   44</a:t>
            </a:r>
            <a:r>
              <a:rPr lang="en-US" sz="2400" dirty="0">
                <a:solidFill>
                  <a:srgbClr val="33CCFF"/>
                </a:solidFill>
              </a:rPr>
              <a:t>76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981200" y="2743200"/>
            <a:ext cx="304800" cy="0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54282" y="3124200"/>
            <a:ext cx="10079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33528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32766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600" y="3119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3048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3.18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766268"/>
            <a:ext cx="9144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  <a:latin typeface="Lucida Sans" panose="020B0602030504020204" pitchFamily="34" charset="77"/>
              </a:rPr>
              <a:t>Multiplication/Division </a:t>
            </a:r>
            <a:r>
              <a:rPr lang="mr-IN" sz="2600" dirty="0">
                <a:solidFill>
                  <a:schemeClr val="tx2"/>
                </a:solidFill>
                <a:latin typeface="Lucida Sans" panose="020B0602030504020204" pitchFamily="34" charset="77"/>
              </a:rPr>
              <a:t>–</a:t>
            </a:r>
            <a:r>
              <a:rPr lang="en-US" sz="2600" dirty="0">
                <a:solidFill>
                  <a:schemeClr val="tx2"/>
                </a:solidFill>
                <a:latin typeface="Lucida Sans" panose="020B0602030504020204" pitchFamily="34" charset="77"/>
              </a:rPr>
              <a:t> Sig figs based on all sig digits</a:t>
            </a:r>
            <a:r>
              <a:rPr lang="en-US" dirty="0">
                <a:latin typeface="Lucida Sans" panose="020B0602030504020204" pitchFamily="34" charset="77"/>
              </a:rPr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6582" y="5476627"/>
            <a:ext cx="7654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ucida Sans" panose="020B0602030504020204" pitchFamily="34" charset="77"/>
              </a:rPr>
              <a:t>Rounding is based on number </a:t>
            </a:r>
            <a:r>
              <a:rPr lang="en-US" sz="2400" u="sng" dirty="0">
                <a:solidFill>
                  <a:schemeClr val="tx2"/>
                </a:solidFill>
                <a:latin typeface="Lucida Sans" panose="020B0602030504020204" pitchFamily="34" charset="77"/>
              </a:rPr>
              <a:t>after</a:t>
            </a:r>
            <a:r>
              <a:rPr lang="en-US" sz="2400" dirty="0">
                <a:solidFill>
                  <a:schemeClr val="tx2"/>
                </a:solidFill>
                <a:latin typeface="Lucida Sans" panose="020B0602030504020204" pitchFamily="34" charset="77"/>
              </a:rPr>
              <a:t> last </a:t>
            </a:r>
            <a:r>
              <a:rPr lang="en-US" sz="2400" dirty="0" err="1">
                <a:solidFill>
                  <a:schemeClr val="tx2"/>
                </a:solidFill>
                <a:latin typeface="Lucida Sans" panose="020B0602030504020204" pitchFamily="34" charset="77"/>
              </a:rPr>
              <a:t>sigfig</a:t>
            </a:r>
            <a:r>
              <a:rPr lang="en-US" sz="2400" dirty="0">
                <a:solidFill>
                  <a:schemeClr val="tx2"/>
                </a:solidFill>
                <a:latin typeface="Lucida Sans" panose="020B0602030504020204" pitchFamily="34" charset="77"/>
              </a:rPr>
              <a:t>:</a:t>
            </a:r>
          </a:p>
          <a:p>
            <a:r>
              <a:rPr lang="en-US" sz="2400" dirty="0">
                <a:solidFill>
                  <a:schemeClr val="tx2"/>
                </a:solidFill>
                <a:latin typeface="Lucida Sans" panose="020B0602030504020204" pitchFamily="34" charset="77"/>
              </a:rPr>
              <a:t>	≥ 5 round up    		≤ 5 round down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58241" y="4191000"/>
            <a:ext cx="5628409" cy="1007579"/>
            <a:chOff x="448541" y="4038603"/>
            <a:chExt cx="5628409" cy="1007579"/>
          </a:xfrm>
        </p:grpSpPr>
        <p:sp>
          <p:nvSpPr>
            <p:cNvPr id="17" name="TextBox 16"/>
            <p:cNvSpPr txBox="1"/>
            <p:nvPr/>
          </p:nvSpPr>
          <p:spPr>
            <a:xfrm>
              <a:off x="533400" y="4343402"/>
              <a:ext cx="413211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2400" dirty="0"/>
                <a:t>3.182 x 3.57 = 11.3</a:t>
              </a:r>
              <a:r>
                <a:rPr lang="en-US" sz="2400" dirty="0">
                  <a:solidFill>
                    <a:srgbClr val="33CCFF"/>
                  </a:solidFill>
                </a:rPr>
                <a:t>5974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8541" y="4038603"/>
              <a:ext cx="125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Lucida Sans" panose="020B0602030504020204" pitchFamily="34" charset="77"/>
                </a:rPr>
                <a:t>4 sig figs  </a:t>
              </a:r>
              <a:endParaRPr lang="en-US" sz="2000" dirty="0">
                <a:latin typeface="Lucida Sans" panose="020B0602030504020204" pitchFamily="34" charset="7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045" y="4646072"/>
              <a:ext cx="1409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Lucida Sans" panose="020B0602030504020204" pitchFamily="34" charset="77"/>
                </a:rPr>
                <a:t>3 sig figs  </a:t>
              </a:r>
              <a:endParaRPr lang="en-US" sz="2000" dirty="0">
                <a:latin typeface="Lucida Sans" panose="020B0602030504020204" pitchFamily="34" charset="7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94414" y="4057189"/>
              <a:ext cx="2282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Lucida Sans" panose="020B0602030504020204" pitchFamily="34" charset="77"/>
                </a:rPr>
                <a:t>3 &lt; 4 so 3 sig figs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57700" y="43249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11.4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962400" y="4555768"/>
              <a:ext cx="4745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590EEE0-0226-4A78-8A09-7D2BC4701937}" type="slidenum">
              <a:rPr lang="en-US">
                <a:latin typeface="Times New Roman" pitchFamily="-112" charset="0"/>
              </a:rPr>
              <a:pPr/>
              <a:t>28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915400" cy="533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Lucida Sans" panose="020B0602030504020204" pitchFamily="34" charset="77"/>
              </a:rPr>
              <a:t>Multiple math functions </a:t>
            </a:r>
            <a:r>
              <a:rPr lang="mr-IN" sz="2800" b="1" dirty="0">
                <a:solidFill>
                  <a:srgbClr val="7030A0"/>
                </a:solidFill>
                <a:latin typeface="Lucida Sans" panose="020B0602030504020204" pitchFamily="34" charset="77"/>
              </a:rPr>
              <a:t>–</a:t>
            </a:r>
            <a:r>
              <a:rPr lang="en-US" sz="2800" b="1" dirty="0">
                <a:solidFill>
                  <a:srgbClr val="7030A0"/>
                </a:solidFill>
                <a:latin typeface="Lucida Sans" panose="020B0602030504020204" pitchFamily="34" charset="77"/>
              </a:rPr>
              <a:t> follow order of ops </a:t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FF0000"/>
                </a:solidFill>
                <a:latin typeface="Lucida Sans" panose="020B0602030504020204" pitchFamily="34" charset="77"/>
              </a:rPr>
              <a:t>(12.45 - 9.2680) x 3.575 = 11.37565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Lucida Sans" panose="020B0602030504020204" pitchFamily="34" charset="77"/>
              </a:rPr>
              <a:t>Step one: Subtraction </a:t>
            </a:r>
            <a:r>
              <a:rPr lang="en-US" sz="2600" dirty="0">
                <a:latin typeface="Lucida Sans" panose="020B0602030504020204" pitchFamily="34" charset="77"/>
                <a:sym typeface="Wingdings"/>
              </a:rPr>
              <a:t></a:t>
            </a:r>
            <a:r>
              <a:rPr lang="en-US" sz="2600" dirty="0">
                <a:latin typeface="Lucida Sans" panose="020B0602030504020204" pitchFamily="34" charset="77"/>
              </a:rPr>
              <a:t> </a:t>
            </a:r>
            <a:r>
              <a:rPr lang="en-US" sz="2600" dirty="0" err="1">
                <a:latin typeface="Lucida Sans" panose="020B0602030504020204" pitchFamily="34" charset="77"/>
              </a:rPr>
              <a:t>Sigfigs</a:t>
            </a:r>
            <a:r>
              <a:rPr lang="en-US" sz="2600" dirty="0">
                <a:latin typeface="Lucida Sans" panose="020B0602030504020204" pitchFamily="34" charset="77"/>
              </a:rPr>
              <a:t> based on decimal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(12.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</a:rPr>
              <a:t>45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- 9.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</a:rPr>
              <a:t>2680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) = 3.182</a:t>
            </a:r>
            <a:r>
              <a:rPr lang="en-US" sz="2400" dirty="0">
                <a:solidFill>
                  <a:schemeClr val="tx1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sigfigs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after decimal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3 </a:t>
            </a:r>
            <a:r>
              <a:rPr lang="en-US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sigfigs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overall in final answer</a:t>
            </a:r>
          </a:p>
          <a:p>
            <a:pPr eaLnBrk="1" hangingPunct="1">
              <a:lnSpc>
                <a:spcPct val="90000"/>
              </a:lnSpc>
            </a:pP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Lucida Sans" panose="020B0602030504020204" pitchFamily="34" charset="77"/>
              </a:rPr>
              <a:t>Step two: Multiplication </a:t>
            </a:r>
            <a:r>
              <a:rPr lang="en-US" sz="2400" dirty="0">
                <a:latin typeface="Lucida Sans" panose="020B0602030504020204" pitchFamily="34" charset="77"/>
                <a:sym typeface="Wingdings"/>
              </a:rPr>
              <a:t> </a:t>
            </a:r>
            <a:r>
              <a:rPr lang="en-US" sz="2400" dirty="0" err="1">
                <a:latin typeface="Lucida Sans" panose="020B0602030504020204" pitchFamily="34" charset="77"/>
                <a:sym typeface="Wingdings"/>
              </a:rPr>
              <a:t>Sigfigs</a:t>
            </a:r>
            <a:r>
              <a:rPr lang="en-US" sz="2400" dirty="0">
                <a:latin typeface="Lucida Sans" panose="020B0602030504020204" pitchFamily="34" charset="77"/>
                <a:sym typeface="Wingdings"/>
              </a:rPr>
              <a:t> based</a:t>
            </a:r>
            <a:r>
              <a:rPr lang="en-US" sz="2400" dirty="0">
                <a:latin typeface="Lucida Sans" panose="020B0602030504020204" pitchFamily="34" charset="77"/>
              </a:rPr>
              <a:t> on all sig digits</a:t>
            </a:r>
          </a:p>
          <a:p>
            <a:pPr algn="ctr" eaLnBrk="1" hangingPunct="1">
              <a:lnSpc>
                <a:spcPct val="80000"/>
              </a:lnSpc>
            </a:pPr>
            <a:endParaRPr lang="en-US" sz="1600" b="1" u="sng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200" b="1" u="sng" dirty="0">
                <a:solidFill>
                  <a:schemeClr val="tx1"/>
                </a:solidFill>
                <a:latin typeface="Lucida Sans" panose="020B0602030504020204" pitchFamily="34" charset="77"/>
              </a:rPr>
              <a:t>3.18</a:t>
            </a:r>
            <a:r>
              <a:rPr lang="en-US" sz="2200" b="1" dirty="0">
                <a:solidFill>
                  <a:srgbClr val="33CCFF"/>
                </a:solidFill>
                <a:latin typeface="Lucida Sans" panose="020B0602030504020204" pitchFamily="34" charset="77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</a:rPr>
              <a:t>  x 3.575 = </a:t>
            </a:r>
            <a:r>
              <a:rPr lang="en-US" sz="2200" b="1" u="sng" dirty="0">
                <a:solidFill>
                  <a:schemeClr val="tx1"/>
                </a:solidFill>
                <a:latin typeface="Lucida Sans" panose="020B0602030504020204" pitchFamily="34" charset="77"/>
              </a:rPr>
              <a:t>11.3</a:t>
            </a:r>
            <a:r>
              <a:rPr lang="en-US" sz="2200" b="1" dirty="0">
                <a:solidFill>
                  <a:schemeClr val="accent6"/>
                </a:solidFill>
                <a:latin typeface="Lucida Sans" panose="020B0602030504020204" pitchFamily="34" charset="77"/>
              </a:rPr>
              <a:t>7565</a:t>
            </a:r>
            <a:endParaRPr lang="en-US" sz="2200" b="1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eaLnBrk="1" hangingPunct="1">
              <a:lnSpc>
                <a:spcPct val="80000"/>
              </a:lnSpc>
            </a:pPr>
            <a:endParaRPr lang="en-US" sz="1600" b="1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</a:rPr>
              <a:t>3 </a:t>
            </a:r>
            <a:r>
              <a:rPr lang="en-US" sz="2200" dirty="0" err="1">
                <a:solidFill>
                  <a:schemeClr val="tx1"/>
                </a:solidFill>
                <a:latin typeface="Lucida Sans" panose="020B0602030504020204" pitchFamily="34" charset="77"/>
              </a:rPr>
              <a:t>sigfigs</a:t>
            </a: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</a:rPr>
              <a:t> in 1</a:t>
            </a:r>
            <a:r>
              <a:rPr lang="en-US" sz="2200" baseline="30000" dirty="0">
                <a:solidFill>
                  <a:schemeClr val="tx1"/>
                </a:solidFill>
                <a:latin typeface="Lucida Sans" panose="020B0602030504020204" pitchFamily="34" charset="77"/>
              </a:rPr>
              <a:t>st</a:t>
            </a: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</a:rPr>
              <a:t> number, 4 in 2</a:t>
            </a:r>
            <a:r>
              <a:rPr lang="en-US" sz="2200" baseline="30000" dirty="0">
                <a:solidFill>
                  <a:schemeClr val="tx1"/>
                </a:solidFill>
                <a:latin typeface="Lucida Sans" panose="020B0602030504020204" pitchFamily="34" charset="77"/>
              </a:rPr>
              <a:t>nd</a:t>
            </a: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  <a:sym typeface="Wingdings"/>
              </a:rPr>
              <a:t> 3 in </a:t>
            </a: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</a:rPr>
              <a:t>final answer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Lucida Sans" panose="020B0602030504020204" pitchFamily="34" charset="77"/>
              </a:rPr>
              <a:t>Here addition limits </a:t>
            </a:r>
            <a:r>
              <a:rPr lang="en-US" sz="2200" dirty="0" err="1">
                <a:solidFill>
                  <a:schemeClr val="tx1"/>
                </a:solidFill>
                <a:latin typeface="Lucida Sans" panose="020B0602030504020204" pitchFamily="34" charset="77"/>
              </a:rPr>
              <a:t>sigfigs</a:t>
            </a:r>
            <a:endParaRPr lang="en-US" sz="22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algn="ctr" eaLnBrk="1" hangingPunct="1"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algn="ctr" eaLnBrk="1" hangingPunct="1"/>
            <a:r>
              <a:rPr lang="en-US" sz="2800" dirty="0">
                <a:latin typeface="Lucida Sans" panose="020B0602030504020204" pitchFamily="34" charset="77"/>
              </a:rPr>
              <a:t>Round up because the next number is &gt;5	</a:t>
            </a:r>
          </a:p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en-US" sz="2800" u="sng" dirty="0">
                <a:solidFill>
                  <a:schemeClr val="tx1"/>
                </a:solidFill>
                <a:latin typeface="Lucida Sans" panose="020B0602030504020204" pitchFamily="34" charset="77"/>
              </a:rPr>
              <a:t>11.3</a:t>
            </a: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</a:rPr>
              <a:t>7</a:t>
            </a:r>
            <a:r>
              <a:rPr lang="en-US" sz="2800" dirty="0">
                <a:solidFill>
                  <a:srgbClr val="33CCFF"/>
                </a:solidFill>
                <a:latin typeface="Lucida Sans" panose="020B0602030504020204" pitchFamily="34" charset="77"/>
              </a:rPr>
              <a:t>565</a:t>
            </a:r>
            <a:r>
              <a:rPr lang="en-US" sz="2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Lucida Sans" panose="020B0602030504020204" pitchFamily="34" charset="77"/>
                <a:sym typeface="Wingdings"/>
              </a:rPr>
              <a:t> 11.4</a:t>
            </a:r>
            <a:endParaRPr lang="en-US" sz="2800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029200" y="2286000"/>
            <a:ext cx="2031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Narrow" pitchFamily="34" charset="0"/>
              </a:rPr>
              <a:t>  </a:t>
            </a:r>
            <a:r>
              <a:rPr lang="en-US" sz="2400" dirty="0">
                <a:latin typeface="Lucida Sans" panose="020B0602030504020204" pitchFamily="34" charset="77"/>
              </a:rPr>
              <a:t>12.45</a:t>
            </a:r>
            <a:r>
              <a:rPr lang="en-US" sz="2400" b="1" dirty="0">
                <a:solidFill>
                  <a:srgbClr val="33CCFF"/>
                </a:solidFill>
                <a:latin typeface="Lucida Sans" panose="020B0602030504020204" pitchFamily="34" charset="77"/>
              </a:rPr>
              <a:t>XX</a:t>
            </a:r>
            <a:r>
              <a:rPr lang="en-US" sz="2400" dirty="0">
                <a:latin typeface="Lucida Sans" panose="020B0602030504020204" pitchFamily="34" charset="77"/>
              </a:rPr>
              <a:t>	</a:t>
            </a:r>
          </a:p>
          <a:p>
            <a:pPr eaLnBrk="1" hangingPunct="1"/>
            <a:r>
              <a:rPr lang="en-US" sz="2400" u="sng" dirty="0">
                <a:latin typeface="Lucida Sans" panose="020B0602030504020204" pitchFamily="34" charset="77"/>
              </a:rPr>
              <a:t>-   9.2680</a:t>
            </a:r>
          </a:p>
          <a:p>
            <a:pPr eaLnBrk="1" hangingPunct="1"/>
            <a:r>
              <a:rPr lang="en-US" sz="2400" dirty="0">
                <a:latin typeface="Lucida Sans" panose="020B0602030504020204" pitchFamily="34" charset="77"/>
              </a:rPr>
              <a:t>    </a:t>
            </a:r>
            <a:r>
              <a:rPr lang="en-US" sz="2400" b="1" u="sng" dirty="0">
                <a:latin typeface="Lucida Sans" panose="020B0602030504020204" pitchFamily="34" charset="77"/>
              </a:rPr>
              <a:t>3.18</a:t>
            </a:r>
            <a:r>
              <a:rPr lang="en-US" sz="2400" b="1" dirty="0">
                <a:solidFill>
                  <a:srgbClr val="33CCFF"/>
                </a:solidFill>
                <a:latin typeface="Lucida Sans" panose="020B0602030504020204" pitchFamily="34" charset="77"/>
              </a:rPr>
              <a:t>20</a:t>
            </a:r>
          </a:p>
        </p:txBody>
      </p:sp>
      <p:sp>
        <p:nvSpPr>
          <p:cNvPr id="2" name="Frame 1"/>
          <p:cNvSpPr/>
          <p:nvPr/>
        </p:nvSpPr>
        <p:spPr>
          <a:xfrm>
            <a:off x="5334000" y="6172200"/>
            <a:ext cx="889338" cy="533400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5841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Lucida Sans" panose="020B0602030504020204" pitchFamily="34" charset="77"/>
              </a:rPr>
              <a:t>Why do significant figures matter?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772653"/>
            <a:ext cx="379693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93" y="1723185"/>
            <a:ext cx="7726814" cy="1063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07" y="3505200"/>
            <a:ext cx="2161309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5337" y="1447800"/>
            <a:ext cx="199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</a:rPr>
              <a:t>123.52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2895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</a:rPr>
              <a:t>121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581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</a:rPr>
              <a:t>Width of room: 244.6 cm</a:t>
            </a:r>
          </a:p>
          <a:p>
            <a:r>
              <a:rPr lang="en-US" sz="2400" dirty="0">
                <a:latin typeface="Lucida Sans" panose="020B0602030504020204" pitchFamily="34" charset="77"/>
              </a:rPr>
              <a:t>Will the two desks fit?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3962400"/>
            <a:ext cx="2279468" cy="14337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9200" y="4495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</a:rPr>
              <a:t>   123.52 cm</a:t>
            </a:r>
          </a:p>
          <a:p>
            <a:r>
              <a:rPr lang="en-US" sz="2400" dirty="0">
                <a:latin typeface="Lucida Sans" panose="020B0602030504020204" pitchFamily="34" charset="77"/>
              </a:rPr>
              <a:t>+ 121.?? cm</a:t>
            </a:r>
          </a:p>
          <a:p>
            <a:r>
              <a:rPr lang="en-US" sz="2400" dirty="0">
                <a:latin typeface="Lucida Sans" panose="020B0602030504020204" pitchFamily="34" charset="77"/>
              </a:rPr>
              <a:t>   244.52 cm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676900" y="5257800"/>
            <a:ext cx="1866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86600" y="5451532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0" y="518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</a:rPr>
              <a:t>245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5867400"/>
            <a:ext cx="8735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Fitting desks in a room may not seem all that important </a:t>
            </a:r>
            <a:r>
              <a:rPr lang="mr-IN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–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 but the same concept is true for the design of buildings &amp; bridges!</a:t>
            </a:r>
          </a:p>
        </p:txBody>
      </p:sp>
    </p:spTree>
    <p:extLst>
      <p:ext uri="{BB962C8B-B14F-4D97-AF65-F5344CB8AC3E}">
        <p14:creationId xmlns:p14="http://schemas.microsoft.com/office/powerpoint/2010/main" val="173047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FFC8A2-8C93-4FD7-939C-8C01E5B82288}" type="slidenum">
              <a:rPr lang="en-US">
                <a:latin typeface="Times New Roman" pitchFamily="-112" charset="0"/>
              </a:rPr>
              <a:pPr/>
              <a:t>3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2060"/>
                </a:solidFill>
                <a:latin typeface="Lucida Sans" panose="020B0602030504020204" pitchFamily="34" charset="77"/>
              </a:rPr>
              <a:t>Learning the Language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372225" cy="4800600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eaLnBrk="1" hangingPunct="1">
              <a:lnSpc>
                <a:spcPct val="60000"/>
              </a:lnSpc>
            </a:pPr>
            <a:r>
              <a:rPr lang="en-US" sz="2800" b="1" dirty="0">
                <a:latin typeface="Lucida Sans" panose="020B0602030504020204" pitchFamily="34" charset="77"/>
                <a:cs typeface="Calibri" panose="020F0502020204030204" pitchFamily="34" charset="0"/>
              </a:rPr>
              <a:t>Composition</a:t>
            </a: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Mass percent of elements/compounds    </a:t>
            </a:r>
          </a:p>
          <a:p>
            <a:pPr marL="0" lvl="2" eaLnBrk="1" hangingPunct="1">
              <a:spcBef>
                <a:spcPts val="0"/>
              </a:spcBef>
            </a:pP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  present</a:t>
            </a: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Atomic/molecular ratios within material</a:t>
            </a: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Stoichiometry</a:t>
            </a:r>
          </a:p>
          <a:p>
            <a:pPr marL="0" lvl="2" eaLnBrk="1" hangingPunct="1">
              <a:lnSpc>
                <a:spcPct val="60000"/>
              </a:lnSpc>
            </a:pPr>
            <a:endParaRPr lang="en-US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marL="0" lvl="1" eaLnBrk="1" hangingPunct="1">
              <a:lnSpc>
                <a:spcPct val="60000"/>
              </a:lnSpc>
            </a:pPr>
            <a:r>
              <a:rPr lang="en-US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Structure</a:t>
            </a:r>
            <a:endParaRPr lang="en-US" b="1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Molecular/ionic/atomic arrangement</a:t>
            </a: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Phase (solid, liquid, gas)</a:t>
            </a:r>
          </a:p>
          <a:p>
            <a:pPr marL="0" lvl="2" eaLnBrk="1" hangingPunct="1">
              <a:lnSpc>
                <a:spcPct val="20000"/>
              </a:lnSpc>
            </a:pPr>
            <a:endParaRPr lang="en-US" sz="40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marL="0" lvl="1" eaLnBrk="1" hangingPunct="1">
              <a:lnSpc>
                <a:spcPct val="60000"/>
              </a:lnSpc>
            </a:pPr>
            <a:r>
              <a:rPr lang="en-US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Properties </a:t>
            </a:r>
            <a:r>
              <a:rPr lang="mr-IN" b="1" dirty="0">
                <a:solidFill>
                  <a:schemeClr val="tx2"/>
                </a:solidFill>
                <a:latin typeface="Lucida Sans" panose="020B0602030504020204" pitchFamily="34" charset="77"/>
              </a:rPr>
              <a:t>–</a:t>
            </a:r>
            <a:r>
              <a:rPr lang="en-US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 chemical &amp; physical</a:t>
            </a:r>
            <a:endParaRPr lang="en-US" b="1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Specific to a particular material </a:t>
            </a: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ex: boiling point, color, odor, reactivity</a:t>
            </a:r>
          </a:p>
          <a:p>
            <a:pPr marL="0" lvl="2" eaLnBrk="1" hangingPunct="1">
              <a:spcBef>
                <a:spcPts val="0"/>
              </a:spcBef>
            </a:pPr>
            <a:r>
              <a:rPr lang="en-US" b="1" dirty="0">
                <a:latin typeface="Lucida Sans" panose="020B0602030504020204" pitchFamily="34" charset="77"/>
                <a:cs typeface="Calibri" panose="020F0502020204030204" pitchFamily="34" charset="0"/>
              </a:rPr>
              <a:t>•</a:t>
            </a:r>
            <a:r>
              <a:rPr lang="en-US" dirty="0">
                <a:latin typeface="Lucida Sans" panose="020B0602030504020204" pitchFamily="34" charset="77"/>
                <a:cs typeface="Calibri" panose="020F0502020204030204" pitchFamily="34" charset="0"/>
              </a:rPr>
              <a:t>Used for identification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7620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152400" y="838200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Chemistry describes materials and predicts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behavior using three basic concepts</a:t>
            </a:r>
          </a:p>
          <a:p>
            <a:pPr marL="342900" indent="-342900" algn="ctr">
              <a:lnSpc>
                <a:spcPct val="30000"/>
              </a:lnSpc>
              <a:spcBef>
                <a:spcPct val="20000"/>
              </a:spcBef>
            </a:pPr>
            <a:endParaRPr lang="en-US" sz="3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1947862"/>
            <a:ext cx="209550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352800"/>
            <a:ext cx="13239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191125"/>
            <a:ext cx="1905000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CEE5A3-0D1A-40A0-B7D7-313D0D227A71}" type="slidenum">
              <a:rPr lang="en-US">
                <a:latin typeface="Times New Roman" pitchFamily="-112" charset="0"/>
              </a:rPr>
              <a:pPr/>
              <a:t>30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28600" y="1238250"/>
            <a:ext cx="8915400" cy="77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Accuracy </a:t>
            </a:r>
            <a:r>
              <a:rPr lang="en-US" sz="2400" dirty="0">
                <a:solidFill>
                  <a:schemeClr val="tx2"/>
                </a:solidFill>
                <a:latin typeface="Lucida Sans" panose="020B0602030504020204" pitchFamily="34" charset="77"/>
              </a:rPr>
              <a:t>– how close a measurement is to the true value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Precision </a:t>
            </a:r>
            <a:r>
              <a:rPr lang="en-US" sz="2400" dirty="0">
                <a:solidFill>
                  <a:schemeClr val="tx2"/>
                </a:solidFill>
                <a:latin typeface="Lucida Sans" panose="020B0602030504020204" pitchFamily="34" charset="77"/>
              </a:rPr>
              <a:t>– how close measurements are to each other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31857" y="5289550"/>
            <a:ext cx="1443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Lucida Sans" panose="020B0602030504020204" pitchFamily="34" charset="77"/>
              </a:rPr>
              <a:t>accurate</a:t>
            </a:r>
          </a:p>
          <a:p>
            <a:pPr algn="ctr" eaLnBrk="1" hangingPunct="1"/>
            <a:r>
              <a:rPr lang="en-US" sz="2400" dirty="0">
                <a:latin typeface="Lucida Sans" panose="020B0602030504020204" pitchFamily="34" charset="77"/>
              </a:rPr>
              <a:t>&amp;</a:t>
            </a:r>
          </a:p>
          <a:p>
            <a:pPr algn="ctr" eaLnBrk="1" hangingPunct="1"/>
            <a:r>
              <a:rPr lang="en-US" sz="2400" dirty="0">
                <a:latin typeface="Lucida Sans" panose="020B0602030504020204" pitchFamily="34" charset="77"/>
              </a:rPr>
              <a:t>precise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553139" y="5289550"/>
            <a:ext cx="20361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Lucida Sans" panose="020B0602030504020204" pitchFamily="34" charset="77"/>
              </a:rPr>
              <a:t>precise</a:t>
            </a:r>
          </a:p>
          <a:p>
            <a:pPr algn="ctr" eaLnBrk="1" hangingPunct="1"/>
            <a:r>
              <a:rPr lang="en-US" sz="2400" dirty="0">
                <a:latin typeface="Lucida Sans" panose="020B0602030504020204" pitchFamily="34" charset="77"/>
              </a:rPr>
              <a:t>but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not</a:t>
            </a:r>
            <a:r>
              <a:rPr lang="en-US" sz="2400" dirty="0">
                <a:latin typeface="Lucida Sans" panose="020B0602030504020204" pitchFamily="34" charset="77"/>
              </a:rPr>
              <a:t> accurate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6585264" y="5289550"/>
            <a:ext cx="20361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not</a:t>
            </a:r>
            <a:r>
              <a:rPr lang="en-US" sz="2400" dirty="0">
                <a:latin typeface="Lucida Sans" panose="020B0602030504020204" pitchFamily="34" charset="77"/>
              </a:rPr>
              <a:t> accurate</a:t>
            </a:r>
          </a:p>
          <a:p>
            <a:pPr algn="ctr" eaLnBrk="1" hangingPunct="1"/>
            <a:r>
              <a:rPr lang="en-US" sz="2400" dirty="0">
                <a:latin typeface="Lucida Sans" panose="020B0602030504020204" pitchFamily="34" charset="77"/>
              </a:rPr>
              <a:t>&amp;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not</a:t>
            </a:r>
            <a:r>
              <a:rPr lang="en-US" sz="2400" dirty="0">
                <a:latin typeface="Lucida Sans" panose="020B0602030504020204" pitchFamily="34" charset="77"/>
              </a:rPr>
              <a:t> precise</a:t>
            </a:r>
          </a:p>
        </p:txBody>
      </p:sp>
      <p:pic>
        <p:nvPicPr>
          <p:cNvPr id="29703" name="Picture 7" descr="01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325688"/>
            <a:ext cx="8839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85800" y="304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Lucida Sans" panose="020B0602030504020204" pitchFamily="34" charset="77"/>
              </a:rPr>
              <a:t>Precision and Accuracy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FB1B105-747F-4ABE-98CA-FB5DEAD248A1}" type="slidenum">
              <a:rPr lang="en-US">
                <a:latin typeface="Times New Roman" pitchFamily="-112" charset="0"/>
              </a:rPr>
              <a:pPr/>
              <a:t>31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  <a:latin typeface="Lucida Sans" panose="020B0602030504020204" pitchFamily="34" charset="77"/>
              </a:rPr>
              <a:t>Percent Error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534400" cy="5791200"/>
          </a:xfrm>
          <a:extLst>
            <a:ext uri="{91240B29-F687-4F45-9708-019B960494DF}">
              <a14:hiddenLine xmlns:a14="http://schemas.microsoft.com/office/drawing/2010/main" w="57150" cmpd="thickThin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</a:pPr>
            <a:r>
              <a:rPr lang="en-US" b="1" dirty="0">
                <a:solidFill>
                  <a:schemeClr val="tx1"/>
                </a:solidFill>
                <a:latin typeface="Lucida Sans" panose="020B0602030504020204" pitchFamily="34" charset="77"/>
              </a:rPr>
              <a:t>Comparison of experimental results to </a:t>
            </a:r>
          </a:p>
          <a:p>
            <a:pPr marL="0" indent="0" algn="ctr" eaLnBrk="1" hangingPunct="1">
              <a:lnSpc>
                <a:spcPct val="80000"/>
              </a:lnSpc>
            </a:pPr>
            <a:r>
              <a:rPr lang="en-US" b="1" dirty="0">
                <a:solidFill>
                  <a:schemeClr val="tx1"/>
                </a:solidFill>
                <a:latin typeface="Lucida Sans" panose="020B0602030504020204" pitchFamily="34" charset="77"/>
              </a:rPr>
              <a:t>expected or real values</a:t>
            </a:r>
          </a:p>
          <a:p>
            <a:pPr marL="0" indent="0" algn="ctr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Lucida Sans" panose="020B0602030504020204" pitchFamily="34" charset="77"/>
              </a:rPr>
              <a:t>•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 Usually reported </a:t>
            </a:r>
            <a:r>
              <a:rPr lang="en-US" sz="2400" u="sng" dirty="0">
                <a:solidFill>
                  <a:srgbClr val="0070C0"/>
                </a:solidFill>
                <a:latin typeface="Lucida Sans" panose="020B0602030504020204" pitchFamily="34" charset="77"/>
              </a:rPr>
              <a:t>without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 a + or - sign</a:t>
            </a:r>
          </a:p>
          <a:p>
            <a:pPr marL="0" indent="0" algn="ctr">
              <a:lnSpc>
                <a:spcPct val="60000"/>
              </a:lnSpc>
            </a:pPr>
            <a:endParaRPr lang="en-US" sz="2400" dirty="0">
              <a:latin typeface="Lucida Sans" panose="020B0602030504020204" pitchFamily="34" charset="77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</a:rPr>
              <a:t>% error = </a:t>
            </a:r>
            <a:r>
              <a:rPr lang="en-US" sz="2400" b="1" u="sng" dirty="0">
                <a:solidFill>
                  <a:srgbClr val="FF0000"/>
                </a:solidFill>
                <a:latin typeface="Lucida Sans" panose="020B0602030504020204" pitchFamily="34" charset="77"/>
                <a:sym typeface="Symbol" pitchFamily="-112" charset="2"/>
              </a:rPr>
              <a:t>Experimental value  - Real value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  <a:sym typeface="Symbol" pitchFamily="-112" charset="2"/>
              </a:rPr>
              <a:t> x 100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  <a:sym typeface="Symbol" pitchFamily="-112" charset="2"/>
              </a:rPr>
              <a:t>     Real value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sym typeface="Symbol" pitchFamily="-112" charset="2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sym typeface="Symbol" pitchFamily="-112" charset="2"/>
              </a:rPr>
              <a:t>Experimental value - Real value = </a:t>
            </a:r>
            <a:r>
              <a:rPr lang="en-US" sz="2400" b="1" dirty="0">
                <a:solidFill>
                  <a:srgbClr val="7030A0"/>
                </a:solidFill>
                <a:latin typeface="Lucida Sans" panose="020B0602030504020204" pitchFamily="34" charset="77"/>
                <a:sym typeface="Symbol" pitchFamily="-112" charset="2"/>
              </a:rPr>
              <a:t>Deviation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Lucida Sans" panose="020B0602030504020204" pitchFamily="34" charset="77"/>
                <a:sym typeface="Symbol" pitchFamily="-112" charset="2"/>
              </a:rPr>
              <a:t>•</a:t>
            </a: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  <a:sym typeface="Symbol" pitchFamily="-112" charset="2"/>
              </a:rPr>
              <a:t> Often reported with a + or – sign</a:t>
            </a:r>
          </a:p>
          <a:p>
            <a:pPr marL="0" indent="0" algn="ctr" eaLnBrk="1" hangingPunct="1"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latin typeface="Lucida Sans" panose="020B0602030504020204" pitchFamily="34" charset="77"/>
              <a:sym typeface="Symbol" pitchFamily="-112" charset="2"/>
            </a:endParaRPr>
          </a:p>
          <a:p>
            <a:pPr marL="0" indent="0" algn="ctr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  <a:latin typeface="Lucida Sans" panose="020B0602030504020204" pitchFamily="34" charset="77"/>
              </a:rPr>
              <a:t>Real value</a:t>
            </a:r>
            <a:r>
              <a:rPr lang="en-US" sz="2400" dirty="0">
                <a:solidFill>
                  <a:srgbClr val="7030A0"/>
                </a:solidFill>
                <a:latin typeface="Lucida Sans" panose="020B0602030504020204" pitchFamily="34" charset="77"/>
              </a:rPr>
              <a:t>: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Lucida Sans" panose="020B0602030504020204" pitchFamily="34" charset="77"/>
              </a:rPr>
              <a:t>•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 Widely accepted, often an industry standard value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Lucida Sans" panose="020B0602030504020204" pitchFamily="34" charset="77"/>
              </a:rPr>
              <a:t>• 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Average of several experiments can sometimes be     used if real value is unknown</a:t>
            </a:r>
          </a:p>
          <a:p>
            <a:pPr marL="0" indent="0" eaLnBrk="1" hangingPunct="1">
              <a:lnSpc>
                <a:spcPct val="8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648200" y="914400"/>
            <a:ext cx="449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2" name="Double Bracket 1"/>
          <p:cNvSpPr/>
          <p:nvPr/>
        </p:nvSpPr>
        <p:spPr>
          <a:xfrm>
            <a:off x="2171700" y="2133600"/>
            <a:ext cx="5295900" cy="106680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CBC67F-AD75-4FB3-A5DB-496AE5D5B250}" type="slidenum">
              <a:rPr lang="en-US">
                <a:latin typeface="Times New Roman" pitchFamily="-112" charset="0"/>
              </a:rPr>
              <a:pPr/>
              <a:t>32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7030A0"/>
                </a:solidFill>
                <a:latin typeface="Lucida Sans" panose="020B0602030504020204" pitchFamily="34" charset="77"/>
              </a:rPr>
              <a:t>Dimensional Analysis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54" y="533399"/>
            <a:ext cx="8977746" cy="5162219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>
                <a:latin typeface="Lucida Sans" panose="020B0602030504020204" pitchFamily="34" charset="77"/>
              </a:rPr>
              <a:t>Algebra and canceling units</a:t>
            </a:r>
          </a:p>
          <a:p>
            <a:pPr eaLnBrk="1" hangingPunct="1">
              <a:lnSpc>
                <a:spcPct val="80000"/>
              </a:lnSpc>
            </a:pPr>
            <a:endParaRPr lang="en-US" sz="1100" dirty="0">
              <a:latin typeface="Lucida Sans" panose="020B0602030504020204" pitchFamily="34" charset="77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Lucida Sans" panose="020B0602030504020204" pitchFamily="34" charset="77"/>
              </a:rPr>
              <a:t>Look at question:</a:t>
            </a:r>
          </a:p>
          <a:p>
            <a:pPr eaLnBrk="1" hangingPunct="1">
              <a:spcBef>
                <a:spcPts val="0"/>
              </a:spcBef>
            </a:pPr>
            <a:r>
              <a:rPr lang="en-US" dirty="0"/>
              <a:t>	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How many kilograms of methanol  will fill a 15.5 gallon fuel tank of a car modified to run on methanol?  (Density of methanol = 0.791 g/mL)</a:t>
            </a:r>
          </a:p>
          <a:p>
            <a:pPr algn="ctr" eaLnBrk="1" hangingPunct="1">
              <a:lnSpc>
                <a:spcPct val="20000"/>
              </a:lnSpc>
            </a:pPr>
            <a:endParaRPr lang="en-US" dirty="0"/>
          </a:p>
          <a:p>
            <a:pPr eaLnBrk="1" hangingPunct="1">
              <a:lnSpc>
                <a:spcPct val="60000"/>
              </a:lnSpc>
            </a:pPr>
            <a:r>
              <a:rPr lang="en-US" sz="2800" dirty="0">
                <a:latin typeface="Lucida Sans" panose="020B0602030504020204" pitchFamily="34" charset="77"/>
              </a:rPr>
              <a:t>What unit do you want to solve for?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latin typeface="Lucida Sans" panose="020B0602030504020204" pitchFamily="34" charset="77"/>
              </a:rPr>
              <a:t>What information do you need?</a:t>
            </a:r>
          </a:p>
          <a:p>
            <a:pPr eaLnBrk="1" hangingPunct="1">
              <a:lnSpc>
                <a:spcPct val="0"/>
              </a:lnSpc>
            </a:pPr>
            <a:endParaRPr lang="en-US" sz="2800" dirty="0">
              <a:latin typeface="Lucida Sans" panose="020B0602030504020204" pitchFamily="34" charset="77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Data in problem: </a:t>
            </a:r>
          </a:p>
          <a:p>
            <a:pPr eaLnBrk="1" hangingPunct="1">
              <a:lnSpc>
                <a:spcPct val="60000"/>
              </a:lnSpc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	</a:t>
            </a:r>
          </a:p>
          <a:p>
            <a:pPr eaLnBrk="1" hangingPunct="1">
              <a:lnSpc>
                <a:spcPct val="60000"/>
              </a:lnSpc>
            </a:pPr>
            <a:endParaRPr lang="en-US" sz="24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Data to look up: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	</a:t>
            </a:r>
          </a:p>
          <a:p>
            <a:pPr eaLnBrk="1" hangingPunct="1">
              <a:lnSpc>
                <a:spcPct val="60000"/>
              </a:lnSpc>
            </a:pPr>
            <a:endParaRPr lang="en-US" sz="24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400" dirty="0">
                <a:solidFill>
                  <a:srgbClr val="0070C0"/>
                </a:solidFill>
                <a:latin typeface="Lucida Sans" panose="020B0602030504020204" pitchFamily="34" charset="77"/>
              </a:rPr>
              <a:t>Data to know: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</a:rPr>
              <a:t>		</a:t>
            </a:r>
            <a:endParaRPr lang="en-US" sz="2800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3983"/>
              </p:ext>
            </p:extLst>
          </p:nvPr>
        </p:nvGraphicFramePr>
        <p:xfrm>
          <a:off x="586780" y="5790935"/>
          <a:ext cx="829052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3" name="Equation" r:id="rId3" imgW="3746160" imgH="419040" progId="Equation.3">
                  <p:embed/>
                </p:oleObj>
              </mc:Choice>
              <mc:Fallback>
                <p:oleObj name="Equation" r:id="rId3" imgW="3746160" imgH="4190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80" y="5790935"/>
                        <a:ext cx="829052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Dimensional Analysis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838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Sans" panose="020B0602030504020204" pitchFamily="34" charset="77"/>
                <a:cs typeface="Calibri" panose="020F0502020204030204" pitchFamily="34" charset="0"/>
              </a:rPr>
              <a:t>1) How many kilograms of methanol will fill a 15.5 gallon fuel tank of a car modified to run on methanol? (Density of methanol = 0.791 g/mL; 1 gal = 3.785 L) 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A: 46.4 kg</a:t>
            </a:r>
          </a:p>
          <a:p>
            <a:endParaRPr lang="en-US" sz="2200" dirty="0">
              <a:latin typeface="Lucida Sans" panose="020B0602030504020204" pitchFamily="34" charset="77"/>
            </a:endParaRPr>
          </a:p>
          <a:p>
            <a:r>
              <a:rPr lang="en-US" sz="2200" dirty="0">
                <a:latin typeface="Lucida Sans" panose="020B0602030504020204" pitchFamily="34" charset="77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0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57EBC-89E8-7E4F-9C8E-83DC363BF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475B2-2A95-C249-BA86-F08487AA6558}"/>
              </a:ext>
            </a:extLst>
          </p:cNvPr>
          <p:cNvSpPr txBox="1"/>
          <p:nvPr/>
        </p:nvSpPr>
        <p:spPr>
          <a:xfrm>
            <a:off x="228600" y="3048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Sans" panose="020B0602030504020204" pitchFamily="34" charset="77"/>
                <a:cs typeface="Calibri" panose="020F0502020204030204" pitchFamily="34" charset="0"/>
              </a:rPr>
              <a:t>2) How many liters are equal to 500. cm</a:t>
            </a:r>
            <a:r>
              <a:rPr lang="en-US" sz="2200" baseline="30000" dirty="0">
                <a:latin typeface="Lucida Sans" panose="020B0602030504020204" pitchFamily="34" charset="77"/>
                <a:cs typeface="Calibri" panose="020F0502020204030204" pitchFamily="34" charset="0"/>
              </a:rPr>
              <a:t>3</a:t>
            </a:r>
            <a:r>
              <a:rPr lang="en-US" sz="2200" dirty="0">
                <a:latin typeface="Lucida Sans" panose="020B0602030504020204" pitchFamily="34" charset="77"/>
                <a:cs typeface="Calibri" panose="020F0502020204030204" pitchFamily="34" charset="0"/>
              </a:rPr>
              <a:t>? 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</a:rPr>
              <a:t>A: 0.500 L</a:t>
            </a:r>
          </a:p>
          <a:p>
            <a:endParaRPr lang="en-US" sz="2200" dirty="0">
              <a:solidFill>
                <a:srgbClr val="0070C0"/>
              </a:solidFill>
              <a:latin typeface="Lucida Sans" panose="020B0602030504020204" pitchFamily="34" charset="77"/>
            </a:endParaRPr>
          </a:p>
          <a:p>
            <a:endParaRPr lang="en-US" sz="2200" dirty="0">
              <a:solidFill>
                <a:srgbClr val="0070C0"/>
              </a:solidFill>
              <a:latin typeface="Lucida Sans" panose="020B0602030504020204" pitchFamily="34" charset="77"/>
            </a:endParaRPr>
          </a:p>
          <a:p>
            <a:endParaRPr lang="en-US" sz="2200" dirty="0">
              <a:solidFill>
                <a:srgbClr val="0070C0"/>
              </a:solidFill>
              <a:latin typeface="Lucida Sans" panose="020B0602030504020204" pitchFamily="34" charset="77"/>
            </a:endParaRPr>
          </a:p>
          <a:p>
            <a:endParaRPr lang="en-US" sz="2200" dirty="0">
              <a:solidFill>
                <a:srgbClr val="0070C0"/>
              </a:solidFill>
              <a:latin typeface="Lucida Sans" panose="020B0602030504020204" pitchFamily="34" charset="77"/>
            </a:endParaRPr>
          </a:p>
          <a:p>
            <a:endParaRPr lang="en-US" sz="22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r>
              <a:rPr lang="en-US" sz="2200" dirty="0">
                <a:latin typeface="Lucida Sans" panose="020B0602030504020204" pitchFamily="34" charset="77"/>
                <a:cs typeface="Calibri" panose="020F0502020204030204" pitchFamily="34" charset="0"/>
              </a:rPr>
              <a:t>3) A cube with sides measuring 7.50 m has a mass of 0.04567 mg.  What is the density of the cube in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200" dirty="0">
                <a:latin typeface="Lucida Sans" panose="020B0602030504020204" pitchFamily="34" charset="77"/>
                <a:cs typeface="Calibri" panose="020F0502020204030204" pitchFamily="34" charset="0"/>
              </a:rPr>
              <a:t>g/mL? 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A: 1.08 x 10</a:t>
            </a:r>
            <a:r>
              <a:rPr lang="en-US" sz="2200" baseline="300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-7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200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g/mL</a:t>
            </a:r>
            <a:endParaRPr lang="en-US" sz="2200" dirty="0">
              <a:latin typeface="Lucida Sans" panose="020B0602030504020204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5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E492634-379F-4460-B70C-D1CC06FBE6AF}" type="slidenum">
              <a:rPr lang="en-US">
                <a:latin typeface="Times New Roman" pitchFamily="-112" charset="0"/>
              </a:rPr>
              <a:pPr/>
              <a:t>4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0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  <a:latin typeface="Lucida Sans" panose="020B0602030504020204" pitchFamily="34" charset="77"/>
              </a:rPr>
              <a:t>The Scientific Method</a:t>
            </a:r>
          </a:p>
        </p:txBody>
      </p:sp>
      <p:sp>
        <p:nvSpPr>
          <p:cNvPr id="1058" name="Text Box 71"/>
          <p:cNvSpPr txBox="1">
            <a:spLocks noChangeArrowheads="1"/>
          </p:cNvSpPr>
          <p:nvPr/>
        </p:nvSpPr>
        <p:spPr bwMode="auto">
          <a:xfrm>
            <a:off x="457200" y="762000"/>
            <a:ext cx="8153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2800" dirty="0">
                <a:latin typeface="Lucida Sans" panose="020B0602030504020204" pitchFamily="34" charset="77"/>
              </a:rPr>
              <a:t>Series of steps that explain an observation</a:t>
            </a:r>
          </a:p>
        </p:txBody>
      </p:sp>
      <p:sp>
        <p:nvSpPr>
          <p:cNvPr id="1060" name="Text Box 97"/>
          <p:cNvSpPr txBox="1">
            <a:spLocks noChangeArrowheads="1"/>
          </p:cNvSpPr>
          <p:nvPr/>
        </p:nvSpPr>
        <p:spPr bwMode="auto">
          <a:xfrm>
            <a:off x="304800" y="5867400"/>
            <a:ext cx="853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</a:rPr>
              <a:t>Molecules move faster when heated requiring more space, causing balloon to pop.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399"/>
            <a:ext cx="9143999" cy="42588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A76BB4-E5F4-452C-A1C9-3EEBC0411E47}" type="slidenum">
              <a:rPr lang="en-US">
                <a:latin typeface="Times New Roman" pitchFamily="-112" charset="0"/>
              </a:rPr>
              <a:pPr/>
              <a:t>5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17" y="533400"/>
            <a:ext cx="8153400" cy="50292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chemeClr val="tx2"/>
                </a:solidFill>
                <a:latin typeface="Lucida Sans" panose="020B0602030504020204" pitchFamily="34" charset="77"/>
              </a:rPr>
              <a:t>Classifications of Matter</a:t>
            </a:r>
            <a:br>
              <a:rPr lang="en-US" sz="6000" b="1" dirty="0">
                <a:solidFill>
                  <a:schemeClr val="tx2"/>
                </a:solidFill>
                <a:latin typeface="Lucida Sans" panose="020B0602030504020204" pitchFamily="34" charset="77"/>
              </a:rPr>
            </a:br>
            <a:br>
              <a:rPr lang="en-US" sz="1800" b="1" dirty="0">
                <a:solidFill>
                  <a:schemeClr val="tx2"/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/>
                </a:solidFill>
                <a:latin typeface="Lucida Sans" panose="020B0602030504020204" pitchFamily="34" charset="77"/>
              </a:rPr>
              <a:t>What is in the material you are investigating? </a:t>
            </a:r>
            <a:br>
              <a:rPr lang="en-US" dirty="0">
                <a:solidFill>
                  <a:schemeClr val="tx1"/>
                </a:solidFill>
                <a:latin typeface="Lucida Sans" panose="020B0602030504020204" pitchFamily="34" charset="77"/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𝛌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	?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276600"/>
            <a:ext cx="4248635" cy="293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657600"/>
            <a:ext cx="15240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3158400"/>
            <a:ext cx="1485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798D097-FFEB-497B-9B2E-297DBE774F96}" type="slidenum">
              <a:rPr lang="en-US">
                <a:latin typeface="Times New Roman" pitchFamily="-112" charset="0"/>
              </a:rPr>
              <a:pPr/>
              <a:t>6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5334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  <a:latin typeface="Lucida Sans" panose="020B0602030504020204" pitchFamily="34" charset="77"/>
              </a:rPr>
              <a:t>Pure materials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896" y="698500"/>
            <a:ext cx="8762316" cy="6007100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168"/>
              </a:spcBef>
            </a:pPr>
            <a:r>
              <a:rPr lang="en-US" sz="2800" b="1" u="sng" dirty="0">
                <a:solidFill>
                  <a:srgbClr val="FF0000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Atom</a:t>
            </a:r>
            <a:r>
              <a:rPr lang="en-US" sz="2800" dirty="0">
                <a:latin typeface="Lucida Sans" panose="020B0602030504020204" pitchFamily="34" charset="77"/>
                <a:ea typeface="Calibri" charset="0"/>
                <a:cs typeface="Calibri" charset="0"/>
              </a:rPr>
              <a:t>: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		</a:t>
            </a:r>
          </a:p>
          <a:p>
            <a:pPr eaLnBrk="1" hangingPunct="1">
              <a:lnSpc>
                <a:spcPct val="95000"/>
              </a:lnSpc>
              <a:spcBef>
                <a:spcPts val="168"/>
              </a:spcBef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Smallest distinctive unit w/ properties of element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endParaRPr lang="en-US" u="sng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50000"/>
              </a:lnSpc>
              <a:spcBef>
                <a:spcPts val="168"/>
              </a:spcBef>
            </a:pPr>
            <a:r>
              <a:rPr lang="en-US" sz="2800" b="1" u="sng" dirty="0">
                <a:solidFill>
                  <a:srgbClr val="FF0000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Molecule</a:t>
            </a:r>
            <a:r>
              <a:rPr lang="en-US" sz="2800" dirty="0">
                <a:latin typeface="Lucida Sans" panose="020B0602030504020204" pitchFamily="34" charset="77"/>
                <a:ea typeface="Calibri" charset="0"/>
                <a:cs typeface="Calibri" charset="0"/>
              </a:rPr>
              <a:t>: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ts val="168"/>
              </a:spcBef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2 or more atoms together</a:t>
            </a:r>
          </a:p>
          <a:p>
            <a:pPr eaLnBrk="1" hangingPunct="1">
              <a:lnSpc>
                <a:spcPct val="55000"/>
              </a:lnSpc>
              <a:spcBef>
                <a:spcPts val="168"/>
              </a:spcBef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5000"/>
              </a:lnSpc>
              <a:spcBef>
                <a:spcPts val="168"/>
              </a:spcBef>
            </a:pPr>
            <a:r>
              <a:rPr lang="en-US" sz="2800" b="1" u="sng" dirty="0">
                <a:solidFill>
                  <a:srgbClr val="FF0000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Pure Substance</a:t>
            </a: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:	</a:t>
            </a:r>
          </a:p>
          <a:p>
            <a:pPr eaLnBrk="1" hangingPunct="1">
              <a:lnSpc>
                <a:spcPct val="95000"/>
              </a:lnSpc>
              <a:spcBef>
                <a:spcPts val="168"/>
              </a:spcBef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Definite/constant composition &amp; distinct properties</a:t>
            </a:r>
          </a:p>
          <a:p>
            <a:pPr eaLnBrk="1" hangingPunct="1">
              <a:lnSpc>
                <a:spcPct val="95000"/>
              </a:lnSpc>
              <a:spcBef>
                <a:spcPts val="168"/>
              </a:spcBef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2400" b="1" dirty="0">
                <a:solidFill>
                  <a:srgbClr val="FF0000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 types of pure substances:</a:t>
            </a: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Element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  <a:sym typeface="Wingdings"/>
              </a:rPr>
              <a:t>one type of atom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Compound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  <a:sym typeface="Wingdings"/>
              </a:rPr>
              <a:t>more than one type 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  <a:sym typeface="Wingdings"/>
              </a:rPr>
              <a:t>	  of atom </a:t>
            </a:r>
            <a:r>
              <a:rPr lang="en-US" sz="2400" u="sng" dirty="0">
                <a:solidFill>
                  <a:schemeClr val="tx1"/>
                </a:solidFill>
                <a:latin typeface="Lucida Sans" panose="020B0602030504020204" pitchFamily="34" charset="77"/>
                <a:ea typeface="Calibri" charset="0"/>
                <a:cs typeface="Calibri" charset="0"/>
                <a:sym typeface="Wingdings"/>
              </a:rPr>
              <a:t>chemically bonded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         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• 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  <a:ea typeface="Calibri" charset="0"/>
                <a:cs typeface="Calibri" charset="0"/>
                <a:sym typeface="Wingdings"/>
              </a:rPr>
              <a:t>Compounds contain more than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  <a:ea typeface="Calibri" charset="0"/>
                <a:cs typeface="Calibri" charset="0"/>
                <a:sym typeface="Wingdings"/>
              </a:rPr>
              <a:t>          one element – still a pure substance!!!</a:t>
            </a:r>
          </a:p>
          <a:p>
            <a:pPr eaLnBrk="1" hangingPunct="1">
              <a:lnSpc>
                <a:spcPct val="95000"/>
              </a:lnSpc>
            </a:pPr>
            <a:endParaRPr lang="en-US" sz="2400" dirty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815693"/>
            <a:ext cx="1190625" cy="11334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293" y="2036763"/>
            <a:ext cx="1257300" cy="120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41" descr="elemen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368" y="3907119"/>
            <a:ext cx="1354732" cy="129085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43" descr="molecul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2109788"/>
            <a:ext cx="1725613" cy="11334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3" name="Group 53"/>
          <p:cNvGrpSpPr>
            <a:grpSpLocks/>
          </p:cNvGrpSpPr>
          <p:nvPr/>
        </p:nvGrpSpPr>
        <p:grpSpPr bwMode="auto">
          <a:xfrm>
            <a:off x="7173968" y="5105400"/>
            <a:ext cx="1524000" cy="1524000"/>
            <a:chOff x="4656" y="3072"/>
            <a:chExt cx="960" cy="960"/>
          </a:xfrm>
        </p:grpSpPr>
        <p:sp>
          <p:nvSpPr>
            <p:cNvPr id="11274" name="Rectangle 52"/>
            <p:cNvSpPr>
              <a:spLocks noChangeArrowheads="1"/>
            </p:cNvSpPr>
            <p:nvPr/>
          </p:nvSpPr>
          <p:spPr bwMode="auto">
            <a:xfrm>
              <a:off x="4656" y="3072"/>
              <a:ext cx="960" cy="96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75" name="Picture 4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485990">
              <a:off x="4704" y="3120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6" name="Picture 4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13659">
              <a:off x="4992" y="316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7" name="Picture 4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744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8" name="Picture 4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589716">
              <a:off x="4752" y="3456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9" name="Picture 48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456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80" name="Picture 4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88610">
              <a:off x="5280" y="3600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81" name="Picture 5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532437">
              <a:off x="5280" y="3216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82" name="Picture 5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744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>
          <a:xfrm>
            <a:off x="5039951" y="4648200"/>
            <a:ext cx="7239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905070" y="5540873"/>
            <a:ext cx="22098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ECADDD8-6373-4D76-ABB7-273C669F38DE}" type="slidenum">
              <a:rPr lang="en-US">
                <a:latin typeface="Times New Roman" pitchFamily="-112" charset="0"/>
              </a:rPr>
              <a:pPr/>
              <a:t>7</a:t>
            </a:fld>
            <a:endParaRPr lang="en-US" dirty="0">
              <a:latin typeface="Times New Roman" pitchFamily="-112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2060"/>
                </a:solidFill>
                <a:latin typeface="Lucida Sans" panose="020B0602030504020204" pitchFamily="34" charset="77"/>
              </a:rPr>
              <a:t>Mixtures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914400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</a:rPr>
              <a:t>Mixture: </a:t>
            </a:r>
            <a:r>
              <a:rPr lang="en-US" sz="2400" dirty="0">
                <a:latin typeface="Lucida Sans" panose="020B0602030504020204" pitchFamily="34" charset="77"/>
              </a:rPr>
              <a:t>Combination of 2 or more pure substances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latin typeface="Lucida Sans" panose="020B0602030504020204" pitchFamily="34" charset="77"/>
              </a:rPr>
              <a:t>		      </a:t>
            </a:r>
            <a:r>
              <a:rPr lang="en-US" sz="2400" b="1" dirty="0">
                <a:latin typeface="Lucida Sans" panose="020B0602030504020204" pitchFamily="34" charset="77"/>
              </a:rPr>
              <a:t>•</a:t>
            </a:r>
            <a:r>
              <a:rPr lang="en-US" sz="2400" u="sng" dirty="0">
                <a:latin typeface="Lucida Sans" panose="020B0602030504020204" pitchFamily="34" charset="77"/>
              </a:rPr>
              <a:t>Can be separated by physical means</a:t>
            </a:r>
          </a:p>
          <a:p>
            <a:pPr algn="ctr" eaLnBrk="1" hangingPunct="1">
              <a:lnSpc>
                <a:spcPct val="95000"/>
              </a:lnSpc>
            </a:pPr>
            <a:endParaRPr lang="en-US" dirty="0"/>
          </a:p>
          <a:p>
            <a:pPr algn="ctr" eaLnBrk="1" hangingPunct="1">
              <a:lnSpc>
                <a:spcPct val="95000"/>
              </a:lnSpc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293" name="Rectangle 19"/>
          <p:cNvSpPr>
            <a:spLocks noChangeArrowheads="1"/>
          </p:cNvSpPr>
          <p:nvPr/>
        </p:nvSpPr>
        <p:spPr bwMode="auto">
          <a:xfrm>
            <a:off x="100445" y="1496291"/>
            <a:ext cx="431915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Homogeneous Mixture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Substances stay mixed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No distinct layers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Uniform properties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b="1" dirty="0">
                <a:latin typeface="Lucida Sans" panose="020B0602030504020204" pitchFamily="34" charset="77"/>
              </a:rPr>
              <a:t>Also called a </a:t>
            </a:r>
            <a:r>
              <a:rPr lang="en-US" sz="24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“solution”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b="1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indent="-342900" algn="ctr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indent="-342900" algn="ctr">
              <a:lnSpc>
                <a:spcPct val="85000"/>
              </a:lnSpc>
              <a:spcBef>
                <a:spcPct val="20000"/>
              </a:spcBef>
            </a:pPr>
            <a:r>
              <a:rPr lang="en-US" sz="2400" dirty="0">
                <a:latin typeface="Lucida Sans" panose="020B0602030504020204" pitchFamily="34" charset="77"/>
              </a:rPr>
              <a:t>14 karat gold</a:t>
            </a:r>
          </a:p>
          <a:p>
            <a:pPr indent="-342900" algn="ctr">
              <a:lnSpc>
                <a:spcPct val="85000"/>
              </a:lnSpc>
              <a:spcBef>
                <a:spcPct val="20000"/>
              </a:spcBef>
            </a:pPr>
            <a:r>
              <a:rPr lang="en-US" sz="2400" dirty="0">
                <a:latin typeface="Lucida Sans" panose="020B0602030504020204" pitchFamily="34" charset="77"/>
              </a:rPr>
              <a:t>Mixture of gold and silver</a:t>
            </a:r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4414405" y="1447800"/>
            <a:ext cx="464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Lucida Sans" panose="020B0602030504020204" pitchFamily="34" charset="77"/>
              </a:rPr>
              <a:t>Heterogeneous Mixture</a:t>
            </a: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77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Substances separate easily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Distinct layers often seen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Properties may not be  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      uniform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        </a:t>
            </a:r>
            <a:r>
              <a:rPr lang="en-US" sz="2400" dirty="0">
                <a:latin typeface="Lucida Sans" panose="020B0602030504020204" pitchFamily="34" charset="77"/>
              </a:rPr>
              <a:t>Iron filings and sand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        </a:t>
            </a:r>
            <a:endParaRPr lang="en-US" sz="3200" dirty="0">
              <a:latin typeface="Arial Narrow" pitchFamily="34" charset="0"/>
            </a:endParaRPr>
          </a:p>
        </p:txBody>
      </p:sp>
      <p:pic>
        <p:nvPicPr>
          <p:cNvPr id="12295" name="Picture 25" descr="005-01"/>
          <p:cNvPicPr preferRelativeResize="0">
            <a:picLocks noGrp="1" noChangeAspect="1" noChangeArrowheads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518" y="3712007"/>
            <a:ext cx="4229100" cy="2114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13" y="3786620"/>
            <a:ext cx="2623410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3310C78-EAC4-430F-88EF-AEFA6F089014}" type="slidenum">
              <a:rPr lang="en-US">
                <a:latin typeface="Times New Roman" pitchFamily="-112" charset="0"/>
              </a:rPr>
              <a:pPr/>
              <a:t>8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2060"/>
                </a:solidFill>
              </a:rPr>
              <a:t>Matter Summary</a:t>
            </a:r>
          </a:p>
        </p:txBody>
      </p:sp>
      <p:pic>
        <p:nvPicPr>
          <p:cNvPr id="10244" name="Picture 6" descr="007-01"/>
          <p:cNvPicPr preferRelativeResize="0">
            <a:picLocks noGrp="1" noChangeAspect="1" noChangeArrowheads="1"/>
          </p:cNvPicPr>
          <p:nvPr isPhoto="1"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219200"/>
            <a:ext cx="8839200" cy="4681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538CF-ED7D-48CB-80DA-4BFCB75BD7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5" y="5854700"/>
            <a:ext cx="1508595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87" y="3808776"/>
            <a:ext cx="1219200" cy="915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841638"/>
            <a:ext cx="1431914" cy="97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" y="792480"/>
            <a:ext cx="1600200" cy="96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742735"/>
            <a:ext cx="1024082" cy="1048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8859"/>
            <a:ext cx="1211257" cy="1001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13855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Heterogeneous mixture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Homogeneous mixture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72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Pure Substance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1841638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" y="2808859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" y="3808776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5487" y="47244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5487" y="58547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14800" y="152400"/>
            <a:ext cx="0" cy="662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53200" y="152400"/>
            <a:ext cx="0" cy="662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" y="791463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6558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 and purple">
  <a:themeElements>
    <a:clrScheme name="Chem 101">
      <a:dk1>
        <a:srgbClr val="000000"/>
      </a:dk1>
      <a:lt1>
        <a:srgbClr val="FFFFFF"/>
      </a:lt1>
      <a:dk2>
        <a:srgbClr val="002D86"/>
      </a:dk2>
      <a:lt2>
        <a:srgbClr val="FFFF00"/>
      </a:lt2>
      <a:accent1>
        <a:srgbClr val="FF9900"/>
      </a:accent1>
      <a:accent2>
        <a:srgbClr val="00FFFF"/>
      </a:accent2>
      <a:accent3>
        <a:srgbClr val="AAADC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ck and purpl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ck and 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purp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8">
        <a:dk1>
          <a:srgbClr val="000000"/>
        </a:dk1>
        <a:lt1>
          <a:srgbClr val="FFFFFF"/>
        </a:lt1>
        <a:dk2>
          <a:srgbClr val="002D86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DC3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purple 9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A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7287</TotalTime>
  <Words>1366</Words>
  <Application>Microsoft Macintosh PowerPoint</Application>
  <PresentationFormat>On-screen Show (4:3)</PresentationFormat>
  <Paragraphs>435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Lucida Sans</vt:lpstr>
      <vt:lpstr>Symbol</vt:lpstr>
      <vt:lpstr>Times</vt:lpstr>
      <vt:lpstr>Times New Roman</vt:lpstr>
      <vt:lpstr>Wingdings</vt:lpstr>
      <vt:lpstr>black and purple</vt:lpstr>
      <vt:lpstr>Equation</vt:lpstr>
      <vt:lpstr>Chapter 1 Introduction  </vt:lpstr>
      <vt:lpstr>Chemistry! </vt:lpstr>
      <vt:lpstr>Learning the Language</vt:lpstr>
      <vt:lpstr>The Scientific Method</vt:lpstr>
      <vt:lpstr>Classifications of Matter  What is in the material you are investigating?   𝛌  ? </vt:lpstr>
      <vt:lpstr>Pure materials</vt:lpstr>
      <vt:lpstr>Mixtures</vt:lpstr>
      <vt:lpstr>Matter Summary</vt:lpstr>
      <vt:lpstr>PowerPoint Presentation</vt:lpstr>
      <vt:lpstr>Physical and Chemical Properties of Matter   Can be used to identify &amp; separate substances   </vt:lpstr>
      <vt:lpstr>Physical Properties of Matter</vt:lpstr>
      <vt:lpstr>Chemical Properties of Matter</vt:lpstr>
      <vt:lpstr>PowerPoint Presentation</vt:lpstr>
      <vt:lpstr>Measurements  Determining how much matter is present</vt:lpstr>
      <vt:lpstr>Base Units of Measurement International System of Units (SI) </vt:lpstr>
      <vt:lpstr>SI Prefixes  Yes, you need to know these too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Numbers  Math Review</vt:lpstr>
      <vt:lpstr>Scientific Notation</vt:lpstr>
      <vt:lpstr>PowerPoint Presentation</vt:lpstr>
      <vt:lpstr>PowerPoint Presentation</vt:lpstr>
      <vt:lpstr>Significant Figures:  Number of Digits to Report in Final Answer</vt:lpstr>
      <vt:lpstr>Determining  the correct number of significant figures (sigfigs) in math problems: Answer is based on the LEAST significant value </vt:lpstr>
      <vt:lpstr>Multiple math functions – follow order of ops  (12.45 - 9.2680) x 3.575 = 11.37565</vt:lpstr>
      <vt:lpstr>PowerPoint Presentation</vt:lpstr>
      <vt:lpstr>PowerPoint Presentation</vt:lpstr>
      <vt:lpstr>Percent Error</vt:lpstr>
      <vt:lpstr>Dimensional Analysis</vt:lpstr>
      <vt:lpstr>Dimensional Analysis Problems</vt:lpstr>
      <vt:lpstr>PowerPoint Presentation</vt:lpstr>
    </vt:vector>
  </TitlesOfParts>
  <Company>URI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101</dc:title>
  <dc:creator>Sue Geldart</dc:creator>
  <cp:lastModifiedBy>Maria Donnelly</cp:lastModifiedBy>
  <cp:revision>472</cp:revision>
  <cp:lastPrinted>2018-09-05T23:31:55Z</cp:lastPrinted>
  <dcterms:created xsi:type="dcterms:W3CDTF">2017-09-01T17:05:28Z</dcterms:created>
  <dcterms:modified xsi:type="dcterms:W3CDTF">2018-09-06T00:21:41Z</dcterms:modified>
</cp:coreProperties>
</file>