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03" r:id="rId2"/>
    <p:sldId id="260" r:id="rId3"/>
    <p:sldId id="326" r:id="rId4"/>
    <p:sldId id="304" r:id="rId5"/>
    <p:sldId id="324" r:id="rId6"/>
    <p:sldId id="325" r:id="rId7"/>
    <p:sldId id="327" r:id="rId8"/>
    <p:sldId id="313" r:id="rId9"/>
    <p:sldId id="314" r:id="rId10"/>
    <p:sldId id="315" r:id="rId11"/>
    <p:sldId id="316" r:id="rId12"/>
    <p:sldId id="312" r:id="rId13"/>
    <p:sldId id="302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00"/>
    <a:srgbClr val="33CCFF"/>
    <a:srgbClr val="000066"/>
    <a:srgbClr val="66FF33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/>
    <p:restoredTop sz="94590"/>
  </p:normalViewPr>
  <p:slideViewPr>
    <p:cSldViewPr>
      <p:cViewPr varScale="1">
        <p:scale>
          <a:sx n="92" d="100"/>
          <a:sy n="92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0E22E7B6-7E76-4AA2-953C-5F0CC2138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13193228-F54E-4F03-9F97-EC7A1320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93228-F54E-4F03-9F97-EC7A1320B1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93228-F54E-4F03-9F97-EC7A1320B1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93228-F54E-4F03-9F97-EC7A1320B1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71009-733C-4B76-8A39-8DA977D7C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E27E-46A5-4DED-94FB-8718DD11A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B33-AA3D-47C3-9035-E4871ED8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914400"/>
            <a:ext cx="8610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0F48-8EDE-44C3-97A4-77EDD341A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27B1-CE39-4778-9123-45A4488EE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5FB8-110F-4661-B6DE-2B2583EE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467C-C02D-4AF5-890A-B4402C99D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F6B3-C35F-4898-A02A-A92AB6EC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38CF-ED7D-48CB-80DA-4BFCB75B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C874-6258-4CF1-8AFB-04A6FAD3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F5BD-A0F5-4CB9-B0D3-D2C083D1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D505-6106-4AD6-B337-964C13F7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-112" charset="0"/>
              </a:defRPr>
            </a:lvl1pPr>
          </a:lstStyle>
          <a:p>
            <a:pPr>
              <a:defRPr/>
            </a:pPr>
            <a:fld id="{1C56F51B-D22B-4CF5-984D-48F46F6B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CCFF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01 at 1.53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00" y="381000"/>
            <a:ext cx="5889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Chemistry 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3276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257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ea typeface="Cambria" charset="0"/>
                <a:cs typeface="Cambria" charset="0"/>
              </a:rPr>
              <a:t>Dr. Maria A. Donnelly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ea typeface="Cambria" charset="0"/>
                <a:cs typeface="Cambria" charset="0"/>
              </a:rPr>
              <a:t>Beaupre 117C</a:t>
            </a:r>
          </a:p>
          <a:p>
            <a:pPr algn="ctr"/>
            <a:r>
              <a:rPr lang="en-US" sz="2000" dirty="0" err="1">
                <a:latin typeface="Lucida Sans" panose="020B0602030504020204" pitchFamily="34" charset="77"/>
                <a:ea typeface="Cambria" charset="0"/>
                <a:cs typeface="Cambria" charset="0"/>
              </a:rPr>
              <a:t>madon@uri.edu</a:t>
            </a:r>
            <a:r>
              <a:rPr lang="en-US" sz="2000" dirty="0">
                <a:latin typeface="Lucida Sans" panose="020B0602030504020204" pitchFamily="34" charset="77"/>
                <a:ea typeface="Cambria" charset="0"/>
                <a:cs typeface="Cambria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57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ucida Sans" panose="020B0602030504020204" pitchFamily="34" charset="77"/>
                <a:ea typeface="Cambria" charset="0"/>
                <a:cs typeface="Cambria" charset="0"/>
              </a:rPr>
              <a:t>Spring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5467C-C02D-4AF5-890A-B4402C99DD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Screen%20Shot%202017-09-05%20at%201.04.04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130" y="3744595"/>
            <a:ext cx="3722370" cy="235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88915" y="152400"/>
            <a:ext cx="771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Useful Information: Connect Registration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60215" y="2431097"/>
            <a:ext cx="705485" cy="2359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7555706" y="5638800"/>
            <a:ext cx="1207294" cy="533400"/>
          </a:xfrm>
          <a:prstGeom prst="donut">
            <a:avLst>
              <a:gd name="adj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659630" y="4761557"/>
            <a:ext cx="2122170" cy="533400"/>
          </a:xfrm>
          <a:prstGeom prst="donut">
            <a:avLst>
              <a:gd name="adj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300456-72FE-0447-A065-77B13A82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07" y="1321803"/>
            <a:ext cx="3964300" cy="2116761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7810500" y="4953000"/>
            <a:ext cx="762000" cy="394672"/>
          </a:xfrm>
          <a:prstGeom prst="donut">
            <a:avLst>
              <a:gd name="adj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93C2A-C40A-CE4F-912A-00873E56A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3988812" cy="221936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6711315" y="3339306"/>
            <a:ext cx="705485" cy="2359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54AE23-94E0-994B-AB95-E0796D3422AE}"/>
              </a:ext>
            </a:extLst>
          </p:cNvPr>
          <p:cNvSpPr txBox="1"/>
          <p:nvPr/>
        </p:nvSpPr>
        <p:spPr>
          <a:xfrm>
            <a:off x="435179" y="4566592"/>
            <a:ext cx="357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Courtesy Access has been extended to 1 month for this semester.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C7ED8-B441-1A4C-9835-166F1FFAC29B}"/>
              </a:ext>
            </a:extLst>
          </p:cNvPr>
          <p:cNvSpPr txBox="1"/>
          <p:nvPr/>
        </p:nvSpPr>
        <p:spPr>
          <a:xfrm>
            <a:off x="4640665" y="5546976"/>
            <a:ext cx="254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" panose="020B0602030504020204" pitchFamily="34" charset="77"/>
              </a:rPr>
              <a:t>(Older screenshot, may look slightly different now)</a:t>
            </a:r>
          </a:p>
        </p:txBody>
      </p:sp>
    </p:spTree>
    <p:extLst>
      <p:ext uri="{BB962C8B-B14F-4D97-AF65-F5344CB8AC3E}">
        <p14:creationId xmlns:p14="http://schemas.microsoft.com/office/powerpoint/2010/main" val="16009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5467C-C02D-4AF5-890A-B4402C99DD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38400"/>
            <a:ext cx="58928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76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Useful Information: Connect Assignments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33400"/>
            <a:ext cx="6553200" cy="2278518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1676400" y="1295400"/>
            <a:ext cx="685800" cy="762000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ea typeface="Calibri" charset="0"/>
                <a:cs typeface="Calibri" charset="0"/>
              </a:rPr>
              <a:t>Required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286000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20968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ea typeface="Calibri" charset="0"/>
                <a:cs typeface="Calibri" charset="0"/>
              </a:rPr>
              <a:t>NOT</a:t>
            </a:r>
          </a:p>
          <a:p>
            <a:r>
              <a:rPr lang="en-US" dirty="0">
                <a:latin typeface="Lucida Sans" panose="020B0602030504020204" pitchFamily="34" charset="77"/>
                <a:ea typeface="Calibri" charset="0"/>
                <a:cs typeface="Calibri" charset="0"/>
              </a:rPr>
              <a:t>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2700" y="3505200"/>
            <a:ext cx="20955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LS = </a:t>
            </a:r>
            <a:r>
              <a:rPr lang="en-US" dirty="0" err="1">
                <a:solidFill>
                  <a:schemeClr val="bg1"/>
                </a:solidFill>
              </a:rPr>
              <a:t>Learnsmart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5467C-C02D-4AF5-890A-B4402C99DD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73" t="2325" r="10771" b="48244"/>
          <a:stretch/>
        </p:blipFill>
        <p:spPr>
          <a:xfrm>
            <a:off x="762000" y="1228130"/>
            <a:ext cx="774031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762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Adding (or removing) courses from tabs in Sakai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Useful Information: Sakai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67600" y="1047690"/>
            <a:ext cx="1034716" cy="476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458" y="4071660"/>
            <a:ext cx="6073942" cy="22647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934200" y="1049080"/>
            <a:ext cx="1574133" cy="3102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58829" y="5334000"/>
            <a:ext cx="903371" cy="685800"/>
            <a:chOff x="1458829" y="5334000"/>
            <a:chExt cx="903371" cy="6858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458829" y="5334000"/>
              <a:ext cx="903371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458829" y="5486400"/>
              <a:ext cx="903371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458829" y="5486400"/>
              <a:ext cx="903371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4800" y="1524000"/>
            <a:ext cx="2819400" cy="4676864"/>
            <a:chOff x="304800" y="1524000"/>
            <a:chExt cx="2819400" cy="4676864"/>
          </a:xfrm>
        </p:grpSpPr>
        <p:sp>
          <p:nvSpPr>
            <p:cNvPr id="29" name="TextBox 28"/>
            <p:cNvSpPr txBox="1"/>
            <p:nvPr/>
          </p:nvSpPr>
          <p:spPr>
            <a:xfrm>
              <a:off x="304800" y="5000535"/>
              <a:ext cx="13064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Yellow stars will show up as tabs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838200" y="1524000"/>
              <a:ext cx="2286000" cy="3505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1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Labs Start This Week!!!</a:t>
            </a:r>
            <a:endParaRPr lang="en-US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8187" y="228600"/>
            <a:ext cx="8887625" cy="647700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4191000" cy="287463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If you miss your first lab:</a:t>
            </a:r>
          </a:p>
          <a:p>
            <a:pPr marL="342900" indent="-342900"/>
            <a:endParaRPr lang="en-US" sz="800" dirty="0">
              <a:solidFill>
                <a:schemeClr val="tx2"/>
              </a:solidFill>
              <a:latin typeface="Lucida Sans" panose="020B0602030504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Attend a makeup safety training session by </a:t>
            </a:r>
            <a:r>
              <a:rPr lang="en-US" b="1" u="sng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Tuesday September 11</a:t>
            </a:r>
            <a:r>
              <a:rPr lang="en-US" b="1" u="sng" baseline="30000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b="1" u="sng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>
              <a:lnSpc>
                <a:spcPct val="70000"/>
              </a:lnSpc>
            </a:pPr>
            <a:endParaRPr lang="en-US" sz="800" b="1" u="sng" dirty="0">
              <a:latin typeface="Lucida Sans" panose="020B0602030504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You must attend a safety training specific to your course (see </a:t>
            </a:r>
            <a:r>
              <a:rPr lang="en-US" dirty="0" err="1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ecampus</a:t>
            </a:r>
            <a:r>
              <a:rPr lang="en-US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for times)</a:t>
            </a:r>
          </a:p>
          <a:p>
            <a:pPr>
              <a:lnSpc>
                <a:spcPct val="90000"/>
              </a:lnSpc>
            </a:pPr>
            <a:endParaRPr lang="en-US" sz="800" b="1" u="sng" dirty="0">
              <a:latin typeface="Lucida Sans" panose="020B0602030504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en-US" dirty="0"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Attend your assigned lab next week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" y="7620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Training is required for all Chem. labs and is only given during your first lab session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 without safety training after the first week will be dropped from their lab section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19600" y="3048000"/>
            <a:ext cx="4495800" cy="285308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latin typeface="Lucida Sans" panose="020B0602030504020204" pitchFamily="34" charset="77"/>
              </a:rPr>
              <a:t>If you want to get into a lab:</a:t>
            </a:r>
          </a:p>
          <a:p>
            <a:pPr marL="342900" indent="-342900">
              <a:lnSpc>
                <a:spcPct val="90000"/>
              </a:lnSpc>
            </a:pPr>
            <a:endParaRPr lang="en-US" sz="8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marL="342900" indent="-342900">
              <a:lnSpc>
                <a:spcPct val="60000"/>
              </a:lnSpc>
            </a:pPr>
            <a:endParaRPr lang="en-US" sz="8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Sign up on Wait List at </a:t>
            </a:r>
            <a:r>
              <a:rPr lang="en-US" u="sng" dirty="0" err="1">
                <a:latin typeface="Lucida Sans" panose="020B0602030504020204" pitchFamily="34" charset="77"/>
              </a:rPr>
              <a:t>www.chm.uri.edu</a:t>
            </a:r>
            <a:endParaRPr lang="en-US" u="sng" dirty="0">
              <a:latin typeface="Lucida Sans" panose="020B0602030504020204" pitchFamily="34" charset="77"/>
            </a:endParaRPr>
          </a:p>
          <a:p>
            <a:pPr>
              <a:lnSpc>
                <a:spcPct val="80000"/>
              </a:lnSpc>
            </a:pPr>
            <a:endParaRPr lang="en-US" u="sng" dirty="0">
              <a:latin typeface="Lucida Sans" panose="020B0602030504020204" pitchFamily="34" charset="77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2"/>
            </a:pPr>
            <a:r>
              <a:rPr lang="en-US" dirty="0">
                <a:latin typeface="Lucida Sans" panose="020B0602030504020204" pitchFamily="34" charset="77"/>
              </a:rPr>
              <a:t>Attend a safety training session</a:t>
            </a:r>
          </a:p>
          <a:p>
            <a:endParaRPr lang="en-US" dirty="0">
              <a:latin typeface="Lucida Sans" panose="020B0602030504020204" pitchFamily="34" charset="77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>
                <a:latin typeface="Lucida Sans" panose="020B0602030504020204" pitchFamily="34" charset="77"/>
              </a:rPr>
              <a:t>You will be emailed a permission number if   an opening becomes available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Lucida Sans" panose="020B0602030504020204" pitchFamily="34" charset="77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51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18" y="5867400"/>
            <a:ext cx="9097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latin typeface="Lucida Sans" panose="020B0602030504020204" pitchFamily="34" charset="77"/>
              </a:rPr>
              <a:t>Safety training is held during regularly scheduled labs ONLY</a:t>
            </a:r>
          </a:p>
          <a:p>
            <a:pPr algn="ctr">
              <a:spcBef>
                <a:spcPct val="20000"/>
              </a:spcBef>
            </a:pPr>
            <a:r>
              <a:rPr lang="en-US" sz="2000" b="1" dirty="0">
                <a:latin typeface="Lucida Sans" panose="020B0602030504020204" pitchFamily="34" charset="77"/>
              </a:rPr>
              <a:t>If you miss your lab, </a:t>
            </a:r>
            <a:r>
              <a:rPr lang="en-US" sz="2000" b="1" u="sng" dirty="0">
                <a:latin typeface="Lucida Sans" panose="020B0602030504020204" pitchFamily="34" charset="77"/>
              </a:rPr>
              <a:t>you must make up the safety training by Tues.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77D36E6-BBA1-4E46-8BFA-CB905E8D4D4F}"/>
              </a:ext>
            </a:extLst>
          </p:cNvPr>
          <p:cNvSpPr/>
          <p:nvPr/>
        </p:nvSpPr>
        <p:spPr>
          <a:xfrm>
            <a:off x="4419600" y="2971800"/>
            <a:ext cx="4596212" cy="2901950"/>
          </a:xfrm>
          <a:prstGeom prst="frame">
            <a:avLst>
              <a:gd name="adj1" fmla="val 15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426B929-C083-F943-A662-B4ED0CF6D640}"/>
              </a:ext>
            </a:extLst>
          </p:cNvPr>
          <p:cNvSpPr/>
          <p:nvPr/>
        </p:nvSpPr>
        <p:spPr>
          <a:xfrm>
            <a:off x="128186" y="2971800"/>
            <a:ext cx="4291414" cy="2901950"/>
          </a:xfrm>
          <a:prstGeom prst="frame">
            <a:avLst>
              <a:gd name="adj1" fmla="val 15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26B9862-E9BC-455C-9EF9-1DC0E7CFD3C6}" type="slidenum">
              <a:rPr lang="en-US">
                <a:latin typeface="Times New Roman" pitchFamily="-112" charset="0"/>
              </a:rPr>
              <a:pPr/>
              <a:t>2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12738"/>
            <a:ext cx="7412037" cy="373062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Lucida Sans" panose="020B0602030504020204" pitchFamily="34" charset="77"/>
              </a:rPr>
              <a:t>Why Learn Chemistry?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609600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2800" dirty="0">
                <a:latin typeface="Lucida Sans" panose="020B0602030504020204" pitchFamily="34" charset="77"/>
                <a:cs typeface="Calibri" panose="020F0502020204030204" pitchFamily="34" charset="0"/>
              </a:rPr>
              <a:t>To better understand the environment around us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33400" y="1703532"/>
            <a:ext cx="472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Medicine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Understanding disease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Develop new drugs</a:t>
            </a:r>
          </a:p>
          <a:p>
            <a:pPr lvl="1" eaLnBrk="0" hangingPunct="0">
              <a:lnSpc>
                <a:spcPct val="85000"/>
              </a:lnSpc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Environmental Science</a:t>
            </a:r>
            <a:endParaRPr lang="en-US" sz="28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Ozone layer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Global warming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Acid rain</a:t>
            </a:r>
          </a:p>
          <a:p>
            <a:pPr lvl="1" eaLnBrk="0" hangingPunct="0">
              <a:lnSpc>
                <a:spcPct val="85000"/>
              </a:lnSpc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Agriculture</a:t>
            </a:r>
            <a:endParaRPr lang="en-US" sz="28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Bioengineered food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Fertilizers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495800" y="1600200"/>
            <a:ext cx="411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-112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4495800" y="1600200"/>
            <a:ext cx="433748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Criminal Justice &amp; 	Safety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Forensics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Explosives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&amp; Drug detection</a:t>
            </a:r>
          </a:p>
          <a:p>
            <a:pPr lvl="1"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Safety equipment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0" hangingPunct="0">
              <a:lnSpc>
                <a:spcPct val="85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77"/>
                <a:cs typeface="Calibri" panose="020F0502020204030204" pitchFamily="34" charset="0"/>
              </a:rPr>
              <a:t>Material Science</a:t>
            </a:r>
            <a:endParaRPr lang="en-US" sz="2800" dirty="0">
              <a:latin typeface="Lucida Sans" panose="020B0602030504020204" pitchFamily="34" charset="77"/>
              <a:cs typeface="Calibri" panose="020F0502020204030204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Better built houses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More efficient cars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sz="2400" dirty="0">
                <a:latin typeface="Lucida Sans" panose="020B0602030504020204" pitchFamily="34" charset="77"/>
                <a:cs typeface="Calibri" panose="020F0502020204030204" pitchFamily="34" charset="0"/>
              </a:rPr>
              <a:t>Plastics, composites</a:t>
            </a:r>
          </a:p>
          <a:p>
            <a:pPr lvl="1" eaLnBrk="0" hangingPunct="0">
              <a:lnSpc>
                <a:spcPct val="85000"/>
              </a:lnSpc>
            </a:pPr>
            <a:endParaRPr lang="en-US" sz="2800" dirty="0">
              <a:latin typeface="Arial Narrow" pitchFamily="34" charset="0"/>
            </a:endParaRPr>
          </a:p>
        </p:txBody>
      </p:sp>
      <p:pic>
        <p:nvPicPr>
          <p:cNvPr id="7178" name="Picture 9" descr="j0186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02" y="1714500"/>
            <a:ext cx="111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j0285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620" y="3733800"/>
            <a:ext cx="1050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j02333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18" y="5198918"/>
            <a:ext cx="11906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240" y="203315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 descr="j02168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60028"/>
            <a:ext cx="21722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8CB7A-2B62-1544-9707-EA79CC6EA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C7AEF-1BD1-0E48-84A9-E1860E6A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8600"/>
            <a:ext cx="8343900" cy="64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0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019800"/>
          </a:xfrm>
        </p:spPr>
        <p:txBody>
          <a:bodyPr/>
          <a:lstStyle/>
          <a:p>
            <a:pPr marL="609600" indent="-609600" algn="ctr"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CHM101 -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Freshman Chem. Lecture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(lab </a:t>
            </a:r>
            <a:r>
              <a:rPr lang="mr-IN" altLang="en-US" sz="2400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Verdana" panose="020B0604030504040204" pitchFamily="34" charset="0"/>
                <a:cs typeface="Times New Roman" charset="0"/>
              </a:rPr>
              <a:t>–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 CHM102)</a:t>
            </a:r>
          </a:p>
          <a:p>
            <a:pPr marL="609600" indent="-609600" algn="ctr" eaLnBrk="1" hangingPunct="1">
              <a:spcBef>
                <a:spcPts val="0"/>
              </a:spcBef>
            </a:pPr>
            <a:endParaRPr lang="en-US" altLang="en-US" sz="1600" dirty="0">
              <a:solidFill>
                <a:schemeClr val="tx2">
                  <a:lumMod val="75000"/>
                </a:schemeClr>
              </a:solidFill>
              <a:latin typeface="Lucida Sans" panose="020B0602030504020204" pitchFamily="34" charset="77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 Required if  3-4 semesters of chem. required by major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Pharmacy, Engineering, Biology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Pre-professional programs: med, dental, veterinary etc.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Some environmental science groups</a:t>
            </a:r>
          </a:p>
          <a:p>
            <a:pPr marL="990600" lvl="1" indent="-533400" eaLnBrk="1" hangingPunct="1">
              <a:spcBef>
                <a:spcPts val="0"/>
              </a:spcBef>
            </a:pPr>
            <a:endParaRPr lang="en-US" altLang="en-US" sz="1400" dirty="0">
              <a:latin typeface="Lucida Sans" panose="020B0602030504020204" pitchFamily="34" charset="77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Emphasis on mathematical skills (esp. algebra) &amp; problem solving </a:t>
            </a:r>
            <a:r>
              <a:rPr lang="en-US" altLang="en-US" sz="2400" dirty="0">
                <a:solidFill>
                  <a:srgbClr val="FF0000"/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(most exams ~ 80% math)</a:t>
            </a:r>
          </a:p>
          <a:p>
            <a:pPr marL="990600" lvl="1" indent="-533400" eaLnBrk="1" hangingPunct="1">
              <a:spcBef>
                <a:spcPts val="0"/>
              </a:spcBef>
            </a:pPr>
            <a:endParaRPr lang="en-US" altLang="en-US" sz="1600" dirty="0">
              <a:solidFill>
                <a:srgbClr val="FF0000"/>
              </a:solidFill>
              <a:latin typeface="Lucida Sans" panose="020B0602030504020204" pitchFamily="34" charset="77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Other General Chemistry courses – 103, 191</a:t>
            </a:r>
          </a:p>
          <a:p>
            <a:pPr marL="990600" lvl="1" indent="-533400" eaLnBrk="1" hangingPunct="1">
              <a:spcBef>
                <a:spcPts val="0"/>
              </a:spcBef>
            </a:pPr>
            <a:endParaRPr lang="en-US" altLang="en-US" sz="1600" dirty="0">
              <a:solidFill>
                <a:srgbClr val="00B050"/>
              </a:solidFill>
              <a:latin typeface="Lucida Sans" panose="020B0602030504020204" pitchFamily="34" charset="77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• Grading: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	- Connect on-line homework &amp; </a:t>
            </a:r>
            <a:r>
              <a:rPr lang="en-US" altLang="en-US" sz="2400" dirty="0" err="1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Learnsmart</a:t>
            </a: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 (15%)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	- Four lecture exams (68%)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	- Final exam (17%)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	- to calculate: (HW </a:t>
            </a:r>
            <a:r>
              <a:rPr lang="en-US" altLang="en-US" sz="2400" dirty="0" err="1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avg</a:t>
            </a: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 * 0.15) + (exam </a:t>
            </a:r>
            <a:r>
              <a:rPr lang="en-US" altLang="en-US" sz="2400" dirty="0" err="1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avg</a:t>
            </a:r>
            <a:r>
              <a:rPr lang="en-US" altLang="en-US" sz="2400" dirty="0"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 * 0.85)</a:t>
            </a:r>
          </a:p>
          <a:p>
            <a:pPr marL="990600" lvl="1" indent="-533400" eaLnBrk="1" hangingPunct="1">
              <a:lnSpc>
                <a:spcPct val="60000"/>
              </a:lnSpc>
              <a:spcBef>
                <a:spcPts val="0"/>
              </a:spcBef>
            </a:pPr>
            <a:endParaRPr lang="en-US" altLang="en-US" sz="2400" dirty="0"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609600" indent="-609600" algn="ctr" eaLnBrk="1" hangingPunct="1">
              <a:lnSpc>
                <a:spcPct val="60000"/>
              </a:lnSpc>
              <a:spcBef>
                <a:spcPts val="0"/>
              </a:spcBef>
            </a:pP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609600" indent="-609600" algn="ctr" eaLnBrk="1" hangingPunct="1">
              <a:lnSpc>
                <a:spcPct val="60000"/>
              </a:lnSpc>
              <a:spcBef>
                <a:spcPts val="0"/>
              </a:spcBef>
            </a:pPr>
            <a:endParaRPr lang="en-US" altLang="en-US" b="1" u="sng" dirty="0">
              <a:solidFill>
                <a:srgbClr val="00B050"/>
              </a:solidFill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Times New Roman" charset="0"/>
                <a:cs typeface="Times New Roman" charset="0"/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16150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Your choices will determine your level of success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Lucida Sans" panose="020B0602030504020204" pitchFamily="34" charset="77"/>
              <a:ea typeface="Times New Roman" charset="0"/>
              <a:cs typeface="Calibri" panose="020F0502020204030204" pitchFamily="34" charset="0"/>
            </a:endParaRP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 </a:t>
            </a:r>
            <a:r>
              <a:rPr lang="en-US" altLang="en-US" sz="2400" b="1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Attendance is important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prepare in advance – become familiar with key terms &amp; ideas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pay attention, ask me questions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print out slides and bring them with you to take notes on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</a:t>
            </a:r>
            <a:r>
              <a:rPr lang="en-US" altLang="en-US" sz="2400" b="1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Assignments are designed to help you learn</a:t>
            </a:r>
          </a:p>
          <a:p>
            <a:pPr marL="533400" lvl="1" indent="-44196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- focus on WHY you need to follow certain steps to solve problems rather than trying to memorize the steps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ask yourself what you do and do not understand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</a:t>
            </a:r>
            <a:r>
              <a:rPr lang="en-US" altLang="en-US" sz="2400" b="1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Complete assignments on time 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- mastery of early material will help with material covered later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- avoid having assignments build up &amp; losing points due to   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  lateness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Seek help right away!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</a:t>
            </a: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- office hours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</a:t>
            </a: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- TAs in Beaupre 115 Learning Center </a:t>
            </a:r>
          </a:p>
          <a:p>
            <a:pPr marL="533400" lvl="1" indent="-533400" eaLnBrk="1" hangingPunct="1">
              <a:spcBef>
                <a:spcPts val="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</a:t>
            </a:r>
            <a:r>
              <a:rPr lang="en-US" altLang="en-US" sz="22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- AEC tutoring group or walk in tutoring</a:t>
            </a:r>
            <a:endParaRPr lang="en-US" altLang="en-US" sz="2200" dirty="0">
              <a:solidFill>
                <a:srgbClr val="FF0000"/>
              </a:solidFill>
              <a:latin typeface="Lucida Sans" panose="020B0602030504020204" pitchFamily="34" charset="77"/>
              <a:ea typeface="Times New Roman" charset="0"/>
              <a:cs typeface="Calibri" panose="020F0502020204030204" pitchFamily="34" charset="0"/>
            </a:endParaRPr>
          </a:p>
          <a:p>
            <a:pPr marL="609600" indent="-609600" algn="ctr" eaLnBrk="1" hangingPunct="1">
              <a:lnSpc>
                <a:spcPct val="60000"/>
              </a:lnSpc>
              <a:spcBef>
                <a:spcPts val="0"/>
              </a:spcBef>
            </a:pPr>
            <a:endParaRPr lang="en-US" altLang="en-US" b="1" u="sng" dirty="0">
              <a:solidFill>
                <a:srgbClr val="00B050"/>
              </a:solidFill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800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Be Courteous to Your Classmates</a:t>
            </a:r>
          </a:p>
          <a:p>
            <a:pPr marL="0" indent="0" algn="ctr" eaLnBrk="1" hangingPunct="1">
              <a:spcBef>
                <a:spcPts val="0"/>
              </a:spcBef>
            </a:pP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Lucida Sans" panose="020B0602030504020204" pitchFamily="34" charset="77"/>
              <a:ea typeface="Times New Roman" charset="0"/>
              <a:cs typeface="Calibri" panose="020F0502020204030204" pitchFamily="34" charset="0"/>
            </a:endParaRP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 If you arrive late/need to leave early, use the back 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entrance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Your peers can be a great resource, but please wait till 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after lecture to talk with them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Give everyone a chance to answer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4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• Remember why you are here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0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TV shows, games, movies, &amp; social media will not help you learn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0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- they are also visible to the students sitting behind you &amp; can be </a:t>
            </a:r>
          </a:p>
          <a:p>
            <a:pPr marL="0" lvl="1" indent="0" eaLnBrk="1" hangingPunct="1">
              <a:spcBef>
                <a:spcPts val="0"/>
              </a:spcBef>
            </a:pPr>
            <a:r>
              <a:rPr lang="en-US" altLang="en-US" sz="2000" dirty="0">
                <a:latin typeface="Lucida Sans" panose="020B0602030504020204" pitchFamily="34" charset="77"/>
                <a:ea typeface="Times New Roman" charset="0"/>
                <a:cs typeface="Calibri" panose="020F0502020204030204" pitchFamily="34" charset="0"/>
              </a:rPr>
              <a:t>      quite distracting</a:t>
            </a:r>
            <a:endParaRPr lang="en-US" altLang="en-US" sz="2000" b="1" u="sng" dirty="0">
              <a:solidFill>
                <a:srgbClr val="00B050"/>
              </a:solidFill>
              <a:latin typeface="Lucida Sans" panose="020B0602030504020204" pitchFamily="34" charset="77"/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2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37AC0-0F00-A742-8E15-967E08240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927B1-CE39-4778-9123-45A4488EE5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F8127-48B7-3841-93E5-9A49EF55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" y="173182"/>
            <a:ext cx="8797358" cy="6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1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5467C-C02D-4AF5-890A-B4402C99DD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Useful Information: Lecture Notes,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114BB-7F4D-1C4B-A777-66263AB3F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2820"/>
            <a:ext cx="9144000" cy="44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2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5B87E-01DF-CF44-9C51-54D1D437F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799" y="2399927"/>
            <a:ext cx="2497201" cy="3314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5467C-C02D-4AF5-890A-B4402C99DD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77"/>
                <a:ea typeface="Calibri" charset="0"/>
                <a:cs typeface="Calibri" charset="0"/>
              </a:rPr>
              <a:t>Useful Information: Connect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96497" y="1523442"/>
            <a:ext cx="9035697" cy="4953558"/>
            <a:chOff x="-196497" y="1028515"/>
            <a:chExt cx="9035697" cy="49535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43" t="8078" r="14286" b="25688"/>
            <a:stretch/>
          </p:blipFill>
          <p:spPr>
            <a:xfrm>
              <a:off x="304801" y="1905000"/>
              <a:ext cx="2743200" cy="33146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00" y="1524000"/>
              <a:ext cx="3444875" cy="44580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96497" y="1096343"/>
              <a:ext cx="34924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Section 1: 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Spring 2018 </a:t>
              </a:r>
            </a:p>
            <a:p>
              <a:pPr algn="ctr"/>
              <a:r>
                <a:rPr lang="en-US" b="1" dirty="0" err="1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TTh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 9:30 am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4788" y="1028515"/>
              <a:ext cx="28876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Section 2: 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Spring 2018 </a:t>
              </a:r>
            </a:p>
            <a:p>
              <a:pPr algn="ctr"/>
              <a:r>
                <a:rPr lang="en-US" b="1" dirty="0" err="1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TTh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 11:00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1255918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Section 4: </a:t>
              </a:r>
            </a:p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TTh</a:t>
              </a:r>
              <a:r>
                <a:rPr lang="en-US" sz="2000" b="1" dirty="0">
                  <a:solidFill>
                    <a:srgbClr val="FF0000"/>
                  </a:solidFill>
                  <a:latin typeface="Lucida Sans" panose="020B0602030504020204" pitchFamily="34" charset="77"/>
                  <a:ea typeface="Calibri" charset="0"/>
                  <a:cs typeface="Calibri" charset="0"/>
                </a:rPr>
                <a:t> 9:30 am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9200" y="46899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Sans" panose="020B0602030504020204" pitchFamily="34" charset="77"/>
                <a:ea typeface="Calibri" charset="0"/>
                <a:cs typeface="Calibri" charset="0"/>
              </a:rPr>
              <a:t>Registration Information </a:t>
            </a:r>
          </a:p>
          <a:p>
            <a:pPr algn="ctr"/>
            <a:r>
              <a:rPr lang="en-US" sz="2400" dirty="0">
                <a:latin typeface="Lucida Sans" panose="020B0602030504020204" pitchFamily="34" charset="77"/>
                <a:ea typeface="Calibri" charset="0"/>
                <a:cs typeface="Calibri" charset="0"/>
              </a:rPr>
              <a:t>is section specific!</a:t>
            </a:r>
          </a:p>
        </p:txBody>
      </p:sp>
      <p:sp>
        <p:nvSpPr>
          <p:cNvPr id="15" name="Frame 14"/>
          <p:cNvSpPr/>
          <p:nvPr/>
        </p:nvSpPr>
        <p:spPr>
          <a:xfrm>
            <a:off x="762000" y="4572000"/>
            <a:ext cx="1835151" cy="2286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810000" y="4648200"/>
            <a:ext cx="1835151" cy="2286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691312" y="4648200"/>
            <a:ext cx="1835151" cy="2286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597153" y="4876800"/>
            <a:ext cx="1974848" cy="106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2001" y="4935604"/>
            <a:ext cx="152399" cy="1007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1" y="4935604"/>
            <a:ext cx="2666999" cy="1007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1" y="6000690"/>
            <a:ext cx="321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ea typeface="Calibri" charset="0"/>
                <a:cs typeface="Calibri" charset="0"/>
              </a:rPr>
              <a:t>Link to registration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111FA-FB62-3840-A2EF-A6190E3ED664}"/>
              </a:ext>
            </a:extLst>
          </p:cNvPr>
          <p:cNvSpPr txBox="1"/>
          <p:nvPr/>
        </p:nvSpPr>
        <p:spPr>
          <a:xfrm>
            <a:off x="73152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" panose="020B0602030504020204" pitchFamily="34" charset="77"/>
              </a:rPr>
              <a:t>Your Section!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2AFD35-FBDC-D843-AB3B-0F30601356E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7696200" y="1207532"/>
            <a:ext cx="571500" cy="5698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850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and purple">
  <a:themeElements>
    <a:clrScheme name="Chem 101">
      <a:dk1>
        <a:srgbClr val="000000"/>
      </a:dk1>
      <a:lt1>
        <a:srgbClr val="FFFFFF"/>
      </a:lt1>
      <a:dk2>
        <a:srgbClr val="002D86"/>
      </a:dk2>
      <a:lt2>
        <a:srgbClr val="FFFF00"/>
      </a:lt2>
      <a:accent1>
        <a:srgbClr val="FF9900"/>
      </a:accent1>
      <a:accent2>
        <a:srgbClr val="00FFFF"/>
      </a:accent2>
      <a:accent3>
        <a:srgbClr val="AAADC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ck and purpl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 and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purple 8">
        <a:dk1>
          <a:srgbClr val="000000"/>
        </a:dk1>
        <a:lt1>
          <a:srgbClr val="FFFFFF"/>
        </a:lt1>
        <a:dk2>
          <a:srgbClr val="002D86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DC3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purple 9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A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383</Words>
  <Application>Microsoft Macintosh PowerPoint</Application>
  <PresentationFormat>On-screen Show (4:3)</PresentationFormat>
  <Paragraphs>132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Franklin Gothic Demi</vt:lpstr>
      <vt:lpstr>Lucida Sans</vt:lpstr>
      <vt:lpstr>Times New Roman</vt:lpstr>
      <vt:lpstr>Verdana</vt:lpstr>
      <vt:lpstr>black and purple</vt:lpstr>
      <vt:lpstr>PowerPoint Presentation</vt:lpstr>
      <vt:lpstr>Why Learn Chemistry?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Chemistry Labs Start This Week!!!</vt:lpstr>
    </vt:vector>
  </TitlesOfParts>
  <Company>URI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101</dc:title>
  <dc:creator>Sue Geldart</dc:creator>
  <cp:lastModifiedBy>Maria Donnelly</cp:lastModifiedBy>
  <cp:revision>473</cp:revision>
  <cp:lastPrinted>2018-09-06T00:04:54Z</cp:lastPrinted>
  <dcterms:created xsi:type="dcterms:W3CDTF">2017-09-01T17:05:28Z</dcterms:created>
  <dcterms:modified xsi:type="dcterms:W3CDTF">2018-09-06T00:13:13Z</dcterms:modified>
</cp:coreProperties>
</file>