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265" r:id="rId3"/>
    <p:sldId id="408" r:id="rId4"/>
    <p:sldId id="409" r:id="rId5"/>
    <p:sldId id="440" r:id="rId6"/>
    <p:sldId id="335" r:id="rId7"/>
    <p:sldId id="337" r:id="rId8"/>
    <p:sldId id="435" r:id="rId9"/>
    <p:sldId id="395" r:id="rId10"/>
    <p:sldId id="403" r:id="rId11"/>
    <p:sldId id="410" r:id="rId12"/>
    <p:sldId id="392" r:id="rId13"/>
    <p:sldId id="415" r:id="rId14"/>
    <p:sldId id="414" r:id="rId15"/>
    <p:sldId id="483" r:id="rId16"/>
    <p:sldId id="484" r:id="rId17"/>
    <p:sldId id="486" r:id="rId18"/>
    <p:sldId id="485" r:id="rId19"/>
    <p:sldId id="547" r:id="rId20"/>
    <p:sldId id="487" r:id="rId21"/>
    <p:sldId id="473" r:id="rId22"/>
    <p:sldId id="491" r:id="rId23"/>
    <p:sldId id="492" r:id="rId24"/>
    <p:sldId id="493" r:id="rId25"/>
    <p:sldId id="494" r:id="rId26"/>
    <p:sldId id="441" r:id="rId27"/>
    <p:sldId id="448" r:id="rId28"/>
    <p:sldId id="449" r:id="rId29"/>
    <p:sldId id="495" r:id="rId30"/>
    <p:sldId id="496" r:id="rId31"/>
    <p:sldId id="546" r:id="rId32"/>
    <p:sldId id="497" r:id="rId33"/>
    <p:sldId id="459" r:id="rId34"/>
    <p:sldId id="457" r:id="rId35"/>
    <p:sldId id="502" r:id="rId36"/>
    <p:sldId id="490" r:id="rId37"/>
    <p:sldId id="476" r:id="rId38"/>
    <p:sldId id="503" r:id="rId39"/>
    <p:sldId id="504" r:id="rId40"/>
    <p:sldId id="507" r:id="rId41"/>
    <p:sldId id="506" r:id="rId42"/>
    <p:sldId id="510" r:id="rId43"/>
    <p:sldId id="478" r:id="rId44"/>
    <p:sldId id="512" r:id="rId45"/>
    <p:sldId id="451" r:id="rId46"/>
    <p:sldId id="450" r:id="rId47"/>
    <p:sldId id="416" r:id="rId48"/>
    <p:sldId id="417" r:id="rId49"/>
    <p:sldId id="418" r:id="rId50"/>
    <p:sldId id="515" r:id="rId51"/>
    <p:sldId id="517" r:id="rId52"/>
    <p:sldId id="545" r:id="rId53"/>
    <p:sldId id="516" r:id="rId54"/>
    <p:sldId id="514" r:id="rId55"/>
    <p:sldId id="520" r:id="rId56"/>
    <p:sldId id="521" r:id="rId57"/>
    <p:sldId id="522" r:id="rId58"/>
    <p:sldId id="523" r:id="rId59"/>
    <p:sldId id="524" r:id="rId60"/>
    <p:sldId id="526" r:id="rId61"/>
    <p:sldId id="527" r:id="rId62"/>
    <p:sldId id="528" r:id="rId63"/>
    <p:sldId id="529" r:id="rId64"/>
    <p:sldId id="525" r:id="rId65"/>
    <p:sldId id="530" r:id="rId66"/>
    <p:sldId id="531" r:id="rId67"/>
    <p:sldId id="533" r:id="rId68"/>
    <p:sldId id="534" r:id="rId69"/>
    <p:sldId id="536" r:id="rId70"/>
    <p:sldId id="538" r:id="rId71"/>
    <p:sldId id="539" r:id="rId72"/>
    <p:sldId id="541" r:id="rId73"/>
    <p:sldId id="542" r:id="rId74"/>
    <p:sldId id="543" r:id="rId75"/>
    <p:sldId id="544" r:id="rId76"/>
    <p:sldId id="540" r:id="rId77"/>
    <p:sldId id="453" r:id="rId78"/>
    <p:sldId id="454" r:id="rId79"/>
    <p:sldId id="455" r:id="rId80"/>
    <p:sldId id="548" r:id="rId81"/>
    <p:sldId id="421" r:id="rId82"/>
    <p:sldId id="460" r:id="rId83"/>
    <p:sldId id="259" r:id="rId84"/>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E"/>
    <a:srgbClr val="0049B2"/>
    <a:srgbClr val="004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0" autoAdjust="0"/>
    <p:restoredTop sz="94280" autoAdjust="0"/>
  </p:normalViewPr>
  <p:slideViewPr>
    <p:cSldViewPr>
      <p:cViewPr varScale="1">
        <p:scale>
          <a:sx n="68" d="100"/>
          <a:sy n="68" d="100"/>
        </p:scale>
        <p:origin x="14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982"/>
    </p:cViewPr>
  </p:sorterViewPr>
  <p:notesViewPr>
    <p:cSldViewPr>
      <p:cViewPr varScale="1">
        <p:scale>
          <a:sx n="83" d="100"/>
          <a:sy n="83" d="100"/>
        </p:scale>
        <p:origin x="-1992" y="-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FB90D4-D740-4907-923F-4454D0E99DDB}"/>
              </a:ext>
            </a:extLst>
          </p:cNvPr>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9C33409-CF44-42D9-9791-DF73DF8B5266}"/>
              </a:ext>
            </a:extLst>
          </p:cNvPr>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pPr>
              <a:defRPr/>
            </a:pPr>
            <a:fld id="{27958738-53BC-4BB9-B01A-E094544EC026}" type="datetimeFigureOut">
              <a:rPr lang="en-US"/>
              <a:pPr>
                <a:defRPr/>
              </a:pPr>
              <a:t>4/7/2021</a:t>
            </a:fld>
            <a:endParaRPr lang="en-US"/>
          </a:p>
        </p:txBody>
      </p:sp>
      <p:sp>
        <p:nvSpPr>
          <p:cNvPr id="4" name="Footer Placeholder 3">
            <a:extLst>
              <a:ext uri="{FF2B5EF4-FFF2-40B4-BE49-F238E27FC236}">
                <a16:creationId xmlns:a16="http://schemas.microsoft.com/office/drawing/2014/main" id="{0590D17B-56B3-49E6-BD00-083FC0BCE016}"/>
              </a:ext>
            </a:extLst>
          </p:cNvPr>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1B6EE99-E34D-468C-8D49-B2F637812080}"/>
              </a:ext>
            </a:extLst>
          </p:cNvPr>
          <p:cNvSpPr>
            <a:spLocks noGrp="1"/>
          </p:cNvSpPr>
          <p:nvPr>
            <p:ph type="sldNum" sz="quarter" idx="3"/>
          </p:nvPr>
        </p:nvSpPr>
        <p:spPr>
          <a:xfrm>
            <a:off x="3940175" y="8842375"/>
            <a:ext cx="30130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6BBF06E-7947-4703-9209-6802AD38AB8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761703-BB6F-4A6C-9887-07252B36E1FF}"/>
              </a:ext>
            </a:extLst>
          </p:cNvPr>
          <p:cNvSpPr>
            <a:spLocks noGrp="1"/>
          </p:cNvSpPr>
          <p:nvPr>
            <p:ph type="hdr" sz="quarter"/>
          </p:nvPr>
        </p:nvSpPr>
        <p:spPr>
          <a:xfrm>
            <a:off x="0" y="0"/>
            <a:ext cx="3013075" cy="465138"/>
          </a:xfrm>
          <a:prstGeom prst="rect">
            <a:avLst/>
          </a:prstGeom>
        </p:spPr>
        <p:txBody>
          <a:bodyPr vert="horz" lIns="92930" tIns="46465" rIns="92930" bIns="46465"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18D8FC51-D903-440E-AE0C-8C0AC81A558C}"/>
              </a:ext>
            </a:extLst>
          </p:cNvPr>
          <p:cNvSpPr>
            <a:spLocks noGrp="1"/>
          </p:cNvSpPr>
          <p:nvPr>
            <p:ph type="dt" idx="1"/>
          </p:nvPr>
        </p:nvSpPr>
        <p:spPr>
          <a:xfrm>
            <a:off x="3940175" y="0"/>
            <a:ext cx="3013075" cy="465138"/>
          </a:xfrm>
          <a:prstGeom prst="rect">
            <a:avLst/>
          </a:prstGeom>
        </p:spPr>
        <p:txBody>
          <a:bodyPr vert="horz" lIns="92930" tIns="46465" rIns="92930" bIns="46465" rtlCol="0"/>
          <a:lstStyle>
            <a:lvl1pPr algn="r" eaLnBrk="1" hangingPunct="1">
              <a:defRPr sz="1200"/>
            </a:lvl1pPr>
          </a:lstStyle>
          <a:p>
            <a:pPr>
              <a:defRPr/>
            </a:pPr>
            <a:fld id="{ED074745-39FF-4B7C-97B1-BBB0C43ABD33}" type="datetimeFigureOut">
              <a:rPr lang="en-US"/>
              <a:pPr>
                <a:defRPr/>
              </a:pPr>
              <a:t>4/7/2021</a:t>
            </a:fld>
            <a:endParaRPr lang="en-US" dirty="0"/>
          </a:p>
        </p:txBody>
      </p:sp>
      <p:sp>
        <p:nvSpPr>
          <p:cNvPr id="4" name="Slide Image Placeholder 3">
            <a:extLst>
              <a:ext uri="{FF2B5EF4-FFF2-40B4-BE49-F238E27FC236}">
                <a16:creationId xmlns:a16="http://schemas.microsoft.com/office/drawing/2014/main" id="{BBB15491-1724-4770-9E52-6F049CAD0A69}"/>
              </a:ext>
            </a:extLst>
          </p:cNvPr>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dirty="0"/>
          </a:p>
        </p:txBody>
      </p:sp>
      <p:sp>
        <p:nvSpPr>
          <p:cNvPr id="5" name="Notes Placeholder 4">
            <a:extLst>
              <a:ext uri="{FF2B5EF4-FFF2-40B4-BE49-F238E27FC236}">
                <a16:creationId xmlns:a16="http://schemas.microsoft.com/office/drawing/2014/main" id="{33F06D0A-3904-41B6-AADF-37B5B51EE95D}"/>
              </a:ext>
            </a:extLst>
          </p:cNvPr>
          <p:cNvSpPr>
            <a:spLocks noGrp="1"/>
          </p:cNvSpPr>
          <p:nvPr>
            <p:ph type="body" sz="quarter" idx="3"/>
          </p:nvPr>
        </p:nvSpPr>
        <p:spPr>
          <a:xfrm>
            <a:off x="695325" y="4421188"/>
            <a:ext cx="5564188" cy="4189412"/>
          </a:xfrm>
          <a:prstGeom prst="rect">
            <a:avLst/>
          </a:prstGeom>
        </p:spPr>
        <p:txBody>
          <a:bodyPr vert="horz" lIns="92930" tIns="46465" rIns="92930" bIns="464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1DC8F42-E366-43C7-95AE-03087ADC8368}"/>
              </a:ext>
            </a:extLst>
          </p:cNvPr>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A6667883-8FF4-4399-9CF2-7034079BBFC1}"/>
              </a:ext>
            </a:extLst>
          </p:cNvPr>
          <p:cNvSpPr>
            <a:spLocks noGrp="1"/>
          </p:cNvSpPr>
          <p:nvPr>
            <p:ph type="sldNum" sz="quarter" idx="5"/>
          </p:nvPr>
        </p:nvSpPr>
        <p:spPr>
          <a:xfrm>
            <a:off x="3940175" y="8842375"/>
            <a:ext cx="3013075" cy="465138"/>
          </a:xfrm>
          <a:prstGeom prst="rect">
            <a:avLst/>
          </a:prstGeom>
        </p:spPr>
        <p:txBody>
          <a:bodyPr vert="horz" wrap="square" lIns="92930" tIns="46465" rIns="92930" bIns="46465" numCol="1" anchor="b" anchorCtr="0" compatLnSpc="1">
            <a:prstTxWarp prst="textNoShape">
              <a:avLst/>
            </a:prstTxWarp>
          </a:bodyPr>
          <a:lstStyle>
            <a:lvl1pPr algn="r" eaLnBrk="1" hangingPunct="1">
              <a:defRPr sz="1200"/>
            </a:lvl1pPr>
          </a:lstStyle>
          <a:p>
            <a:fld id="{FF5421C6-2241-477F-B906-2B2A20E867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Self-introduction: education,</a:t>
            </a:r>
            <a:r>
              <a:rPr lang="en-US" altLang="en-US" baseline="0" dirty="0"/>
              <a:t> board cert</a:t>
            </a: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0C8C3FB0-EDCF-4693-87AE-20F8CE96EF64}"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Under the influence determined by LE eval + tox results</a:t>
            </a:r>
          </a:p>
        </p:txBody>
      </p:sp>
      <p:sp>
        <p:nvSpPr>
          <p:cNvPr id="23556" name="Slide Number Placeholder 3"/>
          <p:cNvSpPr>
            <a:spLocks noGrp="1"/>
          </p:cNvSpPr>
          <p:nvPr>
            <p:ph type="sldNum" sz="quarter" idx="5"/>
          </p:nvPr>
        </p:nvSpPr>
        <p:spPr bwMode="auto">
          <a:noFill/>
          <a:ln>
            <a:miter lim="800000"/>
            <a:headEnd/>
            <a:tailEnd/>
          </a:ln>
        </p:spPr>
        <p:txBody>
          <a:bodyPr/>
          <a:lstStyle/>
          <a:p>
            <a:fld id="{F5F37D63-FF29-4ED2-9889-542BD1A9B5C4}"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latin typeface="Times New Roman" pitchFamily="18" charset="0"/>
              </a:rPr>
              <a:t>Sch. I contains the most dangerous drugs; ex. heroin; ?THC</a:t>
            </a:r>
          </a:p>
          <a:p>
            <a:r>
              <a:rPr lang="en-US" altLang="en-US">
                <a:latin typeface="Times New Roman" pitchFamily="18" charset="0"/>
              </a:rPr>
              <a:t>Sch II: opioids, cocaine</a:t>
            </a:r>
          </a:p>
        </p:txBody>
      </p:sp>
      <p:sp>
        <p:nvSpPr>
          <p:cNvPr id="25604" name="Slide Number Placeholder 3"/>
          <p:cNvSpPr>
            <a:spLocks noGrp="1"/>
          </p:cNvSpPr>
          <p:nvPr>
            <p:ph type="sldNum" sz="quarter" idx="5"/>
          </p:nvPr>
        </p:nvSpPr>
        <p:spPr bwMode="auto">
          <a:noFill/>
          <a:ln>
            <a:miter lim="800000"/>
            <a:headEnd/>
            <a:tailEnd/>
          </a:ln>
        </p:spPr>
        <p:txBody>
          <a:bodyPr/>
          <a:lstStyle/>
          <a:p>
            <a:fld id="{B9FFB57A-CC5C-45D9-9429-BFE0B8171DF2}"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Definitions: impaired driving and drugged driving</a:t>
            </a:r>
          </a:p>
          <a:p>
            <a:pPr eaLnBrk="1" hangingPunct="1">
              <a:spcBef>
                <a:spcPct val="0"/>
              </a:spcBef>
            </a:pPr>
            <a:r>
              <a:rPr lang="en-US" altLang="en-US"/>
              <a:t>Illegal drugs: ex. cocaine or heroin</a:t>
            </a:r>
          </a:p>
          <a:p>
            <a:pPr eaLnBrk="1" hangingPunct="1">
              <a:spcBef>
                <a:spcPct val="0"/>
              </a:spcBef>
            </a:pPr>
            <a:r>
              <a:rPr lang="en-US" altLang="en-US"/>
              <a:t>Rx drugs: with or without a prescription</a:t>
            </a:r>
          </a:p>
          <a:p>
            <a:pPr eaLnBrk="1" hangingPunct="1">
              <a:spcBef>
                <a:spcPct val="0"/>
              </a:spcBef>
            </a:pPr>
            <a:r>
              <a:rPr lang="en-US" altLang="en-US"/>
              <a:t>OTC: ex. Benedryl, cold/cough preparations</a:t>
            </a:r>
          </a:p>
          <a:p>
            <a:pPr eaLnBrk="1" hangingPunct="1">
              <a:spcBef>
                <a:spcPct val="0"/>
              </a:spcBef>
            </a:pPr>
            <a:r>
              <a:rPr lang="en-US" altLang="en-US"/>
              <a:t>Chemicals: aerosol sprays, ex. Dust-off, whippets</a:t>
            </a:r>
          </a:p>
        </p:txBody>
      </p:sp>
      <p:sp>
        <p:nvSpPr>
          <p:cNvPr id="27652" name="Slide Number Placeholder 3"/>
          <p:cNvSpPr>
            <a:spLocks noGrp="1"/>
          </p:cNvSpPr>
          <p:nvPr>
            <p:ph type="sldNum" sz="quarter" idx="5"/>
          </p:nvPr>
        </p:nvSpPr>
        <p:spPr bwMode="auto">
          <a:noFill/>
          <a:ln>
            <a:miter lim="800000"/>
            <a:headEnd/>
            <a:tailEnd/>
          </a:ln>
        </p:spPr>
        <p:txBody>
          <a:bodyPr/>
          <a:lstStyle/>
          <a:p>
            <a:fld id="{5BE46F7F-1438-448D-B9D4-EA7F976C124A}"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Multiple decisions while driving</a:t>
            </a:r>
          </a:p>
          <a:p>
            <a:pPr eaLnBrk="1" hangingPunct="1">
              <a:spcBef>
                <a:spcPct val="0"/>
              </a:spcBef>
            </a:pPr>
            <a:r>
              <a:rPr lang="en-US" altLang="en-US"/>
              <a:t>Coordination: message from nerves to muscles</a:t>
            </a:r>
          </a:p>
          <a:p>
            <a:pPr eaLnBrk="1" hangingPunct="1">
              <a:spcBef>
                <a:spcPct val="0"/>
              </a:spcBef>
            </a:pPr>
            <a:r>
              <a:rPr lang="en-US" altLang="en-US"/>
              <a:t>Anticipation of potential hazards</a:t>
            </a:r>
          </a:p>
        </p:txBody>
      </p:sp>
      <p:sp>
        <p:nvSpPr>
          <p:cNvPr id="29700" name="Slide Number Placeholder 3"/>
          <p:cNvSpPr>
            <a:spLocks noGrp="1"/>
          </p:cNvSpPr>
          <p:nvPr>
            <p:ph type="sldNum" sz="quarter" idx="5"/>
          </p:nvPr>
        </p:nvSpPr>
        <p:spPr bwMode="auto">
          <a:noFill/>
          <a:ln>
            <a:miter lim="800000"/>
            <a:headEnd/>
            <a:tailEnd/>
          </a:ln>
        </p:spPr>
        <p:txBody>
          <a:bodyPr/>
          <a:lstStyle/>
          <a:p>
            <a:fld id="{47E8719C-2745-49A2-A704-0A3628A79C9F}"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Attention/concentration</a:t>
            </a:r>
          </a:p>
          <a:p>
            <a:pPr eaLnBrk="1" hangingPunct="1">
              <a:spcBef>
                <a:spcPct val="0"/>
              </a:spcBef>
            </a:pPr>
            <a:r>
              <a:rPr lang="en-US" altLang="en-US"/>
              <a:t>Tracking: LE probable cause for a MV stop</a:t>
            </a:r>
          </a:p>
        </p:txBody>
      </p:sp>
      <p:sp>
        <p:nvSpPr>
          <p:cNvPr id="31748" name="Slide Number Placeholder 3"/>
          <p:cNvSpPr>
            <a:spLocks noGrp="1"/>
          </p:cNvSpPr>
          <p:nvPr>
            <p:ph type="sldNum" sz="quarter" idx="5"/>
          </p:nvPr>
        </p:nvSpPr>
        <p:spPr bwMode="auto">
          <a:noFill/>
          <a:ln>
            <a:miter lim="800000"/>
            <a:headEnd/>
            <a:tailEnd/>
          </a:ln>
        </p:spPr>
        <p:txBody>
          <a:bodyPr/>
          <a:lstStyle/>
          <a:p>
            <a:fld id="{8012FD40-CFBA-404E-BCFC-8F2A25BFEDE3}"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CNS stimulants, CNS depressants, and hallucinogens</a:t>
            </a:r>
          </a:p>
          <a:p>
            <a:endParaRPr lang="en-US" altLang="en-US"/>
          </a:p>
        </p:txBody>
      </p:sp>
      <p:sp>
        <p:nvSpPr>
          <p:cNvPr id="33796" name="Slide Number Placeholder 3"/>
          <p:cNvSpPr>
            <a:spLocks noGrp="1"/>
          </p:cNvSpPr>
          <p:nvPr>
            <p:ph type="sldNum" sz="quarter" idx="5"/>
          </p:nvPr>
        </p:nvSpPr>
        <p:spPr bwMode="auto">
          <a:noFill/>
          <a:ln>
            <a:miter lim="800000"/>
            <a:headEnd/>
            <a:tailEnd/>
          </a:ln>
        </p:spPr>
        <p:txBody>
          <a:bodyPr/>
          <a:lstStyle/>
          <a:p>
            <a:fld id="{9DDB6B40-6421-4793-BC4A-A6C15C0A4D3D}"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A797D4CA-DCCA-4B75-AD08-7AC6ADFC8176}" type="slidenum">
              <a:rPr lang="en-US" altLang="en-US"/>
              <a:pPr/>
              <a:t>16</a:t>
            </a:fld>
            <a:endParaRPr lang="en-US" alt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a:latin typeface="Times New Roman" pitchFamily="18" charset="0"/>
              </a:rPr>
              <a:t>Commonly seen; routinely screened for</a:t>
            </a:r>
          </a:p>
          <a:p>
            <a:pPr eaLnBrk="1" hangingPunct="1"/>
            <a:r>
              <a:rPr lang="en-US" altLang="en-US">
                <a:latin typeface="Times New Roman" pitchFamily="18" charset="0"/>
              </a:rPr>
              <a:t>CNS: predominantly brain and spinal cord; messages sent to peripheral areas</a:t>
            </a:r>
          </a:p>
          <a:p>
            <a:pPr eaLnBrk="1" hangingPunct="1"/>
            <a:endParaRPr lang="en-US" alt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Cocaine: Salt: inhaled; Free-base: smoke/inhale, crack; some medicinal use: ENT procedures</a:t>
            </a:r>
          </a:p>
          <a:p>
            <a:r>
              <a:rPr lang="en-US" altLang="en-US"/>
              <a:t>Amphets: Rx and illicit; narcolepsy and ADHD in children.</a:t>
            </a:r>
          </a:p>
          <a:p>
            <a:r>
              <a:rPr lang="en-US" altLang="en-US"/>
              <a:t>Methamphet: obesity, appetite suppressant</a:t>
            </a:r>
          </a:p>
          <a:p>
            <a:r>
              <a:rPr lang="en-US" altLang="en-US"/>
              <a:t>Ritalin: similar to amphet, for ADHD</a:t>
            </a:r>
          </a:p>
          <a:p>
            <a:r>
              <a:rPr lang="en-US" altLang="en-US"/>
              <a:t>Bath salts and synt. THC</a:t>
            </a:r>
          </a:p>
        </p:txBody>
      </p:sp>
      <p:sp>
        <p:nvSpPr>
          <p:cNvPr id="37892" name="Slide Number Placeholder 3"/>
          <p:cNvSpPr>
            <a:spLocks noGrp="1"/>
          </p:cNvSpPr>
          <p:nvPr>
            <p:ph type="sldNum" sz="quarter" idx="5"/>
          </p:nvPr>
        </p:nvSpPr>
        <p:spPr bwMode="auto">
          <a:noFill/>
          <a:ln>
            <a:miter lim="800000"/>
            <a:headEnd/>
            <a:tailEnd/>
          </a:ln>
        </p:spPr>
        <p:txBody>
          <a:bodyPr/>
          <a:lstStyle/>
          <a:p>
            <a:fld id="{395CF081-A135-42A0-B31A-C9317BEAB447}"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Increased activity in brain and body</a:t>
            </a:r>
          </a:p>
          <a:p>
            <a:r>
              <a:rPr lang="en-US" altLang="en-US"/>
              <a:t>To lessen fatigue, increase alertness,  suppress appetite</a:t>
            </a:r>
          </a:p>
        </p:txBody>
      </p:sp>
      <p:sp>
        <p:nvSpPr>
          <p:cNvPr id="39940" name="Slide Number Placeholder 3"/>
          <p:cNvSpPr>
            <a:spLocks noGrp="1"/>
          </p:cNvSpPr>
          <p:nvPr>
            <p:ph type="sldNum" sz="quarter" idx="5"/>
          </p:nvPr>
        </p:nvSpPr>
        <p:spPr bwMode="auto">
          <a:noFill/>
          <a:ln>
            <a:miter lim="800000"/>
            <a:headEnd/>
            <a:tailEnd/>
          </a:ln>
        </p:spPr>
        <p:txBody>
          <a:bodyPr/>
          <a:lstStyle/>
          <a:p>
            <a:fld id="{DC77C7B1-8F7D-4FCA-8163-4FB44707D8F7}"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Posted-speed limit: 35 MPH zone</a:t>
            </a:r>
          </a:p>
          <a:p>
            <a:r>
              <a:rPr lang="en-US" altLang="en-US" dirty="0"/>
              <a:t>Yelling at the PO during the interview and SFST</a:t>
            </a:r>
          </a:p>
        </p:txBody>
      </p:sp>
      <p:sp>
        <p:nvSpPr>
          <p:cNvPr id="41988" name="Slide Number Placeholder 3"/>
          <p:cNvSpPr>
            <a:spLocks noGrp="1"/>
          </p:cNvSpPr>
          <p:nvPr>
            <p:ph type="sldNum" sz="quarter" idx="5"/>
          </p:nvPr>
        </p:nvSpPr>
        <p:spPr bwMode="auto">
          <a:noFill/>
          <a:ln>
            <a:miter lim="800000"/>
            <a:headEnd/>
            <a:tailEnd/>
          </a:ln>
        </p:spPr>
        <p:txBody>
          <a:bodyPr/>
          <a:lstStyle/>
          <a:p>
            <a:fld id="{1C6B1132-0634-4431-9182-70EB11F93821}"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FT: definition and programs; types of analytical work performed and types of cases worked on</a:t>
            </a:r>
          </a:p>
          <a:p>
            <a:pPr eaLnBrk="1" hangingPunct="1">
              <a:spcBef>
                <a:spcPct val="0"/>
              </a:spcBef>
            </a:pPr>
            <a:r>
              <a:rPr lang="en-US" altLang="en-US"/>
              <a:t>Examine FT by looking specifically at the impaired driver program. </a:t>
            </a:r>
          </a:p>
          <a:p>
            <a:pPr eaLnBrk="1" hangingPunct="1">
              <a:spcBef>
                <a:spcPct val="0"/>
              </a:spcBef>
            </a:pPr>
            <a:r>
              <a:rPr lang="en-US" altLang="en-US"/>
              <a:t>What is drunk and drugged driving</a:t>
            </a:r>
          </a:p>
          <a:p>
            <a:pPr eaLnBrk="1" hangingPunct="1">
              <a:spcBef>
                <a:spcPct val="0"/>
              </a:spcBef>
            </a:pPr>
            <a:r>
              <a:rPr lang="en-US" altLang="en-US"/>
              <a:t>Discuss/review local and national laws</a:t>
            </a:r>
          </a:p>
          <a:p>
            <a:pPr eaLnBrk="1" hangingPunct="1">
              <a:spcBef>
                <a:spcPct val="0"/>
              </a:spcBef>
            </a:pPr>
            <a:r>
              <a:rPr lang="en-US" altLang="en-US"/>
              <a:t>Testing performed and interpretation</a:t>
            </a:r>
          </a:p>
        </p:txBody>
      </p:sp>
      <p:sp>
        <p:nvSpPr>
          <p:cNvPr id="7172" name="Slide Number Placeholder 3"/>
          <p:cNvSpPr>
            <a:spLocks noGrp="1"/>
          </p:cNvSpPr>
          <p:nvPr>
            <p:ph type="sldNum" sz="quarter" idx="5"/>
          </p:nvPr>
        </p:nvSpPr>
        <p:spPr bwMode="auto">
          <a:noFill/>
          <a:ln>
            <a:miter lim="800000"/>
            <a:headEnd/>
            <a:tailEnd/>
          </a:ln>
        </p:spPr>
        <p:txBody>
          <a:bodyPr/>
          <a:lstStyle/>
          <a:p>
            <a:fld id="{4AD81F8F-B2B4-42D1-9A42-DCDEEC5F99EC}"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Confusion</a:t>
            </a:r>
          </a:p>
          <a:p>
            <a:r>
              <a:rPr lang="en-US" altLang="en-US" dirty="0"/>
              <a:t>Driving: weaving in lane of travel, striking other vehicles, striking fixed objects, slow speed</a:t>
            </a:r>
          </a:p>
        </p:txBody>
      </p:sp>
      <p:sp>
        <p:nvSpPr>
          <p:cNvPr id="44036" name="Slide Number Placeholder 3"/>
          <p:cNvSpPr>
            <a:spLocks noGrp="1"/>
          </p:cNvSpPr>
          <p:nvPr>
            <p:ph type="sldNum" sz="quarter" idx="5"/>
          </p:nvPr>
        </p:nvSpPr>
        <p:spPr bwMode="auto">
          <a:noFill/>
          <a:ln>
            <a:miter lim="800000"/>
            <a:headEnd/>
            <a:tailEnd/>
          </a:ln>
        </p:spPr>
        <p:txBody>
          <a:bodyPr/>
          <a:lstStyle/>
          <a:p>
            <a:fld id="{83C9F11C-4B37-46EF-BB83-647862745829}"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Additive effect; synergy; enhanced effects</a:t>
            </a:r>
          </a:p>
        </p:txBody>
      </p:sp>
      <p:sp>
        <p:nvSpPr>
          <p:cNvPr id="46084" name="Slide Number Placeholder 3"/>
          <p:cNvSpPr>
            <a:spLocks noGrp="1"/>
          </p:cNvSpPr>
          <p:nvPr>
            <p:ph type="sldNum" sz="quarter" idx="5"/>
          </p:nvPr>
        </p:nvSpPr>
        <p:spPr bwMode="auto">
          <a:noFill/>
          <a:ln>
            <a:miter lim="800000"/>
            <a:headEnd/>
            <a:tailEnd/>
          </a:ln>
        </p:spPr>
        <p:txBody>
          <a:bodyPr/>
          <a:lstStyle/>
          <a:p>
            <a:fld id="{D97DCC66-4988-43FF-86C4-3E1821DF6B38}"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Most drugs are CNS depressants</a:t>
            </a:r>
          </a:p>
          <a:p>
            <a:r>
              <a:rPr lang="en-US" altLang="en-US" dirty="0"/>
              <a:t>GABA: neurotransmitter</a:t>
            </a:r>
          </a:p>
          <a:p>
            <a:r>
              <a:rPr lang="en-US" altLang="en-US" dirty="0"/>
              <a:t>Barbiturates: sedative-hypnotics; sleeping meds; ex. </a:t>
            </a:r>
            <a:r>
              <a:rPr lang="en-US" altLang="en-US" dirty="0" err="1"/>
              <a:t>Fiorinal</a:t>
            </a:r>
            <a:r>
              <a:rPr lang="en-US" altLang="en-US" dirty="0"/>
              <a:t>/</a:t>
            </a:r>
            <a:r>
              <a:rPr lang="en-US" altLang="en-US" dirty="0" err="1"/>
              <a:t>butalbital</a:t>
            </a:r>
            <a:endParaRPr lang="en-US" altLang="en-US" dirty="0"/>
          </a:p>
        </p:txBody>
      </p:sp>
      <p:sp>
        <p:nvSpPr>
          <p:cNvPr id="48132" name="Slide Number Placeholder 3"/>
          <p:cNvSpPr>
            <a:spLocks noGrp="1"/>
          </p:cNvSpPr>
          <p:nvPr>
            <p:ph type="sldNum" sz="quarter" idx="5"/>
          </p:nvPr>
        </p:nvSpPr>
        <p:spPr bwMode="auto">
          <a:noFill/>
          <a:ln>
            <a:miter lim="800000"/>
            <a:headEnd/>
            <a:tailEnd/>
          </a:ln>
        </p:spPr>
        <p:txBody>
          <a:bodyPr/>
          <a:lstStyle/>
          <a:p>
            <a:fld id="{7716DD4B-BBD1-4ACA-A4EE-5FF4CF31C2D6}"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err="1"/>
              <a:t>Diazepine</a:t>
            </a:r>
            <a:r>
              <a:rPr lang="en-US" altLang="en-US" dirty="0"/>
              <a:t> ring: 7 </a:t>
            </a:r>
            <a:r>
              <a:rPr lang="en-US" altLang="en-US" dirty="0" err="1"/>
              <a:t>membered</a:t>
            </a:r>
            <a:r>
              <a:rPr lang="en-US" altLang="en-US" dirty="0"/>
              <a:t> ring with 2 N</a:t>
            </a:r>
          </a:p>
          <a:p>
            <a:r>
              <a:rPr lang="en-US" altLang="en-US" dirty="0"/>
              <a:t>Enhance the effects of GABA </a:t>
            </a:r>
          </a:p>
          <a:p>
            <a:r>
              <a:rPr lang="en-US" altLang="en-US" dirty="0"/>
              <a:t>Designer </a:t>
            </a:r>
            <a:r>
              <a:rPr lang="en-US" altLang="en-US" dirty="0" err="1"/>
              <a:t>benzos</a:t>
            </a:r>
            <a:r>
              <a:rPr lang="en-US" altLang="en-US" dirty="0"/>
              <a:t>: </a:t>
            </a:r>
            <a:r>
              <a:rPr lang="en-US" altLang="en-US" dirty="0" err="1"/>
              <a:t>clonazolam</a:t>
            </a:r>
            <a:r>
              <a:rPr lang="en-US" altLang="en-US" dirty="0"/>
              <a:t>, </a:t>
            </a:r>
            <a:r>
              <a:rPr lang="en-US" altLang="en-US" dirty="0" err="1"/>
              <a:t>phenazepam</a:t>
            </a:r>
            <a:r>
              <a:rPr lang="en-US" altLang="en-US" dirty="0"/>
              <a:t> not approved for medicinal use, not FDA approved, not DEA scheduled</a:t>
            </a:r>
          </a:p>
        </p:txBody>
      </p:sp>
      <p:sp>
        <p:nvSpPr>
          <p:cNvPr id="50180" name="Slide Number Placeholder 3"/>
          <p:cNvSpPr>
            <a:spLocks noGrp="1"/>
          </p:cNvSpPr>
          <p:nvPr>
            <p:ph type="sldNum" sz="quarter" idx="5"/>
          </p:nvPr>
        </p:nvSpPr>
        <p:spPr bwMode="auto">
          <a:noFill/>
          <a:ln>
            <a:miter lim="800000"/>
            <a:headEnd/>
            <a:tailEnd/>
          </a:ln>
        </p:spPr>
        <p:txBody>
          <a:bodyPr/>
          <a:lstStyle/>
          <a:p>
            <a:fld id="{895E7BDD-2662-4BF2-A1BD-032DC1D155B7}"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Opiates: naturally occurring from opium/ poppy plant; morphine, codeine, opium</a:t>
            </a:r>
          </a:p>
          <a:p>
            <a:r>
              <a:rPr lang="en-US" altLang="en-US" dirty="0" err="1"/>
              <a:t>Opioids</a:t>
            </a:r>
            <a:r>
              <a:rPr lang="en-US" altLang="en-US" dirty="0"/>
              <a:t>: semi-synthetic (heroin, </a:t>
            </a:r>
            <a:r>
              <a:rPr lang="en-US" altLang="en-US" dirty="0" err="1"/>
              <a:t>hcd</a:t>
            </a:r>
            <a:r>
              <a:rPr lang="en-US" altLang="en-US" dirty="0"/>
              <a:t>, </a:t>
            </a:r>
            <a:r>
              <a:rPr lang="en-US" altLang="en-US" dirty="0" err="1"/>
              <a:t>oxc</a:t>
            </a:r>
            <a:r>
              <a:rPr lang="en-US" altLang="en-US" dirty="0"/>
              <a:t>), synthetic (</a:t>
            </a:r>
            <a:r>
              <a:rPr lang="en-US" altLang="en-US" dirty="0" err="1"/>
              <a:t>fent</a:t>
            </a:r>
            <a:r>
              <a:rPr lang="en-US" altLang="en-US" dirty="0"/>
              <a:t>, tram)</a:t>
            </a:r>
          </a:p>
        </p:txBody>
      </p:sp>
      <p:sp>
        <p:nvSpPr>
          <p:cNvPr id="52228" name="Slide Number Placeholder 3"/>
          <p:cNvSpPr>
            <a:spLocks noGrp="1"/>
          </p:cNvSpPr>
          <p:nvPr>
            <p:ph type="sldNum" sz="quarter" idx="5"/>
          </p:nvPr>
        </p:nvSpPr>
        <p:spPr bwMode="auto">
          <a:noFill/>
          <a:ln>
            <a:miter lim="800000"/>
            <a:headEnd/>
            <a:tailEnd/>
          </a:ln>
        </p:spPr>
        <p:txBody>
          <a:bodyPr/>
          <a:lstStyle/>
          <a:p>
            <a:fld id="{85A63AA4-0477-4E62-8959-CFA847A50DBE}"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Illicit fentanyl: easier to make than heroin; less costly; chemicals, no plants needed</a:t>
            </a:r>
          </a:p>
        </p:txBody>
      </p:sp>
      <p:sp>
        <p:nvSpPr>
          <p:cNvPr id="54276" name="Slide Number Placeholder 3"/>
          <p:cNvSpPr>
            <a:spLocks noGrp="1"/>
          </p:cNvSpPr>
          <p:nvPr>
            <p:ph type="sldNum" sz="quarter" idx="5"/>
          </p:nvPr>
        </p:nvSpPr>
        <p:spPr bwMode="auto">
          <a:noFill/>
          <a:ln>
            <a:miter lim="800000"/>
            <a:headEnd/>
            <a:tailEnd/>
          </a:ln>
        </p:spPr>
        <p:txBody>
          <a:bodyPr/>
          <a:lstStyle/>
          <a:p>
            <a:fld id="{A2A93461-3223-48F3-8E36-D5DBE65EEA39}"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ln>
            <a:miter lim="800000"/>
            <a:headEnd/>
            <a:tailEnd/>
          </a:ln>
        </p:spPr>
        <p:txBody>
          <a:bodyPr/>
          <a:lstStyle/>
          <a:p>
            <a:fld id="{29B2C7B6-5AA6-4F90-8191-D2D58EA9E689}"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ln>
            <a:miter lim="800000"/>
            <a:headEnd/>
            <a:tailEnd/>
          </a:ln>
        </p:spPr>
        <p:txBody>
          <a:bodyPr/>
          <a:lstStyle/>
          <a:p>
            <a:fld id="{5A8CB425-C654-4696-94F8-800102EB2748}" type="slidenum">
              <a:rPr lang="en-US" altLang="en-US"/>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Prior case: same drug; &lt;1 mile from her house</a:t>
            </a:r>
          </a:p>
        </p:txBody>
      </p:sp>
      <p:sp>
        <p:nvSpPr>
          <p:cNvPr id="60420" name="Slide Number Placeholder 3"/>
          <p:cNvSpPr>
            <a:spLocks noGrp="1"/>
          </p:cNvSpPr>
          <p:nvPr>
            <p:ph type="sldNum" sz="quarter" idx="5"/>
          </p:nvPr>
        </p:nvSpPr>
        <p:spPr bwMode="auto">
          <a:noFill/>
          <a:ln>
            <a:miter lim="800000"/>
            <a:headEnd/>
            <a:tailEnd/>
          </a:ln>
        </p:spPr>
        <p:txBody>
          <a:bodyPr/>
          <a:lstStyle/>
          <a:p>
            <a:fld id="{F4FA24F2-EF42-47BF-896B-ECE100D499F3}"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ln>
            <a:miter lim="800000"/>
            <a:headEnd/>
            <a:tailEnd/>
          </a:ln>
        </p:spPr>
        <p:txBody>
          <a:bodyPr/>
          <a:lstStyle/>
          <a:p>
            <a:fld id="{CE1E37EF-E6B3-416B-B4E8-DA3043165FA9}" type="slidenum">
              <a:rPr lang="en-US" altLang="en-US"/>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ln>
            <a:miter lim="800000"/>
            <a:headEnd/>
            <a:tailEnd/>
          </a:ln>
        </p:spPr>
        <p:txBody>
          <a:bodyPr/>
          <a:lstStyle/>
          <a:p>
            <a:fld id="{63DBEA6F-AF05-4828-9C46-07CB3C0C3EA7}" type="slidenum">
              <a:rPr lang="en-US" altLang="en-US"/>
              <a:pPr/>
              <a:t>3</a:t>
            </a:fld>
            <a:endParaRPr lang="en-US" altLang="en-US"/>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r>
              <a:rPr lang="en-US" altLang="en-US">
                <a:latin typeface="Times New Roman" pitchFamily="18" charset="0"/>
              </a:rPr>
              <a:t>In RI – the Health Department is mandated by statute to provide lab services for the Office of the ME and LE.  80% ME/20% LE</a:t>
            </a:r>
          </a:p>
          <a:p>
            <a:r>
              <a:rPr lang="en-US" altLang="en-US">
                <a:latin typeface="Times New Roman" pitchFamily="18" charset="0"/>
              </a:rPr>
              <a:t>No testing for public/private citizens, only state agencies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ln>
            <a:miter lim="800000"/>
            <a:headEnd/>
            <a:tailEnd/>
          </a:ln>
        </p:spPr>
        <p:txBody>
          <a:bodyPr/>
          <a:lstStyle/>
          <a:p>
            <a:fld id="{943A7D1A-C9AB-4E04-974B-84C301EE0AAE}"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LSD: extremely potent hallucinogen</a:t>
            </a:r>
          </a:p>
          <a:p>
            <a:r>
              <a:rPr lang="en-US" altLang="en-US" dirty="0"/>
              <a:t>PCP: angel dust; easy to make; clandestine labs</a:t>
            </a:r>
          </a:p>
          <a:p>
            <a:r>
              <a:rPr lang="en-US" altLang="en-US" dirty="0"/>
              <a:t>Psilocybin: magic mushrooms</a:t>
            </a:r>
          </a:p>
          <a:p>
            <a:r>
              <a:rPr lang="en-US" altLang="en-US" dirty="0"/>
              <a:t>Synthetic </a:t>
            </a:r>
            <a:r>
              <a:rPr lang="en-US" altLang="en-US" dirty="0" err="1"/>
              <a:t>cannabinoids</a:t>
            </a:r>
            <a:r>
              <a:rPr lang="en-US" altLang="en-US" dirty="0"/>
              <a:t>: contain no THC; </a:t>
            </a:r>
            <a:r>
              <a:rPr lang="en-US" altLang="en-US" dirty="0" err="1"/>
              <a:t>pestisides</a:t>
            </a:r>
            <a:r>
              <a:rPr lang="en-US" altLang="en-US" dirty="0"/>
              <a:t> or chemicals; not FDA approved or fit for human consumption</a:t>
            </a:r>
          </a:p>
          <a:p>
            <a:r>
              <a:rPr lang="en-US" altLang="en-US" dirty="0"/>
              <a:t>Bath salts: similar to </a:t>
            </a:r>
            <a:r>
              <a:rPr lang="en-US" altLang="en-US" dirty="0" err="1"/>
              <a:t>syn</a:t>
            </a:r>
            <a:r>
              <a:rPr lang="en-US" altLang="en-US" dirty="0"/>
              <a:t> THC; stimulant</a:t>
            </a:r>
          </a:p>
        </p:txBody>
      </p:sp>
      <p:sp>
        <p:nvSpPr>
          <p:cNvPr id="67588" name="Slide Number Placeholder 3"/>
          <p:cNvSpPr>
            <a:spLocks noGrp="1"/>
          </p:cNvSpPr>
          <p:nvPr>
            <p:ph type="sldNum" sz="quarter" idx="5"/>
          </p:nvPr>
        </p:nvSpPr>
        <p:spPr bwMode="auto">
          <a:noFill/>
          <a:ln>
            <a:miter lim="800000"/>
            <a:headEnd/>
            <a:tailEnd/>
          </a:ln>
        </p:spPr>
        <p:txBody>
          <a:bodyPr/>
          <a:lstStyle/>
          <a:p>
            <a:fld id="{3074FC69-01CA-4AD1-914A-0CADC58C2B94}" type="slidenum">
              <a:rPr lang="en-US" altLang="en-US"/>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Hashish: more potent form , made from the flowering tops of the plant</a:t>
            </a:r>
          </a:p>
          <a:p>
            <a:pPr eaLnBrk="1" hangingPunct="1">
              <a:spcBef>
                <a:spcPct val="0"/>
              </a:spcBef>
            </a:pPr>
            <a:r>
              <a:rPr lang="en-US" altLang="en-US" dirty="0"/>
              <a:t>Hash oil: cooking the plant material with a solvent to remove the plant resin; evaporated to get  a thick oily material which almost pure resin</a:t>
            </a:r>
          </a:p>
          <a:p>
            <a:pPr eaLnBrk="1" hangingPunct="1">
              <a:spcBef>
                <a:spcPct val="0"/>
              </a:spcBef>
            </a:pPr>
            <a:r>
              <a:rPr lang="en-US" altLang="en-US" dirty="0"/>
              <a:t>Edibles</a:t>
            </a:r>
          </a:p>
          <a:p>
            <a:pPr eaLnBrk="1" hangingPunct="1">
              <a:spcBef>
                <a:spcPct val="0"/>
              </a:spcBef>
            </a:pPr>
            <a:r>
              <a:rPr lang="en-US" altLang="en-US" dirty="0"/>
              <a:t>Hallucinogen and CNS depressant activity</a:t>
            </a:r>
          </a:p>
          <a:p>
            <a:pPr eaLnBrk="1" hangingPunct="1">
              <a:spcBef>
                <a:spcPct val="0"/>
              </a:spcBef>
            </a:pPr>
            <a:r>
              <a:rPr lang="en-US" altLang="en-US" dirty="0"/>
              <a:t>CB1,2 receptors</a:t>
            </a:r>
          </a:p>
          <a:p>
            <a:pPr eaLnBrk="1" hangingPunct="1">
              <a:spcBef>
                <a:spcPct val="0"/>
              </a:spcBef>
            </a:pPr>
            <a:r>
              <a:rPr lang="en-US" altLang="en-US" dirty="0"/>
              <a:t>Various laws in the US: medicinal, decriminalized, legalized</a:t>
            </a:r>
          </a:p>
        </p:txBody>
      </p:sp>
      <p:sp>
        <p:nvSpPr>
          <p:cNvPr id="69636" name="Slide Number Placeholder 3"/>
          <p:cNvSpPr>
            <a:spLocks noGrp="1"/>
          </p:cNvSpPr>
          <p:nvPr>
            <p:ph type="sldNum" sz="quarter" idx="5"/>
          </p:nvPr>
        </p:nvSpPr>
        <p:spPr bwMode="auto">
          <a:noFill/>
          <a:ln>
            <a:miter lim="800000"/>
            <a:headEnd/>
            <a:tailEnd/>
          </a:ln>
        </p:spPr>
        <p:txBody>
          <a:bodyPr/>
          <a:lstStyle/>
          <a:p>
            <a:fld id="{E5842642-E075-4E08-A706-C4D03D19DA5E}" type="slidenum">
              <a:rPr lang="en-US" altLang="en-US"/>
              <a:pPr/>
              <a:t>33</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CB1 And CB2 receptors</a:t>
            </a:r>
          </a:p>
        </p:txBody>
      </p:sp>
      <p:sp>
        <p:nvSpPr>
          <p:cNvPr id="71684" name="Slide Number Placeholder 3"/>
          <p:cNvSpPr>
            <a:spLocks noGrp="1"/>
          </p:cNvSpPr>
          <p:nvPr>
            <p:ph type="sldNum" sz="quarter" idx="5"/>
          </p:nvPr>
        </p:nvSpPr>
        <p:spPr bwMode="auto">
          <a:noFill/>
          <a:ln>
            <a:miter lim="800000"/>
            <a:headEnd/>
            <a:tailEnd/>
          </a:ln>
        </p:spPr>
        <p:txBody>
          <a:bodyPr/>
          <a:lstStyle/>
          <a:p>
            <a:fld id="{89938C6D-7592-46A8-9C97-43CE926C2C43}" type="slidenum">
              <a:rPr lang="en-US" altLang="en-US"/>
              <a:pPr/>
              <a:t>34</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Looked at types of drugs and their effects. Now let’s look at the human body and what it does to these drugs</a:t>
            </a:r>
          </a:p>
        </p:txBody>
      </p:sp>
      <p:sp>
        <p:nvSpPr>
          <p:cNvPr id="73732" name="Slide Number Placeholder 3"/>
          <p:cNvSpPr>
            <a:spLocks noGrp="1"/>
          </p:cNvSpPr>
          <p:nvPr>
            <p:ph type="sldNum" sz="quarter" idx="5"/>
          </p:nvPr>
        </p:nvSpPr>
        <p:spPr bwMode="auto">
          <a:noFill/>
          <a:ln>
            <a:miter lim="800000"/>
            <a:headEnd/>
            <a:tailEnd/>
          </a:ln>
        </p:spPr>
        <p:txBody>
          <a:bodyPr/>
          <a:lstStyle/>
          <a:p>
            <a:fld id="{00C01531-3236-4461-B9C9-3E3ED2C09C4A}" type="slidenum">
              <a:rPr lang="en-US" altLang="en-US"/>
              <a:pPr/>
              <a:t>35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Absorption: passage of alcohol across the walls of the stomach and small intestine into the bloodstream</a:t>
            </a:r>
          </a:p>
          <a:p>
            <a:r>
              <a:rPr lang="en-US" altLang="en-US" dirty="0"/>
              <a:t>20% stomach</a:t>
            </a:r>
          </a:p>
        </p:txBody>
      </p:sp>
      <p:sp>
        <p:nvSpPr>
          <p:cNvPr id="75780" name="Slide Number Placeholder 3"/>
          <p:cNvSpPr>
            <a:spLocks noGrp="1"/>
          </p:cNvSpPr>
          <p:nvPr>
            <p:ph type="sldNum" sz="quarter" idx="5"/>
          </p:nvPr>
        </p:nvSpPr>
        <p:spPr bwMode="auto">
          <a:noFill/>
          <a:ln>
            <a:miter lim="800000"/>
            <a:headEnd/>
            <a:tailEnd/>
          </a:ln>
        </p:spPr>
        <p:txBody>
          <a:bodyPr/>
          <a:lstStyle/>
          <a:p>
            <a:fld id="{B6F96F79-421B-41DC-B35D-35D8B71B6849}" type="slidenum">
              <a:rPr lang="en-US" altLang="en-US"/>
              <a:pPr/>
              <a:t>36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Alcohol content: type of drink</a:t>
            </a:r>
          </a:p>
          <a:p>
            <a:r>
              <a:rPr lang="en-US" altLang="en-US" dirty="0"/>
              <a:t>Physiology: health, ex. Liver disease</a:t>
            </a:r>
          </a:p>
        </p:txBody>
      </p:sp>
      <p:sp>
        <p:nvSpPr>
          <p:cNvPr id="77828" name="Slide Number Placeholder 3"/>
          <p:cNvSpPr>
            <a:spLocks noGrp="1"/>
          </p:cNvSpPr>
          <p:nvPr>
            <p:ph type="sldNum" sz="quarter" idx="5"/>
          </p:nvPr>
        </p:nvSpPr>
        <p:spPr bwMode="auto">
          <a:noFill/>
          <a:ln>
            <a:miter lim="800000"/>
            <a:headEnd/>
            <a:tailEnd/>
          </a:ln>
        </p:spPr>
        <p:txBody>
          <a:bodyPr/>
          <a:lstStyle/>
          <a:p>
            <a:fld id="{89C95340-1CDB-4F6A-B395-C38BFD492883}" type="slidenum">
              <a:rPr lang="en-US" altLang="en-US"/>
              <a:pPr/>
              <a:t>37</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79876" name="Slide Number Placeholder 3"/>
          <p:cNvSpPr>
            <a:spLocks noGrp="1"/>
          </p:cNvSpPr>
          <p:nvPr>
            <p:ph type="sldNum" sz="quarter" idx="5"/>
          </p:nvPr>
        </p:nvSpPr>
        <p:spPr bwMode="auto">
          <a:noFill/>
          <a:ln>
            <a:miter lim="800000"/>
            <a:headEnd/>
            <a:tailEnd/>
          </a:ln>
        </p:spPr>
        <p:txBody>
          <a:bodyPr/>
          <a:lstStyle/>
          <a:p>
            <a:fld id="{7819E9FF-25BF-4D4C-B904-6E71B0A967A7}" type="slidenum">
              <a:rPr lang="en-US" altLang="en-US"/>
              <a:pPr/>
              <a:t>38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Intramuscular: less efficient; sublingual: oral mucosa, under the tongue, film; dermal: patches: </a:t>
            </a:r>
            <a:r>
              <a:rPr lang="en-US" altLang="en-US" dirty="0" err="1"/>
              <a:t>fentanyl</a:t>
            </a:r>
            <a:r>
              <a:rPr lang="en-US" altLang="en-US" dirty="0"/>
              <a:t>, nicotine: drug distributed over time</a:t>
            </a:r>
          </a:p>
        </p:txBody>
      </p:sp>
      <p:sp>
        <p:nvSpPr>
          <p:cNvPr id="81924" name="Slide Number Placeholder 3"/>
          <p:cNvSpPr>
            <a:spLocks noGrp="1"/>
          </p:cNvSpPr>
          <p:nvPr>
            <p:ph type="sldNum" sz="quarter" idx="5"/>
          </p:nvPr>
        </p:nvSpPr>
        <p:spPr bwMode="auto">
          <a:noFill/>
          <a:ln>
            <a:miter lim="800000"/>
            <a:headEnd/>
            <a:tailEnd/>
          </a:ln>
        </p:spPr>
        <p:txBody>
          <a:bodyPr/>
          <a:lstStyle/>
          <a:p>
            <a:fld id="{939C483D-0F26-4319-90AF-DFAF19A42B38}" type="slidenum">
              <a:rPr lang="en-US" altLang="en-US"/>
              <a:pPr/>
              <a:t>39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Alcohol: small compound; distributes to areas based on the water content</a:t>
            </a:r>
          </a:p>
          <a:p>
            <a:r>
              <a:rPr lang="en-US" altLang="en-US" dirty="0" err="1"/>
              <a:t>Amitriptyline</a:t>
            </a:r>
            <a:r>
              <a:rPr lang="en-US" altLang="en-US" dirty="0"/>
              <a:t>: complex molecule; distributes mostly to tissues</a:t>
            </a:r>
          </a:p>
        </p:txBody>
      </p:sp>
      <p:sp>
        <p:nvSpPr>
          <p:cNvPr id="83972" name="Slide Number Placeholder 3"/>
          <p:cNvSpPr>
            <a:spLocks noGrp="1"/>
          </p:cNvSpPr>
          <p:nvPr>
            <p:ph type="sldNum" sz="quarter" idx="5"/>
          </p:nvPr>
        </p:nvSpPr>
        <p:spPr bwMode="auto">
          <a:noFill/>
          <a:ln>
            <a:miter lim="800000"/>
            <a:headEnd/>
            <a:tailEnd/>
          </a:ln>
        </p:spPr>
        <p:txBody>
          <a:bodyPr/>
          <a:lstStyle/>
          <a:p>
            <a:fld id="{67E7E2EE-9CCC-4FB2-88E1-AF2F0FD372F2}" type="slidenum">
              <a:rPr lang="en-US" altLang="en-US"/>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ln>
            <a:miter lim="800000"/>
            <a:headEnd/>
            <a:tailEnd/>
          </a:ln>
        </p:spPr>
        <p:txBody>
          <a:bodyPr/>
          <a:lstStyle/>
          <a:p>
            <a:fld id="{92BBD5CD-7D13-40A1-813C-7510C6AF61C7}" type="slidenum">
              <a:rPr lang="en-US" altLang="en-US"/>
              <a:pPr/>
              <a:t>4</a:t>
            </a:fld>
            <a:endParaRPr lang="en-US" altLang="en-US"/>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lt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Pro drugs: metabolite more active</a:t>
            </a:r>
          </a:p>
        </p:txBody>
      </p:sp>
      <p:sp>
        <p:nvSpPr>
          <p:cNvPr id="86020" name="Slide Number Placeholder 3"/>
          <p:cNvSpPr>
            <a:spLocks noGrp="1"/>
          </p:cNvSpPr>
          <p:nvPr>
            <p:ph type="sldNum" sz="quarter" idx="5"/>
          </p:nvPr>
        </p:nvSpPr>
        <p:spPr bwMode="auto">
          <a:noFill/>
          <a:ln>
            <a:miter lim="800000"/>
            <a:headEnd/>
            <a:tailEnd/>
          </a:ln>
        </p:spPr>
        <p:txBody>
          <a:bodyPr/>
          <a:lstStyle/>
          <a:p>
            <a:fld id="{ABB5535B-3425-4FDE-BBF3-EACE97E2C6F5}" type="slidenum">
              <a:rPr lang="en-US" altLang="en-US"/>
              <a:pPr/>
              <a:t>41</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Some drugs eliminated quickly: heroin, THC</a:t>
            </a:r>
          </a:p>
          <a:p>
            <a:r>
              <a:rPr lang="en-US" altLang="en-US" dirty="0" err="1"/>
              <a:t>Benzos</a:t>
            </a:r>
            <a:r>
              <a:rPr lang="en-US" altLang="en-US" dirty="0"/>
              <a:t>: </a:t>
            </a:r>
            <a:r>
              <a:rPr lang="en-US" altLang="en-US" dirty="0" err="1"/>
              <a:t>midazolam</a:t>
            </a:r>
            <a:r>
              <a:rPr lang="en-US" altLang="en-US" dirty="0"/>
              <a:t>: fast; anesthetic in surgery; </a:t>
            </a:r>
            <a:r>
              <a:rPr lang="en-US" altLang="en-US" dirty="0" err="1"/>
              <a:t>Klonopin</a:t>
            </a:r>
            <a:r>
              <a:rPr lang="en-US" altLang="en-US" dirty="0"/>
              <a:t>: longer; therapeutic use</a:t>
            </a:r>
          </a:p>
        </p:txBody>
      </p:sp>
      <p:sp>
        <p:nvSpPr>
          <p:cNvPr id="88068" name="Slide Number Placeholder 3"/>
          <p:cNvSpPr>
            <a:spLocks noGrp="1"/>
          </p:cNvSpPr>
          <p:nvPr>
            <p:ph type="sldNum" sz="quarter" idx="5"/>
          </p:nvPr>
        </p:nvSpPr>
        <p:spPr bwMode="auto">
          <a:noFill/>
          <a:ln>
            <a:miter lim="800000"/>
            <a:headEnd/>
            <a:tailEnd/>
          </a:ln>
        </p:spPr>
        <p:txBody>
          <a:bodyPr/>
          <a:lstStyle/>
          <a:p>
            <a:fld id="{E76E9DB8-5DCF-4119-8EC4-34FF3A85B762}" type="slidenum">
              <a:rPr lang="en-US" altLang="en-US"/>
              <a:pPr/>
              <a:t>42</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Oxidation: combination of oxygen with other substances to produce new products</a:t>
            </a:r>
          </a:p>
          <a:p>
            <a:r>
              <a:rPr lang="en-US" altLang="en-US" dirty="0"/>
              <a:t>Liver enzymes: alcohol </a:t>
            </a:r>
            <a:r>
              <a:rPr lang="en-US" altLang="en-US" dirty="0" err="1"/>
              <a:t>dehydrogenase</a:t>
            </a:r>
            <a:endParaRPr lang="en-US" altLang="en-US" dirty="0"/>
          </a:p>
          <a:p>
            <a:r>
              <a:rPr lang="en-US" altLang="en-US" dirty="0"/>
              <a:t>Alcohol to acetaldehyde to acetic acid; to CO2 and water</a:t>
            </a:r>
          </a:p>
          <a:p>
            <a:r>
              <a:rPr lang="en-US" altLang="en-US" dirty="0"/>
              <a:t>Breath: CO2 and OH</a:t>
            </a:r>
          </a:p>
          <a:p>
            <a:r>
              <a:rPr lang="en-US" altLang="en-US" dirty="0"/>
              <a:t>Henry’s Law” fixed ratio between concentration of alcohol in alveoli breath and its concentration in blood</a:t>
            </a:r>
          </a:p>
          <a:p>
            <a:r>
              <a:rPr lang="en-US" altLang="en-US" dirty="0"/>
              <a:t>Elimination rate: 0.015-0.03 %/hr.</a:t>
            </a:r>
          </a:p>
        </p:txBody>
      </p:sp>
      <p:sp>
        <p:nvSpPr>
          <p:cNvPr id="90116" name="Slide Number Placeholder 3"/>
          <p:cNvSpPr>
            <a:spLocks noGrp="1"/>
          </p:cNvSpPr>
          <p:nvPr>
            <p:ph type="sldNum" sz="quarter" idx="5"/>
          </p:nvPr>
        </p:nvSpPr>
        <p:spPr bwMode="auto">
          <a:noFill/>
          <a:ln>
            <a:miter lim="800000"/>
            <a:headEnd/>
            <a:tailEnd/>
          </a:ln>
        </p:spPr>
        <p:txBody>
          <a:bodyPr/>
          <a:lstStyle/>
          <a:p>
            <a:fld id="{87E6B5E6-AA90-461E-9983-F5CEF6712547}" type="slidenum">
              <a:rPr lang="en-US" altLang="en-US"/>
              <a:pPr/>
              <a:t>43</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SFST: walk and turn, one leg stand, horizontal gaze </a:t>
            </a:r>
            <a:r>
              <a:rPr lang="en-US" altLang="en-US" dirty="0" err="1"/>
              <a:t>nystagmus</a:t>
            </a:r>
            <a:endParaRPr lang="en-US" altLang="en-US" dirty="0"/>
          </a:p>
          <a:p>
            <a:pPr eaLnBrk="1" hangingPunct="1">
              <a:spcBef>
                <a:spcPct val="0"/>
              </a:spcBef>
            </a:pPr>
            <a:r>
              <a:rPr lang="en-US" altLang="en-US" dirty="0"/>
              <a:t>Blood collection: medical facility; airtight tubes with chemicals: preservatives to prevent bacterial growth and anti-coagulants to prevent clotting</a:t>
            </a:r>
          </a:p>
        </p:txBody>
      </p:sp>
      <p:sp>
        <p:nvSpPr>
          <p:cNvPr id="92164" name="Slide Number Placeholder 3"/>
          <p:cNvSpPr>
            <a:spLocks noGrp="1"/>
          </p:cNvSpPr>
          <p:nvPr>
            <p:ph type="sldNum" sz="quarter" idx="5"/>
          </p:nvPr>
        </p:nvSpPr>
        <p:spPr bwMode="auto">
          <a:noFill/>
          <a:ln>
            <a:miter lim="800000"/>
            <a:headEnd/>
            <a:tailEnd/>
          </a:ln>
        </p:spPr>
        <p:txBody>
          <a:bodyPr/>
          <a:lstStyle/>
          <a:p>
            <a:fld id="{D7DAB57F-08E8-4030-A45B-F6C608197DF0}" type="slidenum">
              <a:rPr lang="en-US" altLang="en-US"/>
              <a:pPr/>
              <a:t>44</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Urine outside the circulatory system</a:t>
            </a:r>
          </a:p>
          <a:p>
            <a:r>
              <a:rPr lang="en-US" altLang="en-US" dirty="0"/>
              <a:t>Cannot establish impairment from a urine sample</a:t>
            </a:r>
          </a:p>
        </p:txBody>
      </p:sp>
      <p:sp>
        <p:nvSpPr>
          <p:cNvPr id="94212" name="Slide Number Placeholder 3"/>
          <p:cNvSpPr>
            <a:spLocks noGrp="1"/>
          </p:cNvSpPr>
          <p:nvPr>
            <p:ph type="sldNum" sz="quarter" idx="5"/>
          </p:nvPr>
        </p:nvSpPr>
        <p:spPr bwMode="auto">
          <a:noFill/>
          <a:ln>
            <a:miter lim="800000"/>
            <a:headEnd/>
            <a:tailEnd/>
          </a:ln>
        </p:spPr>
        <p:txBody>
          <a:bodyPr/>
          <a:lstStyle/>
          <a:p>
            <a:fld id="{7949EADC-9EF4-47EC-9BCB-F907DF3C0E4D}" type="slidenum">
              <a:rPr lang="en-US" altLang="en-US"/>
              <a:pPr/>
              <a:t>45</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96260" name="Slide Number Placeholder 3"/>
          <p:cNvSpPr>
            <a:spLocks noGrp="1"/>
          </p:cNvSpPr>
          <p:nvPr>
            <p:ph type="sldNum" sz="quarter" idx="5"/>
          </p:nvPr>
        </p:nvSpPr>
        <p:spPr bwMode="auto">
          <a:noFill/>
          <a:ln>
            <a:miter lim="800000"/>
            <a:headEnd/>
            <a:tailEnd/>
          </a:ln>
        </p:spPr>
        <p:txBody>
          <a:bodyPr/>
          <a:lstStyle/>
          <a:p>
            <a:fld id="{8D51D3B5-6A0F-44A5-A21A-257987D73EE1}" type="slidenum">
              <a:rPr lang="en-US" altLang="en-US"/>
              <a:pPr/>
              <a:t>46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a:lstStyle/>
          <a:p>
            <a:fld id="{FC114138-A441-4A76-80BF-639F74920D6B}" type="slidenum">
              <a:rPr lang="en-US" altLang="en-US"/>
              <a:pPr/>
              <a:t>47</a:t>
            </a:fld>
            <a:endParaRPr lang="en-US" alt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latin typeface="Times New Roman" pitchFamily="18" charset="0"/>
              </a:rPr>
              <a:t>Collection kit, biohazard label, outer plastic bag to prevent leakage during handling, storage, and transport</a:t>
            </a:r>
          </a:p>
          <a:p>
            <a:pPr eaLnBrk="1" hangingPunct="1"/>
            <a:r>
              <a:rPr lang="en-US" altLang="en-US" dirty="0">
                <a:latin typeface="Times New Roman" pitchFamily="18" charset="0"/>
              </a:rPr>
              <a:t>OSHA </a:t>
            </a:r>
            <a:r>
              <a:rPr lang="en-US" altLang="en-US" dirty="0" err="1">
                <a:latin typeface="Times New Roman" pitchFamily="18" charset="0"/>
              </a:rPr>
              <a:t>regs</a:t>
            </a:r>
            <a:r>
              <a:rPr lang="en-US" altLang="en-US" dirty="0">
                <a:latin typeface="Times New Roman" pitchFamily="18" charset="0"/>
              </a:rPr>
              <a:t> regarding potentially hazardous material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a:lstStyle/>
          <a:p>
            <a:fld id="{75E37D6A-7315-445F-A0BE-92971A1B2407}" type="slidenum">
              <a:rPr lang="en-US" altLang="en-US"/>
              <a:pPr/>
              <a:t>48</a:t>
            </a:fld>
            <a:endParaRPr lang="en-US" alt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latin typeface="Times New Roman" pitchFamily="18" charset="0"/>
              </a:rPr>
              <a:t>Tubes: labels and  evidence seals: date and time of draw, initialed </a:t>
            </a:r>
          </a:p>
          <a:p>
            <a:pPr eaLnBrk="1" hangingPunct="1"/>
            <a:r>
              <a:rPr lang="en-US" altLang="en-US" dirty="0">
                <a:latin typeface="Times New Roman" pitchFamily="18" charset="0"/>
              </a:rPr>
              <a:t>Preservatives and anticoagulants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02404" name="Slide Number Placeholder 3"/>
          <p:cNvSpPr>
            <a:spLocks noGrp="1"/>
          </p:cNvSpPr>
          <p:nvPr>
            <p:ph type="sldNum" sz="quarter" idx="5"/>
          </p:nvPr>
        </p:nvSpPr>
        <p:spPr bwMode="auto">
          <a:noFill/>
          <a:ln>
            <a:miter lim="800000"/>
            <a:headEnd/>
            <a:tailEnd/>
          </a:ln>
        </p:spPr>
        <p:txBody>
          <a:bodyPr/>
          <a:lstStyle/>
          <a:p>
            <a:fld id="{DD24605A-5D77-4C1E-9BAA-B90B98FBCC20}" type="slidenum">
              <a:rPr lang="en-US" altLang="en-US"/>
              <a:pPr/>
              <a:t>49</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Sample is volatized</a:t>
            </a:r>
          </a:p>
          <a:p>
            <a:pPr eaLnBrk="1" hangingPunct="1">
              <a:spcBef>
                <a:spcPct val="0"/>
              </a:spcBef>
            </a:pPr>
            <a:r>
              <a:rPr lang="en-US" altLang="en-US"/>
              <a:t> Stationary phase: column in an oven</a:t>
            </a:r>
          </a:p>
          <a:p>
            <a:pPr eaLnBrk="1" hangingPunct="1">
              <a:spcBef>
                <a:spcPct val="0"/>
              </a:spcBef>
            </a:pPr>
            <a:r>
              <a:rPr lang="en-US" altLang="en-US"/>
              <a:t>Mobile/moving phase: helium carrier gas</a:t>
            </a:r>
          </a:p>
          <a:p>
            <a:pPr eaLnBrk="1" hangingPunct="1">
              <a:spcBef>
                <a:spcPct val="0"/>
              </a:spcBef>
            </a:pPr>
            <a:r>
              <a:rPr lang="en-US" altLang="en-US"/>
              <a:t>Hydrogen gas detector</a:t>
            </a:r>
          </a:p>
        </p:txBody>
      </p:sp>
      <p:sp>
        <p:nvSpPr>
          <p:cNvPr id="104452" name="Slide Number Placeholder 3"/>
          <p:cNvSpPr>
            <a:spLocks noGrp="1"/>
          </p:cNvSpPr>
          <p:nvPr>
            <p:ph type="sldNum" sz="quarter" idx="5"/>
          </p:nvPr>
        </p:nvSpPr>
        <p:spPr bwMode="auto">
          <a:noFill/>
          <a:ln>
            <a:miter lim="800000"/>
            <a:headEnd/>
            <a:tailEnd/>
          </a:ln>
        </p:spPr>
        <p:txBody>
          <a:bodyPr/>
          <a:lstStyle/>
          <a:p>
            <a:fld id="{D748EF67-D0E9-4762-8FD4-8BA902228E68}" type="slidenum">
              <a:rPr lang="en-US" altLang="en-US"/>
              <a:pPr/>
              <a:t>50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Post-mortem tox: analyze autopsy specimens for drugs and/or poisons</a:t>
            </a:r>
          </a:p>
          <a:p>
            <a:pPr eaLnBrk="1" hangingPunct="1">
              <a:spcBef>
                <a:spcPct val="0"/>
              </a:spcBef>
            </a:pPr>
            <a:r>
              <a:rPr lang="en-US" altLang="en-US"/>
              <a:t>Manner: accidental, homicide, suicide, natural, undetermined</a:t>
            </a:r>
          </a:p>
          <a:p>
            <a:pPr eaLnBrk="1" hangingPunct="1">
              <a:spcBef>
                <a:spcPct val="0"/>
              </a:spcBef>
            </a:pPr>
            <a:r>
              <a:rPr lang="en-US" altLang="en-US"/>
              <a:t>COD: the incident or act that caused the death; ex. Drowning, stabbing, OD</a:t>
            </a:r>
          </a:p>
        </p:txBody>
      </p:sp>
      <p:sp>
        <p:nvSpPr>
          <p:cNvPr id="13316" name="Slide Number Placeholder 3"/>
          <p:cNvSpPr>
            <a:spLocks noGrp="1"/>
          </p:cNvSpPr>
          <p:nvPr>
            <p:ph type="sldNum" sz="quarter" idx="5"/>
          </p:nvPr>
        </p:nvSpPr>
        <p:spPr bwMode="auto">
          <a:noFill/>
          <a:ln>
            <a:miter lim="800000"/>
            <a:headEnd/>
            <a:tailEnd/>
          </a:ln>
        </p:spPr>
        <p:txBody>
          <a:bodyPr/>
          <a:lstStyle/>
          <a:p>
            <a:fld id="{63CEB3E4-86EA-482A-B51F-CBA53B3BCF67}" type="slidenum">
              <a:rPr lang="en-US" altLang="en-US"/>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Sample is volatilized; Helium carrier gas, headspace technology, vaporized sample reaches the detector, Hydrogen detector; data is interpreted as a peak on a chromatogram</a:t>
            </a:r>
          </a:p>
        </p:txBody>
      </p:sp>
      <p:sp>
        <p:nvSpPr>
          <p:cNvPr id="106500" name="Slide Number Placeholder 3"/>
          <p:cNvSpPr>
            <a:spLocks noGrp="1"/>
          </p:cNvSpPr>
          <p:nvPr>
            <p:ph type="sldNum" sz="quarter" idx="5"/>
          </p:nvPr>
        </p:nvSpPr>
        <p:spPr bwMode="auto">
          <a:noFill/>
          <a:ln>
            <a:miter lim="800000"/>
            <a:headEnd/>
            <a:tailEnd/>
          </a:ln>
        </p:spPr>
        <p:txBody>
          <a:bodyPr/>
          <a:lstStyle/>
          <a:p>
            <a:fld id="{2392F2EF-B67D-4C7C-AAC6-757B4971060B}" type="slidenum">
              <a:rPr lang="en-US" altLang="en-US"/>
              <a:pPr/>
              <a:t>51</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Time vs. Absorbance</a:t>
            </a:r>
          </a:p>
          <a:p>
            <a:r>
              <a:rPr lang="en-US" altLang="en-US"/>
              <a:t>Quant by comparing peak area to known standards and calibrators, ISTD</a:t>
            </a:r>
          </a:p>
        </p:txBody>
      </p:sp>
      <p:sp>
        <p:nvSpPr>
          <p:cNvPr id="108548" name="Slide Number Placeholder 3"/>
          <p:cNvSpPr>
            <a:spLocks noGrp="1"/>
          </p:cNvSpPr>
          <p:nvPr>
            <p:ph type="sldNum" sz="quarter" idx="5"/>
          </p:nvPr>
        </p:nvSpPr>
        <p:spPr bwMode="auto">
          <a:noFill/>
          <a:ln>
            <a:miter lim="800000"/>
            <a:headEnd/>
            <a:tailEnd/>
          </a:ln>
        </p:spPr>
        <p:txBody>
          <a:bodyPr/>
          <a:lstStyle/>
          <a:p>
            <a:fld id="{3F6C9648-91DB-4258-BA43-77B87236CCFD}" type="slidenum">
              <a:rPr lang="en-US" altLang="en-US"/>
              <a:pPr/>
              <a:t>52</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10596" name="Slide Number Placeholder 3"/>
          <p:cNvSpPr>
            <a:spLocks noGrp="1"/>
          </p:cNvSpPr>
          <p:nvPr>
            <p:ph type="sldNum" sz="quarter" idx="5"/>
          </p:nvPr>
        </p:nvSpPr>
        <p:spPr bwMode="auto">
          <a:noFill/>
          <a:ln>
            <a:miter lim="800000"/>
            <a:headEnd/>
            <a:tailEnd/>
          </a:ln>
        </p:spPr>
        <p:txBody>
          <a:bodyPr/>
          <a:lstStyle/>
          <a:p>
            <a:fld id="{A6885185-8141-4A8C-A5AE-CCF30F2F9DD3}" type="slidenum">
              <a:rPr lang="en-US" altLang="en-US"/>
              <a:pPr/>
              <a:t>53</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ELISA: less specific but sensitive</a:t>
            </a:r>
          </a:p>
          <a:p>
            <a:r>
              <a:rPr lang="en-US" altLang="en-US" dirty="0"/>
              <a:t>GC/MS: sensitive and specific</a:t>
            </a:r>
          </a:p>
        </p:txBody>
      </p:sp>
      <p:sp>
        <p:nvSpPr>
          <p:cNvPr id="112644" name="Slide Number Placeholder 3"/>
          <p:cNvSpPr>
            <a:spLocks noGrp="1"/>
          </p:cNvSpPr>
          <p:nvPr>
            <p:ph type="sldNum" sz="quarter" idx="5"/>
          </p:nvPr>
        </p:nvSpPr>
        <p:spPr bwMode="auto">
          <a:noFill/>
          <a:ln>
            <a:miter lim="800000"/>
            <a:headEnd/>
            <a:tailEnd/>
          </a:ln>
        </p:spPr>
        <p:txBody>
          <a:bodyPr/>
          <a:lstStyle/>
          <a:p>
            <a:fld id="{9263DD2E-A8A5-4235-9123-49BC3E0818C3}" type="slidenum">
              <a:rPr lang="en-US" altLang="en-US"/>
              <a:pPr/>
              <a:t>54</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Tandem instruments: MS/MS</a:t>
            </a:r>
          </a:p>
          <a:p>
            <a:r>
              <a:rPr lang="en-US" altLang="en-US"/>
              <a:t>Many drugs</a:t>
            </a:r>
          </a:p>
          <a:p>
            <a:r>
              <a:rPr lang="en-US" altLang="en-US"/>
              <a:t>Techniques validated in the forensic community</a:t>
            </a:r>
          </a:p>
        </p:txBody>
      </p:sp>
      <p:sp>
        <p:nvSpPr>
          <p:cNvPr id="114692" name="Slide Number Placeholder 3"/>
          <p:cNvSpPr>
            <a:spLocks noGrp="1"/>
          </p:cNvSpPr>
          <p:nvPr>
            <p:ph type="sldNum" sz="quarter" idx="5"/>
          </p:nvPr>
        </p:nvSpPr>
        <p:spPr bwMode="auto">
          <a:noFill/>
          <a:ln>
            <a:miter lim="800000"/>
            <a:headEnd/>
            <a:tailEnd/>
          </a:ln>
        </p:spPr>
        <p:txBody>
          <a:bodyPr/>
          <a:lstStyle/>
          <a:p>
            <a:fld id="{2D5A547E-D394-4DF8-B2BD-05ED60B16CE4}" type="slidenum">
              <a:rPr lang="en-US" altLang="en-US"/>
              <a:pPr/>
              <a:t>55</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a:lstStyle/>
          <a:p>
            <a:fld id="{4D5E04EC-8DE2-4131-9BBC-67B4BDFC780B}" type="slidenum">
              <a:rPr lang="en-US" altLang="en-US"/>
              <a:pPr/>
              <a:t>56</a:t>
            </a:fld>
            <a:endParaRPr lang="en-US" alt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OTC: CNS depressants</a:t>
            </a:r>
          </a:p>
          <a:p>
            <a:r>
              <a:rPr lang="en-US" altLang="en-US"/>
              <a:t>Dextromethorphan</a:t>
            </a:r>
          </a:p>
          <a:p>
            <a:r>
              <a:rPr lang="en-US" altLang="en-US"/>
              <a:t>Diphenhydramine/Benedryl</a:t>
            </a:r>
          </a:p>
          <a:p>
            <a:r>
              <a:rPr lang="en-US" altLang="en-US"/>
              <a:t>Sleeping aids: RX or OTX; ex. Unisom/ doxylamine</a:t>
            </a:r>
          </a:p>
        </p:txBody>
      </p:sp>
      <p:sp>
        <p:nvSpPr>
          <p:cNvPr id="118788" name="Slide Number Placeholder 3"/>
          <p:cNvSpPr>
            <a:spLocks noGrp="1"/>
          </p:cNvSpPr>
          <p:nvPr>
            <p:ph type="sldNum" sz="quarter" idx="5"/>
          </p:nvPr>
        </p:nvSpPr>
        <p:spPr bwMode="auto">
          <a:noFill/>
          <a:ln>
            <a:miter lim="800000"/>
            <a:headEnd/>
            <a:tailEnd/>
          </a:ln>
        </p:spPr>
        <p:txBody>
          <a:bodyPr/>
          <a:lstStyle/>
          <a:p>
            <a:fld id="{4503DBA5-6775-43DC-9616-2C920F97D103}" type="slidenum">
              <a:rPr lang="en-US" altLang="en-US"/>
              <a:pPr/>
              <a:t>57</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Absence or presence only</a:t>
            </a:r>
          </a:p>
          <a:p>
            <a:r>
              <a:rPr lang="en-US" altLang="en-US"/>
              <a:t>False positives: PM decomp w/ amphets</a:t>
            </a:r>
          </a:p>
          <a:p>
            <a:r>
              <a:rPr lang="en-US" altLang="en-US"/>
              <a:t>False negatives: rare; d/t amount present and sensitivity of the assay; may give indication; target drug or metabolite</a:t>
            </a:r>
          </a:p>
          <a:p>
            <a:endParaRPr lang="en-US" altLang="en-US"/>
          </a:p>
        </p:txBody>
      </p:sp>
      <p:sp>
        <p:nvSpPr>
          <p:cNvPr id="120836" name="Slide Number Placeholder 3"/>
          <p:cNvSpPr>
            <a:spLocks noGrp="1"/>
          </p:cNvSpPr>
          <p:nvPr>
            <p:ph type="sldNum" sz="quarter" idx="5"/>
          </p:nvPr>
        </p:nvSpPr>
        <p:spPr bwMode="auto">
          <a:noFill/>
          <a:ln>
            <a:miter lim="800000"/>
            <a:headEnd/>
            <a:tailEnd/>
          </a:ln>
        </p:spPr>
        <p:txBody>
          <a:bodyPr/>
          <a:lstStyle/>
          <a:p>
            <a:fld id="{2A938397-5A80-45D6-9DEB-F7FA90988BF5}" type="slidenum">
              <a:rPr lang="en-US" altLang="en-US"/>
              <a:pPr/>
              <a:t>58</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Sensitivity: detect low levels, ng/mL</a:t>
            </a:r>
          </a:p>
        </p:txBody>
      </p:sp>
      <p:sp>
        <p:nvSpPr>
          <p:cNvPr id="122884" name="Slide Number Placeholder 3"/>
          <p:cNvSpPr>
            <a:spLocks noGrp="1"/>
          </p:cNvSpPr>
          <p:nvPr>
            <p:ph type="sldNum" sz="quarter" idx="5"/>
          </p:nvPr>
        </p:nvSpPr>
        <p:spPr bwMode="auto">
          <a:noFill/>
          <a:ln>
            <a:miter lim="800000"/>
            <a:headEnd/>
            <a:tailEnd/>
          </a:ln>
        </p:spPr>
        <p:txBody>
          <a:bodyPr/>
          <a:lstStyle/>
          <a:p>
            <a:fld id="{B0094262-CC64-4AE1-90D0-A465C2710E0C}" type="slidenum">
              <a:rPr lang="en-US" altLang="en-US"/>
              <a:pPr/>
              <a:t>59</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Plate is coated with specific drug antibody; </a:t>
            </a:r>
          </a:p>
          <a:p>
            <a:pPr eaLnBrk="1" hangingPunct="1"/>
            <a:r>
              <a:rPr lang="en-US" altLang="en-US" dirty="0" err="1"/>
              <a:t>Fab</a:t>
            </a:r>
            <a:r>
              <a:rPr lang="en-US" altLang="en-US" dirty="0"/>
              <a:t>: fragment antigen binding </a:t>
            </a:r>
          </a:p>
        </p:txBody>
      </p:sp>
      <p:sp>
        <p:nvSpPr>
          <p:cNvPr id="124932" name="Slide Number Placeholder 3"/>
          <p:cNvSpPr>
            <a:spLocks noGrp="1"/>
          </p:cNvSpPr>
          <p:nvPr>
            <p:ph type="sldNum" sz="quarter" idx="5"/>
          </p:nvPr>
        </p:nvSpPr>
        <p:spPr bwMode="auto">
          <a:noFill/>
          <a:ln>
            <a:miter lim="800000"/>
            <a:headEnd/>
            <a:tailEnd/>
          </a:ln>
        </p:spPr>
        <p:txBody>
          <a:bodyPr/>
          <a:lstStyle/>
          <a:p>
            <a:fld id="{879FA9A2-C2E7-4CF9-B86A-117A8284F4A5}" type="slidenum">
              <a:rPr lang="en-US" altLang="en-US"/>
              <a:pPr/>
              <a:t>60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 Physiological: movement, response to external stimuli: ex. With driving, environmental conditions (weather, roads)</a:t>
            </a:r>
          </a:p>
          <a:p>
            <a:pPr eaLnBrk="1" hangingPunct="1">
              <a:spcBef>
                <a:spcPct val="0"/>
              </a:spcBef>
            </a:pPr>
            <a:r>
              <a:rPr lang="en-US" altLang="en-US"/>
              <a:t>Psychological: emotions, attentiveness, and decision making</a:t>
            </a:r>
          </a:p>
          <a:p>
            <a:pPr eaLnBrk="1" hangingPunct="1">
              <a:spcBef>
                <a:spcPct val="0"/>
              </a:spcBef>
            </a:pPr>
            <a:r>
              <a:rPr lang="en-US" altLang="en-US"/>
              <a:t>MV operation is very complicated; many decisions and follow-through; messages relayed from mind to body.</a:t>
            </a:r>
          </a:p>
          <a:p>
            <a:pPr eaLnBrk="1" hangingPunct="1">
              <a:spcBef>
                <a:spcPct val="0"/>
              </a:spcBef>
            </a:pPr>
            <a:r>
              <a:rPr lang="en-US" altLang="en-US"/>
              <a:t>Impaired driving: MV, OUI, assault and homicide/death resulting; boating and maritime investigations.</a:t>
            </a:r>
          </a:p>
          <a:p>
            <a:pPr eaLnBrk="1" hangingPunct="1">
              <a:spcBef>
                <a:spcPct val="0"/>
              </a:spcBef>
            </a:pPr>
            <a:r>
              <a:rPr lang="en-US" altLang="en-US"/>
              <a:t>Drug-facilitated crimes: sexual, misdemeanor, ex. B &amp; E; felony: homicide/murder </a:t>
            </a:r>
          </a:p>
        </p:txBody>
      </p:sp>
      <p:sp>
        <p:nvSpPr>
          <p:cNvPr id="15364" name="Slide Number Placeholder 3"/>
          <p:cNvSpPr>
            <a:spLocks noGrp="1"/>
          </p:cNvSpPr>
          <p:nvPr>
            <p:ph type="sldNum" sz="quarter" idx="5"/>
          </p:nvPr>
        </p:nvSpPr>
        <p:spPr bwMode="auto">
          <a:noFill/>
          <a:ln>
            <a:miter lim="800000"/>
            <a:headEnd/>
            <a:tailEnd/>
          </a:ln>
        </p:spPr>
        <p:txBody>
          <a:bodyPr/>
          <a:lstStyle/>
          <a:p>
            <a:fld id="{C8E31EE0-B9F7-4053-84A5-27B48DD07090}" type="slidenum">
              <a:rPr lang="en-US" altLang="en-US"/>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Competitive binding</a:t>
            </a:r>
          </a:p>
          <a:p>
            <a:r>
              <a:rPr lang="en-US" altLang="en-US" dirty="0"/>
              <a:t>Wash unbound material</a:t>
            </a:r>
          </a:p>
          <a:p>
            <a:r>
              <a:rPr lang="en-US" altLang="en-US" dirty="0"/>
              <a:t>TMB substrate for color reaction</a:t>
            </a:r>
          </a:p>
          <a:p>
            <a:r>
              <a:rPr lang="en-US" altLang="en-US" dirty="0"/>
              <a:t>Color development is inversely proportional to the amount of </a:t>
            </a:r>
            <a:r>
              <a:rPr lang="en-US" altLang="en-US" dirty="0" err="1"/>
              <a:t>analyte</a:t>
            </a:r>
            <a:r>
              <a:rPr lang="en-US" altLang="en-US" dirty="0"/>
              <a:t> in the sample to standard: ex. Absence of </a:t>
            </a:r>
            <a:r>
              <a:rPr lang="en-US" altLang="en-US" dirty="0" err="1"/>
              <a:t>analyte</a:t>
            </a:r>
            <a:r>
              <a:rPr lang="en-US" altLang="en-US" dirty="0"/>
              <a:t> in the sample will result in a dark blue color; presence of an </a:t>
            </a:r>
            <a:r>
              <a:rPr lang="en-US" altLang="en-US" dirty="0" err="1"/>
              <a:t>analyte</a:t>
            </a:r>
            <a:r>
              <a:rPr lang="en-US" altLang="en-US" dirty="0"/>
              <a:t> will result in a light blue color</a:t>
            </a:r>
          </a:p>
        </p:txBody>
      </p:sp>
      <p:sp>
        <p:nvSpPr>
          <p:cNvPr id="126980" name="Slide Number Placeholder 3"/>
          <p:cNvSpPr>
            <a:spLocks noGrp="1"/>
          </p:cNvSpPr>
          <p:nvPr>
            <p:ph type="sldNum" sz="quarter" idx="5"/>
          </p:nvPr>
        </p:nvSpPr>
        <p:spPr bwMode="auto">
          <a:noFill/>
          <a:ln>
            <a:miter lim="800000"/>
            <a:headEnd/>
            <a:tailEnd/>
          </a:ln>
        </p:spPr>
        <p:txBody>
          <a:bodyPr/>
          <a:lstStyle/>
          <a:p>
            <a:fld id="{AF88EB39-0C67-4244-AC87-4E38939880D1}" type="slidenum">
              <a:rPr lang="en-US" altLang="en-US"/>
              <a:pPr/>
              <a:t>61</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29028" name="Slide Number Placeholder 3"/>
          <p:cNvSpPr>
            <a:spLocks noGrp="1"/>
          </p:cNvSpPr>
          <p:nvPr>
            <p:ph type="sldNum" sz="quarter" idx="5"/>
          </p:nvPr>
        </p:nvSpPr>
        <p:spPr bwMode="auto">
          <a:noFill/>
          <a:ln>
            <a:miter lim="800000"/>
            <a:headEnd/>
            <a:tailEnd/>
          </a:ln>
        </p:spPr>
        <p:txBody>
          <a:bodyPr/>
          <a:lstStyle/>
          <a:p>
            <a:fld id="{E1B44ED7-D635-48E0-B2DB-6C4F8C39B5BB}" type="slidenum">
              <a:rPr lang="en-US" altLang="en-US"/>
              <a:pPr/>
              <a:t>62</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Fentanyl: opioid; potent pain killer; Rx and illicit </a:t>
            </a:r>
          </a:p>
          <a:p>
            <a:r>
              <a:rPr lang="en-US" altLang="en-US"/>
              <a:t>Determined cut-offs for each assay; run in duplicate; </a:t>
            </a:r>
          </a:p>
          <a:p>
            <a:r>
              <a:rPr lang="en-US" altLang="en-US"/>
              <a:t>Reaction: inversely proportional: &gt;drug present, &lt;absorbance measured: measuring assay specific reaction</a:t>
            </a:r>
          </a:p>
          <a:p>
            <a:r>
              <a:rPr lang="en-US" altLang="en-US"/>
              <a:t>Positive or negative result</a:t>
            </a:r>
          </a:p>
        </p:txBody>
      </p:sp>
      <p:sp>
        <p:nvSpPr>
          <p:cNvPr id="131076" name="Slide Number Placeholder 3"/>
          <p:cNvSpPr>
            <a:spLocks noGrp="1"/>
          </p:cNvSpPr>
          <p:nvPr>
            <p:ph type="sldNum" sz="quarter" idx="5"/>
          </p:nvPr>
        </p:nvSpPr>
        <p:spPr bwMode="auto">
          <a:noFill/>
          <a:ln>
            <a:miter lim="800000"/>
            <a:headEnd/>
            <a:tailEnd/>
          </a:ln>
        </p:spPr>
        <p:txBody>
          <a:bodyPr/>
          <a:lstStyle/>
          <a:p>
            <a:fld id="{1E733B7B-5D9D-471C-901C-1C2F3DC85C04}" type="slidenum">
              <a:rPr lang="en-US" altLang="en-US"/>
              <a:pPr/>
              <a:t>63</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a:t>Instrument used for drug screening; automated- sampling, washer, and reader components; w/ computer for data analysis</a:t>
            </a:r>
          </a:p>
          <a:p>
            <a:pPr eaLnBrk="1" hangingPunct="1"/>
            <a:r>
              <a:rPr lang="en-US" altLang="en-US"/>
              <a:t>Immunoassay technique</a:t>
            </a:r>
          </a:p>
          <a:p>
            <a:pPr eaLnBrk="1" hangingPunct="1"/>
            <a:r>
              <a:rPr lang="en-US" altLang="en-US"/>
              <a:t>ELISA is a competitive binding technique: antibodies in the test kit combine with antigens in the sample, if present</a:t>
            </a:r>
          </a:p>
          <a:p>
            <a:pPr eaLnBrk="1" hangingPunct="1"/>
            <a:r>
              <a:rPr lang="en-US" altLang="en-US"/>
              <a:t>Analyzes whole blood</a:t>
            </a:r>
          </a:p>
        </p:txBody>
      </p:sp>
      <p:sp>
        <p:nvSpPr>
          <p:cNvPr id="133124" name="Slide Number Placeholder 3"/>
          <p:cNvSpPr>
            <a:spLocks noGrp="1"/>
          </p:cNvSpPr>
          <p:nvPr>
            <p:ph type="sldNum" sz="quarter" idx="5"/>
          </p:nvPr>
        </p:nvSpPr>
        <p:spPr bwMode="auto">
          <a:noFill/>
          <a:ln>
            <a:miter lim="800000"/>
            <a:headEnd/>
            <a:tailEnd/>
          </a:ln>
        </p:spPr>
        <p:txBody>
          <a:bodyPr/>
          <a:lstStyle/>
          <a:p>
            <a:fld id="{1E073741-37D1-4A8F-B6B4-6826157308C8}" type="slidenum">
              <a:rPr lang="en-US" altLang="en-US"/>
              <a:pPr/>
              <a:t>64</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a:lstStyle/>
          <a:p>
            <a:fld id="{EA3F39DE-64DD-4118-BF2F-44B88D3A2FCB}" type="slidenum">
              <a:rPr lang="en-US" altLang="en-US"/>
              <a:pPr/>
              <a:t>65</a:t>
            </a:fld>
            <a:endParaRPr lang="en-US" altLang="en-US"/>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a:t>GC separates the various components of sample –involves stationary phase of GC column and molecular weight of analytes.  MS bombards with high energy electrons, causing sample to break into fragments.  Fragmentation pattern represents a unique “fingerprint” pattern used for identification.  (Cocaine-82, 182, 303 due to molecular structure.)</a:t>
            </a:r>
          </a:p>
          <a:p>
            <a:r>
              <a:rPr lang="en-US" altLang="en-US"/>
              <a:t>Vaporize, ionize &amp; fragment cpd.</a:t>
            </a:r>
          </a:p>
          <a:p>
            <a:r>
              <a:rPr lang="en-US" altLang="en-US"/>
              <a:t>Mol. Wt. &amp; abundance of fragments-specific for each cpd.</a:t>
            </a:r>
          </a:p>
          <a:p>
            <a:r>
              <a:rPr lang="en-US" altLang="en-US"/>
              <a:t>Electron multiplier used.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Minute amounts: unlike drug chem- pills and powders</a:t>
            </a:r>
          </a:p>
        </p:txBody>
      </p:sp>
      <p:sp>
        <p:nvSpPr>
          <p:cNvPr id="137220" name="Slide Number Placeholder 3"/>
          <p:cNvSpPr>
            <a:spLocks noGrp="1"/>
          </p:cNvSpPr>
          <p:nvPr>
            <p:ph type="sldNum" sz="quarter" idx="5"/>
          </p:nvPr>
        </p:nvSpPr>
        <p:spPr bwMode="auto">
          <a:noFill/>
          <a:ln>
            <a:miter lim="800000"/>
            <a:headEnd/>
            <a:tailEnd/>
          </a:ln>
        </p:spPr>
        <p:txBody>
          <a:bodyPr/>
          <a:lstStyle/>
          <a:p>
            <a:fld id="{E4DB4722-CA95-4836-A24D-DD414CE7759D}" type="slidenum">
              <a:rPr lang="en-US" altLang="en-US"/>
              <a:pPr/>
              <a:t>66</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Isolation using an appropriate extraction method</a:t>
            </a:r>
          </a:p>
          <a:p>
            <a:r>
              <a:rPr lang="en-US" altLang="en-US"/>
              <a:t>Drug: pH; acid, neutral, or basic; barbs, antidepressants</a:t>
            </a:r>
          </a:p>
        </p:txBody>
      </p:sp>
      <p:sp>
        <p:nvSpPr>
          <p:cNvPr id="139268" name="Slide Number Placeholder 3"/>
          <p:cNvSpPr>
            <a:spLocks noGrp="1"/>
          </p:cNvSpPr>
          <p:nvPr>
            <p:ph type="sldNum" sz="quarter" idx="5"/>
          </p:nvPr>
        </p:nvSpPr>
        <p:spPr bwMode="auto">
          <a:noFill/>
          <a:ln>
            <a:miter lim="800000"/>
            <a:headEnd/>
            <a:tailEnd/>
          </a:ln>
        </p:spPr>
        <p:txBody>
          <a:bodyPr/>
          <a:lstStyle/>
          <a:p>
            <a:fld id="{A5E1FCD7-C763-49AA-BCBA-E6687A7645EA}" type="slidenum">
              <a:rPr lang="en-US" altLang="en-US"/>
              <a:pPr/>
              <a:t>67</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Ex. Amine/ nitrogen or </a:t>
            </a:r>
            <a:r>
              <a:rPr lang="en-US" altLang="en-US" dirty="0" err="1"/>
              <a:t>Sulphur</a:t>
            </a:r>
            <a:r>
              <a:rPr lang="en-US" altLang="en-US" dirty="0"/>
              <a:t> drug</a:t>
            </a:r>
          </a:p>
          <a:p>
            <a:r>
              <a:rPr lang="en-US" altLang="en-US" dirty="0"/>
              <a:t>Cocaine is an alkaloid; basic drug</a:t>
            </a:r>
          </a:p>
        </p:txBody>
      </p:sp>
      <p:sp>
        <p:nvSpPr>
          <p:cNvPr id="141316" name="Slide Number Placeholder 3"/>
          <p:cNvSpPr>
            <a:spLocks noGrp="1"/>
          </p:cNvSpPr>
          <p:nvPr>
            <p:ph type="sldNum" sz="quarter" idx="5"/>
          </p:nvPr>
        </p:nvSpPr>
        <p:spPr bwMode="auto">
          <a:noFill/>
          <a:ln>
            <a:miter lim="800000"/>
            <a:headEnd/>
            <a:tailEnd/>
          </a:ln>
        </p:spPr>
        <p:txBody>
          <a:bodyPr/>
          <a:lstStyle/>
          <a:p>
            <a:fld id="{A5B4A02D-1529-4D5A-B5C3-515AF77493B0}" type="slidenum">
              <a:rPr lang="en-US" altLang="en-US"/>
              <a:pPr/>
              <a:t>68</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Excipients </a:t>
            </a:r>
          </a:p>
        </p:txBody>
      </p:sp>
      <p:sp>
        <p:nvSpPr>
          <p:cNvPr id="143364" name="Slide Number Placeholder 3"/>
          <p:cNvSpPr>
            <a:spLocks noGrp="1"/>
          </p:cNvSpPr>
          <p:nvPr>
            <p:ph type="sldNum" sz="quarter" idx="5"/>
          </p:nvPr>
        </p:nvSpPr>
        <p:spPr bwMode="auto">
          <a:noFill/>
          <a:ln>
            <a:miter lim="800000"/>
            <a:headEnd/>
            <a:tailEnd/>
          </a:ln>
        </p:spPr>
        <p:txBody>
          <a:bodyPr/>
          <a:lstStyle/>
          <a:p>
            <a:fld id="{97DE6065-020B-4D0C-B696-27E6B4059D6B}" type="slidenum">
              <a:rPr lang="en-US" altLang="en-US"/>
              <a:pPr/>
              <a:t>69</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Excipients </a:t>
            </a:r>
          </a:p>
        </p:txBody>
      </p:sp>
      <p:sp>
        <p:nvSpPr>
          <p:cNvPr id="145412" name="Slide Number Placeholder 3"/>
          <p:cNvSpPr>
            <a:spLocks noGrp="1"/>
          </p:cNvSpPr>
          <p:nvPr>
            <p:ph type="sldNum" sz="quarter" idx="5"/>
          </p:nvPr>
        </p:nvSpPr>
        <p:spPr bwMode="auto">
          <a:noFill/>
          <a:ln>
            <a:miter lim="800000"/>
            <a:headEnd/>
            <a:tailEnd/>
          </a:ln>
        </p:spPr>
        <p:txBody>
          <a:bodyPr/>
          <a:lstStyle/>
          <a:p>
            <a:fld id="{102D7AB2-8CF0-4278-B5DB-5EEB2C23CA84}" type="slidenum">
              <a:rPr lang="en-US" altLang="en-US"/>
              <a:pPr/>
              <a:t>70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Term: ignores drugs</a:t>
            </a:r>
          </a:p>
          <a:p>
            <a:pPr eaLnBrk="1" hangingPunct="1">
              <a:spcBef>
                <a:spcPct val="0"/>
              </a:spcBef>
            </a:pPr>
            <a:r>
              <a:rPr lang="en-US" altLang="en-US"/>
              <a:t>Blood measurement</a:t>
            </a:r>
          </a:p>
          <a:p>
            <a:pPr eaLnBrk="1" hangingPunct="1">
              <a:spcBef>
                <a:spcPct val="0"/>
              </a:spcBef>
            </a:pPr>
            <a:r>
              <a:rPr lang="en-US" altLang="en-US"/>
              <a:t>DUI, OUI, OWI</a:t>
            </a:r>
          </a:p>
          <a:p>
            <a:pPr eaLnBrk="1" hangingPunct="1">
              <a:spcBef>
                <a:spcPct val="0"/>
              </a:spcBef>
            </a:pPr>
            <a:r>
              <a:rPr lang="en-US" altLang="en-US"/>
              <a:t>Statutes: 2003; all 50 states; level of intoxication determined by a measurement; BAC or BAL; regardless of impairment</a:t>
            </a:r>
          </a:p>
          <a:p>
            <a:pPr eaLnBrk="1" hangingPunct="1">
              <a:spcBef>
                <a:spcPct val="0"/>
              </a:spcBef>
            </a:pPr>
            <a:r>
              <a:rPr lang="en-US" altLang="en-US"/>
              <a:t>DUI: any person, age, national level</a:t>
            </a:r>
          </a:p>
          <a:p>
            <a:pPr eaLnBrk="1" hangingPunct="1">
              <a:spcBef>
                <a:spcPct val="0"/>
              </a:spcBef>
            </a:pPr>
            <a:r>
              <a:rPr lang="en-US" altLang="en-US"/>
              <a:t>DWI: Underage drinking, &lt;21, zero tolerance.</a:t>
            </a:r>
          </a:p>
          <a:p>
            <a:pPr eaLnBrk="1" hangingPunct="1">
              <a:spcBef>
                <a:spcPct val="0"/>
              </a:spcBef>
            </a:pPr>
            <a:r>
              <a:rPr lang="en-US" altLang="en-US"/>
              <a:t>DOT: federal transportation workers, CDL (commercial drivers license); airline pilots, RR workers, truckers; effect on-duty, 4 hrs. prior, or 8 hrs. post-duty following a reportable incident.</a:t>
            </a:r>
          </a:p>
          <a:p>
            <a:pPr eaLnBrk="1" hangingPunct="1">
              <a:spcBef>
                <a:spcPct val="0"/>
              </a:spcBef>
            </a:pPr>
            <a:r>
              <a:rPr lang="en-US" altLang="en-US"/>
              <a:t>Additional offenses: repeat offender, BAC &gt;0.15%, child in the MV, injury or fatality resulting, drugs present.</a:t>
            </a:r>
          </a:p>
          <a:p>
            <a:pPr eaLnBrk="1" hangingPunct="1">
              <a:spcBef>
                <a:spcPct val="0"/>
              </a:spcBef>
            </a:pPr>
            <a:r>
              <a:rPr lang="en-US" altLang="en-US"/>
              <a:t>Utah: initiated a bill to lower the BAL to 0.05%; Washington and Hawaii also considering lowering the BAC level to 0.05%; Europe: 0.05 or 0.02%</a:t>
            </a:r>
          </a:p>
          <a:p>
            <a:pPr eaLnBrk="1" hangingPunct="1">
              <a:spcBef>
                <a:spcPct val="0"/>
              </a:spcBef>
            </a:pPr>
            <a:r>
              <a:rPr lang="en-US" altLang="en-US"/>
              <a:t>RI: highest percentage of alcohol-related MV crashes (43%)</a:t>
            </a:r>
          </a:p>
        </p:txBody>
      </p:sp>
      <p:sp>
        <p:nvSpPr>
          <p:cNvPr id="17412" name="Slide Number Placeholder 3"/>
          <p:cNvSpPr>
            <a:spLocks noGrp="1"/>
          </p:cNvSpPr>
          <p:nvPr>
            <p:ph type="sldNum" sz="quarter" idx="5"/>
          </p:nvPr>
        </p:nvSpPr>
        <p:spPr bwMode="auto">
          <a:noFill/>
          <a:ln>
            <a:miter lim="800000"/>
            <a:headEnd/>
            <a:tailEnd/>
          </a:ln>
        </p:spPr>
        <p:txBody>
          <a:bodyPr/>
          <a:lstStyle/>
          <a:p>
            <a:fld id="{EBA1173F-D01A-4157-952B-DF29851BF5DA}" type="slidenum">
              <a:rPr lang="en-US" altLang="en-US"/>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a:lstStyle/>
          <a:p>
            <a:fld id="{864DAEED-4E09-4F77-BA13-999B3FEFC189}" type="slidenum">
              <a:rPr lang="en-US" altLang="en-US"/>
              <a:pPr/>
              <a:t>71</a:t>
            </a:fld>
            <a:endParaRPr lang="en-US" alt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a:t>Involve solvent/solvent procedures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LC: liquid chromatography; liquid mobile phase; HPLC; RT; separated compounds</a:t>
            </a:r>
          </a:p>
          <a:p>
            <a:r>
              <a:rPr lang="en-US" altLang="en-US"/>
              <a:t>Ion source; mass analyzer</a:t>
            </a:r>
          </a:p>
          <a:p>
            <a:r>
              <a:rPr lang="en-US" altLang="en-US"/>
              <a:t>Detector: measures the separated ions and produces a chromatogram</a:t>
            </a:r>
          </a:p>
          <a:p>
            <a:r>
              <a:rPr lang="en-US" altLang="en-US"/>
              <a:t>No two drugs produce the same fragmentation pattern</a:t>
            </a:r>
          </a:p>
        </p:txBody>
      </p:sp>
      <p:sp>
        <p:nvSpPr>
          <p:cNvPr id="149508" name="Slide Number Placeholder 3"/>
          <p:cNvSpPr>
            <a:spLocks noGrp="1"/>
          </p:cNvSpPr>
          <p:nvPr>
            <p:ph type="sldNum" sz="quarter" idx="5"/>
          </p:nvPr>
        </p:nvSpPr>
        <p:spPr bwMode="auto">
          <a:noFill/>
          <a:ln>
            <a:miter lim="800000"/>
            <a:headEnd/>
            <a:tailEnd/>
          </a:ln>
        </p:spPr>
        <p:txBody>
          <a:bodyPr/>
          <a:lstStyle/>
          <a:p>
            <a:fld id="{3466BD15-6CCF-4160-BEA5-12B422AD0713}" type="slidenum">
              <a:rPr lang="en-US" altLang="en-US"/>
              <a:pPr/>
              <a:t>72</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Helium carrier gas</a:t>
            </a:r>
          </a:p>
        </p:txBody>
      </p:sp>
      <p:sp>
        <p:nvSpPr>
          <p:cNvPr id="151556" name="Slide Number Placeholder 3"/>
          <p:cNvSpPr>
            <a:spLocks noGrp="1"/>
          </p:cNvSpPr>
          <p:nvPr>
            <p:ph type="sldNum" sz="quarter" idx="5"/>
          </p:nvPr>
        </p:nvSpPr>
        <p:spPr bwMode="auto">
          <a:noFill/>
          <a:ln>
            <a:miter lim="800000"/>
            <a:headEnd/>
            <a:tailEnd/>
          </a:ln>
        </p:spPr>
        <p:txBody>
          <a:bodyPr/>
          <a:lstStyle/>
          <a:p>
            <a:fld id="{F87276BE-D5E4-453A-A296-04BABEA0D01C}" type="slidenum">
              <a:rPr lang="en-US" altLang="en-US"/>
              <a:pPr/>
              <a:t>73</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Internal Std: added to all samples to check efficiency of extraction and used for quantifying; normally the largest peak</a:t>
            </a:r>
          </a:p>
          <a:p>
            <a:r>
              <a:rPr lang="en-US" altLang="en-US"/>
              <a:t>Ex. Of blood from decedent</a:t>
            </a:r>
          </a:p>
          <a:p>
            <a:r>
              <a:rPr lang="en-US" altLang="en-US"/>
              <a:t>General drug screen; 30 minute run time</a:t>
            </a:r>
          </a:p>
          <a:p>
            <a:r>
              <a:rPr lang="en-US" altLang="en-US"/>
              <a:t>X and Y axis: time vs. abundance</a:t>
            </a:r>
          </a:p>
          <a:p>
            <a:r>
              <a:rPr lang="en-US" altLang="en-US"/>
              <a:t>known retention times; compare to calibrators and standards</a:t>
            </a:r>
          </a:p>
        </p:txBody>
      </p:sp>
      <p:sp>
        <p:nvSpPr>
          <p:cNvPr id="153604" name="Slide Number Placeholder 3"/>
          <p:cNvSpPr>
            <a:spLocks noGrp="1"/>
          </p:cNvSpPr>
          <p:nvPr>
            <p:ph type="sldNum" sz="quarter" idx="5"/>
          </p:nvPr>
        </p:nvSpPr>
        <p:spPr bwMode="auto">
          <a:noFill/>
          <a:ln>
            <a:miter lim="800000"/>
            <a:headEnd/>
            <a:tailEnd/>
          </a:ln>
        </p:spPr>
        <p:txBody>
          <a:bodyPr/>
          <a:lstStyle/>
          <a:p>
            <a:fld id="{F283E427-EC67-4300-96A0-956199091CEF}" type="slidenum">
              <a:rPr lang="en-US" altLang="en-US"/>
              <a:pPr/>
              <a:t>74</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Significant ions</a:t>
            </a:r>
          </a:p>
        </p:txBody>
      </p:sp>
      <p:sp>
        <p:nvSpPr>
          <p:cNvPr id="155652" name="Slide Number Placeholder 3"/>
          <p:cNvSpPr>
            <a:spLocks noGrp="1"/>
          </p:cNvSpPr>
          <p:nvPr>
            <p:ph type="sldNum" sz="quarter" idx="5"/>
          </p:nvPr>
        </p:nvSpPr>
        <p:spPr bwMode="auto">
          <a:noFill/>
          <a:ln>
            <a:miter lim="800000"/>
            <a:headEnd/>
            <a:tailEnd/>
          </a:ln>
        </p:spPr>
        <p:txBody>
          <a:bodyPr/>
          <a:lstStyle/>
          <a:p>
            <a:fld id="{9CB86526-7B6F-47AE-BBE5-A542412D573F}" type="slidenum">
              <a:rPr lang="en-US" altLang="en-US"/>
              <a:pPr/>
              <a:t>75</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57700" name="Slide Number Placeholder 3"/>
          <p:cNvSpPr>
            <a:spLocks noGrp="1"/>
          </p:cNvSpPr>
          <p:nvPr>
            <p:ph type="sldNum" sz="quarter" idx="5"/>
          </p:nvPr>
        </p:nvSpPr>
        <p:spPr bwMode="auto">
          <a:noFill/>
          <a:ln>
            <a:miter lim="800000"/>
            <a:headEnd/>
            <a:tailEnd/>
          </a:ln>
        </p:spPr>
        <p:txBody>
          <a:bodyPr/>
          <a:lstStyle/>
          <a:p>
            <a:fld id="{D4D138AD-02BA-40EE-A095-A7C41E2A039B}" type="slidenum">
              <a:rPr lang="en-US" altLang="en-US"/>
              <a:pPr/>
              <a:t>76</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59748" name="Slide Number Placeholder 3"/>
          <p:cNvSpPr>
            <a:spLocks noGrp="1"/>
          </p:cNvSpPr>
          <p:nvPr>
            <p:ph type="sldNum" sz="quarter" idx="5"/>
          </p:nvPr>
        </p:nvSpPr>
        <p:spPr bwMode="auto">
          <a:noFill/>
          <a:ln>
            <a:miter lim="800000"/>
            <a:headEnd/>
            <a:tailEnd/>
          </a:ln>
        </p:spPr>
        <p:txBody>
          <a:bodyPr/>
          <a:lstStyle/>
          <a:p>
            <a:fld id="{60E3E36C-DF0D-4C97-9D39-E04E5231E286}" type="slidenum">
              <a:rPr lang="en-US" altLang="en-US"/>
              <a:pPr/>
              <a:t>77</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61796" name="Slide Number Placeholder 3"/>
          <p:cNvSpPr>
            <a:spLocks noGrp="1"/>
          </p:cNvSpPr>
          <p:nvPr>
            <p:ph type="sldNum" sz="quarter" idx="5"/>
          </p:nvPr>
        </p:nvSpPr>
        <p:spPr bwMode="auto">
          <a:noFill/>
          <a:ln>
            <a:miter lim="800000"/>
            <a:headEnd/>
            <a:tailEnd/>
          </a:ln>
        </p:spPr>
        <p:txBody>
          <a:bodyPr/>
          <a:lstStyle/>
          <a:p>
            <a:fld id="{76663D44-B2D9-4BA3-99E7-F0CAE9C3A519}" type="slidenum">
              <a:rPr lang="en-US" altLang="en-US"/>
              <a:pPr/>
              <a:t>78</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Observations of the driving pattern</a:t>
            </a:r>
          </a:p>
        </p:txBody>
      </p:sp>
      <p:sp>
        <p:nvSpPr>
          <p:cNvPr id="163844" name="Slide Number Placeholder 3"/>
          <p:cNvSpPr>
            <a:spLocks noGrp="1"/>
          </p:cNvSpPr>
          <p:nvPr>
            <p:ph type="sldNum" sz="quarter" idx="5"/>
          </p:nvPr>
        </p:nvSpPr>
        <p:spPr bwMode="auto">
          <a:noFill/>
          <a:ln>
            <a:miter lim="800000"/>
            <a:headEnd/>
            <a:tailEnd/>
          </a:ln>
        </p:spPr>
        <p:txBody>
          <a:bodyPr/>
          <a:lstStyle/>
          <a:p>
            <a:fld id="{02E762C7-1072-4762-849C-55164A89C8D9}" type="slidenum">
              <a:rPr lang="en-US" altLang="en-US"/>
              <a:pPr/>
              <a:t>79</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Poly-pharmacy: interaction with other drugs</a:t>
            </a:r>
          </a:p>
          <a:p>
            <a:r>
              <a:rPr lang="en-US" altLang="en-US"/>
              <a:t>Tolerance: past use; acute or chronic</a:t>
            </a:r>
          </a:p>
        </p:txBody>
      </p:sp>
      <p:sp>
        <p:nvSpPr>
          <p:cNvPr id="165892" name="Slide Number Placeholder 3"/>
          <p:cNvSpPr>
            <a:spLocks noGrp="1"/>
          </p:cNvSpPr>
          <p:nvPr>
            <p:ph type="sldNum" sz="quarter" idx="5"/>
          </p:nvPr>
        </p:nvSpPr>
        <p:spPr bwMode="auto">
          <a:noFill/>
          <a:ln>
            <a:miter lim="800000"/>
            <a:headEnd/>
            <a:tailEnd/>
          </a:ln>
        </p:spPr>
        <p:txBody>
          <a:bodyPr/>
          <a:lstStyle/>
          <a:p>
            <a:fld id="{E9DE88DB-1363-4557-9F36-76E3C786BC30}" type="slidenum">
              <a:rPr lang="en-US" altLang="en-US"/>
              <a:pPr/>
              <a:t>80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Cannot fly under the influence or consume 4 hrs. before a flight</a:t>
            </a:r>
          </a:p>
        </p:txBody>
      </p:sp>
      <p:sp>
        <p:nvSpPr>
          <p:cNvPr id="19460" name="Slide Number Placeholder 3"/>
          <p:cNvSpPr>
            <a:spLocks noGrp="1"/>
          </p:cNvSpPr>
          <p:nvPr>
            <p:ph type="sldNum" sz="quarter" idx="5"/>
          </p:nvPr>
        </p:nvSpPr>
        <p:spPr bwMode="auto">
          <a:noFill/>
          <a:ln>
            <a:miter lim="800000"/>
            <a:headEnd/>
            <a:tailEnd/>
          </a:ln>
        </p:spPr>
        <p:txBody>
          <a:bodyPr/>
          <a:lstStyle/>
          <a:p>
            <a:fld id="{90A4E00F-29E9-46C6-8031-F03173097F73}" type="slidenum">
              <a:rPr lang="en-US" altLang="en-US"/>
              <a:pPr/>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latin typeface="Times New Roman" pitchFamily="18" charset="0"/>
              </a:rPr>
              <a:t>Blood kits for alcohol and drugs; seems like a low number; factor in breath testing – no drugs</a:t>
            </a:r>
          </a:p>
          <a:p>
            <a:endParaRPr lang="en-US" altLang="en-US">
              <a:latin typeface="Times New Roman" pitchFamily="18" charset="0"/>
            </a:endParaRPr>
          </a:p>
        </p:txBody>
      </p:sp>
      <p:sp>
        <p:nvSpPr>
          <p:cNvPr id="167940" name="Slide Number Placeholder 3"/>
          <p:cNvSpPr>
            <a:spLocks noGrp="1"/>
          </p:cNvSpPr>
          <p:nvPr>
            <p:ph type="sldNum" sz="quarter" idx="5"/>
          </p:nvPr>
        </p:nvSpPr>
        <p:spPr bwMode="auto">
          <a:noFill/>
          <a:ln>
            <a:miter lim="800000"/>
            <a:headEnd/>
            <a:tailEnd/>
          </a:ln>
        </p:spPr>
        <p:txBody>
          <a:bodyPr/>
          <a:lstStyle/>
          <a:p>
            <a:fld id="{620987DF-3D2C-487E-B370-CDC1F02719B5}" type="slidenum">
              <a:rPr lang="en-US" altLang="en-US"/>
              <a:pPr/>
              <a:t>81</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69988" name="Slide Number Placeholder 3"/>
          <p:cNvSpPr>
            <a:spLocks noGrp="1"/>
          </p:cNvSpPr>
          <p:nvPr>
            <p:ph type="sldNum" sz="quarter" idx="5"/>
          </p:nvPr>
        </p:nvSpPr>
        <p:spPr bwMode="auto">
          <a:noFill/>
          <a:ln>
            <a:miter lim="800000"/>
            <a:headEnd/>
            <a:tailEnd/>
          </a:ln>
        </p:spPr>
        <p:txBody>
          <a:bodyPr/>
          <a:lstStyle/>
          <a:p>
            <a:fld id="{DD8E8097-35A0-402F-96FE-C703D6A8E906}" type="slidenum">
              <a:rPr lang="en-US" altLang="en-US"/>
              <a:pPr/>
              <a:t>82</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72036" name="Slide Number Placeholder 3"/>
          <p:cNvSpPr>
            <a:spLocks noGrp="1"/>
          </p:cNvSpPr>
          <p:nvPr>
            <p:ph type="sldNum" sz="quarter" idx="5"/>
          </p:nvPr>
        </p:nvSpPr>
        <p:spPr bwMode="auto">
          <a:noFill/>
          <a:ln>
            <a:miter lim="800000"/>
            <a:headEnd/>
            <a:tailEnd/>
          </a:ln>
        </p:spPr>
        <p:txBody>
          <a:bodyPr/>
          <a:lstStyle/>
          <a:p>
            <a:fld id="{799477D6-D942-48C1-A293-658C1E1BE75B}" type="slidenum">
              <a:rPr lang="en-US" altLang="en-US"/>
              <a:pPr/>
              <a:t>83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In Rhode Island; in general;</a:t>
            </a:r>
          </a:p>
          <a:p>
            <a:pPr eaLnBrk="1" hangingPunct="1">
              <a:spcBef>
                <a:spcPct val="0"/>
              </a:spcBef>
            </a:pPr>
            <a:r>
              <a:rPr lang="en-US" altLang="en-US"/>
              <a:t>Cannot relate a number to impairment</a:t>
            </a:r>
          </a:p>
          <a:p>
            <a:pPr eaLnBrk="1" hangingPunct="1">
              <a:spcBef>
                <a:spcPct val="0"/>
              </a:spcBef>
            </a:pPr>
            <a:r>
              <a:rPr lang="en-US" altLang="en-US"/>
              <a:t>Additive effects; synergy</a:t>
            </a:r>
          </a:p>
          <a:p>
            <a:pPr eaLnBrk="1" hangingPunct="1">
              <a:spcBef>
                <a:spcPct val="0"/>
              </a:spcBef>
            </a:pPr>
            <a:r>
              <a:rPr lang="en-US" altLang="en-US"/>
              <a:t>Alcohol impairment is well studied, less so with drugs</a:t>
            </a:r>
          </a:p>
        </p:txBody>
      </p:sp>
      <p:sp>
        <p:nvSpPr>
          <p:cNvPr id="21508" name="Slide Number Placeholder 3"/>
          <p:cNvSpPr>
            <a:spLocks noGrp="1"/>
          </p:cNvSpPr>
          <p:nvPr>
            <p:ph type="sldNum" sz="quarter" idx="5"/>
          </p:nvPr>
        </p:nvSpPr>
        <p:spPr bwMode="auto">
          <a:noFill/>
          <a:ln>
            <a:miter lim="800000"/>
            <a:headEnd/>
            <a:tailEnd/>
          </a:ln>
        </p:spPr>
        <p:txBody>
          <a:bodyPr/>
          <a:lstStyle/>
          <a:p>
            <a:fld id="{9E771B65-E78B-4CEF-9971-CC4F2AA58863}"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0"/>
            <a:ext cx="2019300" cy="386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5905500" cy="386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C69CEF1F-9436-41B3-A2A5-DCE563B7532C}"/>
              </a:ext>
            </a:extLst>
          </p:cNvPr>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idhPPTHeader"/>
          <p:cNvPicPr>
            <a:picLocks noChangeAspect="1" noChangeArrowheads="1"/>
          </p:cNvPicPr>
          <p:nvPr userDrawn="1"/>
        </p:nvPicPr>
        <p:blipFill>
          <a:blip r:embed="rId13" cstate="print"/>
          <a:srcRect/>
          <a:stretch>
            <a:fillRect/>
          </a:stretch>
        </p:blipFill>
        <p:spPr bwMode="auto">
          <a:xfrm>
            <a:off x="0" y="0"/>
            <a:ext cx="9144000" cy="1371600"/>
          </a:xfrm>
          <a:prstGeom prst="rect">
            <a:avLst/>
          </a:prstGeom>
          <a:noFill/>
          <a:ln w="9525">
            <a:noFill/>
            <a:miter lim="800000"/>
            <a:headEnd/>
            <a:tailEnd/>
          </a:ln>
        </p:spPr>
      </p:pic>
      <p:sp>
        <p:nvSpPr>
          <p:cNvPr id="1027" name="Rectangle 8"/>
          <p:cNvSpPr>
            <a:spLocks noGrp="1" noChangeArrowheads="1"/>
          </p:cNvSpPr>
          <p:nvPr>
            <p:ph type="title"/>
          </p:nvPr>
        </p:nvSpPr>
        <p:spPr bwMode="auto">
          <a:xfrm>
            <a:off x="381000" y="0"/>
            <a:ext cx="7239000" cy="1295400"/>
          </a:xfrm>
          <a:prstGeom prst="rect">
            <a:avLst/>
          </a:prstGeom>
          <a:solidFill>
            <a:srgbClr val="005ABE"/>
          </a:solidFill>
          <a:ln w="9525">
            <a:noFill/>
            <a:miter lim="800000"/>
            <a:headEnd/>
            <a:tailEnd/>
          </a:ln>
          <a:effectLst/>
        </p:spPr>
        <p:txBody>
          <a:bodyPr vert="horz" wrap="square" lIns="0" tIns="0" rIns="0" bIns="320040" numCol="1" anchor="b" anchorCtr="0" compatLnSpc="1">
            <a:prstTxWarp prst="textNoShape">
              <a:avLst/>
            </a:prstTxWarp>
          </a:bodyPr>
          <a:lstStyle/>
          <a:p>
            <a:pPr lvl="0"/>
            <a:r>
              <a:rPr lang="en-US" altLang="en-US"/>
              <a:t>Click to edit Master title style</a:t>
            </a:r>
          </a:p>
        </p:txBody>
      </p:sp>
      <p:sp>
        <p:nvSpPr>
          <p:cNvPr id="1028" name="Rectangle 9"/>
          <p:cNvSpPr>
            <a:spLocks noGrp="1" noChangeArrowheads="1"/>
          </p:cNvSpPr>
          <p:nvPr>
            <p:ph type="body" idx="1"/>
          </p:nvPr>
        </p:nvSpPr>
        <p:spPr bwMode="auto">
          <a:xfrm>
            <a:off x="685800" y="1828800"/>
            <a:ext cx="7772400" cy="2032000"/>
          </a:xfrm>
          <a:prstGeom prst="rect">
            <a:avLst/>
          </a:prstGeom>
          <a:noFill/>
          <a:ln w="9525">
            <a:noFill/>
            <a:miter lim="800000"/>
            <a:headEnd/>
            <a:tailEnd/>
          </a:ln>
          <a:effectLst/>
        </p:spPr>
        <p:txBody>
          <a:bodyPr vert="horz" wrap="square" lIns="0" tIns="0" rIns="0" bIns="22860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34" name="Rectangle 10">
            <a:extLst>
              <a:ext uri="{FF2B5EF4-FFF2-40B4-BE49-F238E27FC236}">
                <a16:creationId xmlns:a16="http://schemas.microsoft.com/office/drawing/2014/main" id="{C69CEF1F-9436-41B3-A2A5-DCE563B7532C}"/>
              </a:ext>
            </a:extLst>
          </p:cNvPr>
          <p:cNvSpPr>
            <a:spLocks noGrp="1" noChangeArrowheads="1"/>
          </p:cNvSpPr>
          <p:nvPr>
            <p:ph type="ftr" sz="quarter" idx="3"/>
          </p:nvPr>
        </p:nvSpPr>
        <p:spPr bwMode="auto">
          <a:xfrm>
            <a:off x="685800" y="6338888"/>
            <a:ext cx="777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lvl1pPr eaLnBrk="1" hangingPunct="1">
              <a:lnSpc>
                <a:spcPct val="150000"/>
              </a:lnSpc>
              <a:buClr>
                <a:srgbClr val="828386"/>
              </a:buClr>
              <a:defRPr sz="1200" b="1">
                <a:latin typeface="+mn-lt"/>
                <a:cs typeface="Times New Roman" pitchFamily="18" charset="0"/>
              </a:defRPr>
            </a:lvl1pPr>
          </a:lstStyle>
          <a:p>
            <a:pPr>
              <a:defRPr/>
            </a:pPr>
            <a:endParaRPr lang="en-US"/>
          </a:p>
        </p:txBody>
      </p:sp>
      <p:sp>
        <p:nvSpPr>
          <p:cNvPr id="1030" name="Rectangle 13">
            <a:extLst>
              <a:ext uri="{FF2B5EF4-FFF2-40B4-BE49-F238E27FC236}">
                <a16:creationId xmlns:a16="http://schemas.microsoft.com/office/drawing/2014/main" id="{E4695895-647C-4479-A8B3-A604E172E4FD}"/>
              </a:ext>
            </a:extLst>
          </p:cNvPr>
          <p:cNvSpPr>
            <a:spLocks noChangeArrowheads="1"/>
          </p:cNvSpPr>
          <p:nvPr userDrawn="1"/>
        </p:nvSpPr>
        <p:spPr bwMode="auto">
          <a:xfrm>
            <a:off x="0" y="1371600"/>
            <a:ext cx="9144000" cy="228600"/>
          </a:xfrm>
          <a:prstGeom prst="rect">
            <a:avLst/>
          </a:prstGeom>
          <a:solidFill>
            <a:srgbClr val="A3C8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Georgia" pitchFamily="18" charset="0"/>
        </a:defRPr>
      </a:lvl2pPr>
      <a:lvl3pPr algn="l" rtl="0" eaLnBrk="0" fontAlgn="base" hangingPunct="0">
        <a:spcBef>
          <a:spcPct val="0"/>
        </a:spcBef>
        <a:spcAft>
          <a:spcPct val="0"/>
        </a:spcAft>
        <a:defRPr sz="4000" b="1">
          <a:solidFill>
            <a:schemeClr val="bg1"/>
          </a:solidFill>
          <a:latin typeface="Georgia" pitchFamily="18" charset="0"/>
        </a:defRPr>
      </a:lvl3pPr>
      <a:lvl4pPr algn="l" rtl="0" eaLnBrk="0" fontAlgn="base" hangingPunct="0">
        <a:spcBef>
          <a:spcPct val="0"/>
        </a:spcBef>
        <a:spcAft>
          <a:spcPct val="0"/>
        </a:spcAft>
        <a:defRPr sz="4000" b="1">
          <a:solidFill>
            <a:schemeClr val="bg1"/>
          </a:solidFill>
          <a:latin typeface="Georgia" pitchFamily="18" charset="0"/>
        </a:defRPr>
      </a:lvl4pPr>
      <a:lvl5pPr algn="l" rtl="0" eaLnBrk="0" fontAlgn="base" hangingPunct="0">
        <a:spcBef>
          <a:spcPct val="0"/>
        </a:spcBef>
        <a:spcAft>
          <a:spcPct val="0"/>
        </a:spcAft>
        <a:defRPr sz="4000" b="1">
          <a:solidFill>
            <a:schemeClr val="bg1"/>
          </a:solidFill>
          <a:latin typeface="Georgia" pitchFamily="18" charset="0"/>
        </a:defRPr>
      </a:lvl5pPr>
      <a:lvl6pPr marL="457200" algn="l" rtl="0" fontAlgn="base">
        <a:spcBef>
          <a:spcPct val="0"/>
        </a:spcBef>
        <a:spcAft>
          <a:spcPct val="0"/>
        </a:spcAft>
        <a:defRPr sz="4000" b="1">
          <a:solidFill>
            <a:schemeClr val="bg1"/>
          </a:solidFill>
          <a:latin typeface="Georgia" pitchFamily="18" charset="0"/>
        </a:defRPr>
      </a:lvl6pPr>
      <a:lvl7pPr marL="914400" algn="l" rtl="0" fontAlgn="base">
        <a:spcBef>
          <a:spcPct val="0"/>
        </a:spcBef>
        <a:spcAft>
          <a:spcPct val="0"/>
        </a:spcAft>
        <a:defRPr sz="4000" b="1">
          <a:solidFill>
            <a:schemeClr val="bg1"/>
          </a:solidFill>
          <a:latin typeface="Georgia" pitchFamily="18" charset="0"/>
        </a:defRPr>
      </a:lvl7pPr>
      <a:lvl8pPr marL="1371600" algn="l" rtl="0" fontAlgn="base">
        <a:spcBef>
          <a:spcPct val="0"/>
        </a:spcBef>
        <a:spcAft>
          <a:spcPct val="0"/>
        </a:spcAft>
        <a:defRPr sz="4000" b="1">
          <a:solidFill>
            <a:schemeClr val="bg1"/>
          </a:solidFill>
          <a:latin typeface="Georgia" pitchFamily="18" charset="0"/>
        </a:defRPr>
      </a:lvl8pPr>
      <a:lvl9pPr marL="1828800" algn="l" rtl="0" fontAlgn="base">
        <a:spcBef>
          <a:spcPct val="0"/>
        </a:spcBef>
        <a:spcAft>
          <a:spcPct val="0"/>
        </a:spcAft>
        <a:defRPr sz="4000" b="1">
          <a:solidFill>
            <a:schemeClr val="bg1"/>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mailto:robert.almeida@health.ri.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2438400"/>
            <a:ext cx="8061325" cy="1616075"/>
          </a:xfrm>
          <a:noFill/>
        </p:spPr>
        <p:txBody>
          <a:bodyPr/>
          <a:lstStyle/>
          <a:p>
            <a:pPr eaLnBrk="1" hangingPunct="1"/>
            <a:r>
              <a:rPr lang="en-US" altLang="en-US" dirty="0">
                <a:solidFill>
                  <a:srgbClr val="0049B2"/>
                </a:solidFill>
                <a:latin typeface="Tw Cen MT" pitchFamily="34" charset="0"/>
              </a:rPr>
              <a:t>Forensic Toxicology</a:t>
            </a:r>
            <a:r>
              <a:rPr lang="en-US" altLang="en-US" sz="3200" dirty="0">
                <a:solidFill>
                  <a:srgbClr val="0049B2"/>
                </a:solidFill>
                <a:latin typeface="Tw Cen MT" pitchFamily="34" charset="0"/>
              </a:rPr>
              <a:t> </a:t>
            </a:r>
          </a:p>
        </p:txBody>
      </p:sp>
      <p:sp>
        <p:nvSpPr>
          <p:cNvPr id="4099" name="Rectangle 3"/>
          <p:cNvSpPr>
            <a:spLocks noGrp="1" noChangeArrowheads="1"/>
          </p:cNvSpPr>
          <p:nvPr>
            <p:ph type="subTitle" idx="1"/>
          </p:nvPr>
        </p:nvSpPr>
        <p:spPr>
          <a:xfrm>
            <a:off x="914400" y="4800600"/>
            <a:ext cx="6781800" cy="1929759"/>
          </a:xfrm>
        </p:spPr>
        <p:txBody>
          <a:bodyPr/>
          <a:lstStyle/>
          <a:p>
            <a:pPr algn="l" eaLnBrk="1" hangingPunct="1"/>
            <a:r>
              <a:rPr lang="en-US" altLang="en-US" sz="2400" dirty="0"/>
              <a:t>Robert Almeida, MS, D-ABFT-FT, TC-NRCC</a:t>
            </a:r>
          </a:p>
          <a:p>
            <a:pPr algn="l" eaLnBrk="1" hangingPunct="1"/>
            <a:r>
              <a:rPr lang="en-US" altLang="en-US" sz="2400"/>
              <a:t>Supervisor, </a:t>
            </a:r>
            <a:r>
              <a:rPr lang="en-US" altLang="en-US" sz="2400" dirty="0"/>
              <a:t>Forensic Toxicology</a:t>
            </a:r>
          </a:p>
          <a:p>
            <a:pPr algn="l" eaLnBrk="1" hangingPunct="1"/>
            <a:r>
              <a:rPr lang="en-US" altLang="en-US" sz="2400" dirty="0"/>
              <a:t>Rhode Island Department of Health</a:t>
            </a:r>
          </a:p>
          <a:p>
            <a:pPr algn="l" eaLnBrk="1" hangingPunct="1"/>
            <a:endParaRPr lang="en-US"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Rhode Island DUID Statute</a:t>
            </a:r>
          </a:p>
        </p:txBody>
      </p:sp>
      <p:sp>
        <p:nvSpPr>
          <p:cNvPr id="22531" name="Rectangle 3"/>
          <p:cNvSpPr>
            <a:spLocks noGrp="1" noChangeArrowheads="1"/>
          </p:cNvSpPr>
          <p:nvPr>
            <p:ph type="body" idx="1"/>
          </p:nvPr>
        </p:nvSpPr>
        <p:spPr>
          <a:xfrm>
            <a:off x="485775" y="1905000"/>
            <a:ext cx="7515225" cy="4367213"/>
          </a:xfrm>
        </p:spPr>
        <p:txBody>
          <a:bodyPr/>
          <a:lstStyle/>
          <a:p>
            <a:pPr eaLnBrk="1" hangingPunct="1"/>
            <a:r>
              <a:rPr lang="en-US" altLang="en-US" sz="2400"/>
              <a:t>Zero tolerance per se law</a:t>
            </a:r>
          </a:p>
          <a:p>
            <a:pPr eaLnBrk="1" hangingPunct="1"/>
            <a:endParaRPr lang="en-US" altLang="en-US" sz="2400"/>
          </a:p>
          <a:p>
            <a:pPr eaLnBrk="1" hangingPunct="1"/>
            <a:r>
              <a:rPr lang="en-US" altLang="en-US" sz="2400"/>
              <a:t>Took effect July 1, 2006</a:t>
            </a:r>
          </a:p>
          <a:p>
            <a:pPr eaLnBrk="1" hangingPunct="1"/>
            <a:endParaRPr lang="en-US" altLang="en-US" sz="2400"/>
          </a:p>
          <a:p>
            <a:pPr eaLnBrk="1" hangingPunct="1"/>
            <a:r>
              <a:rPr lang="en-US" altLang="en-US" sz="2400"/>
              <a:t>Guilty of DUID:  “…operates a vehicle while </a:t>
            </a:r>
            <a:r>
              <a:rPr lang="en-US" altLang="en-US" sz="2400" b="1"/>
              <a:t>under the influence</a:t>
            </a:r>
            <a:r>
              <a:rPr lang="en-US" altLang="en-US" sz="2400"/>
              <a:t> of any intoxicating liquor, drugs, or any controlled substance...”</a:t>
            </a:r>
          </a:p>
          <a:p>
            <a:pPr eaLnBrk="1" hangingPunct="1"/>
            <a:endParaRPr lang="en-US" altLang="en-US" sz="2400"/>
          </a:p>
          <a:p>
            <a:pPr eaLnBrk="1" hangingPunct="1"/>
            <a:r>
              <a:rPr lang="en-US" altLang="en-US" sz="2400"/>
              <a:t>Guilty of DUID: “…blood </a:t>
            </a:r>
            <a:r>
              <a:rPr lang="en-US" altLang="en-US" sz="2400" b="1"/>
              <a:t>presence</a:t>
            </a:r>
            <a:r>
              <a:rPr lang="en-US" altLang="en-US" sz="2400"/>
              <a:t> of any controlled substances”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en-US" altLang="en-US" sz="3600" u="sng">
                <a:latin typeface="Tw Cen MT" pitchFamily="34" charset="0"/>
              </a:rPr>
              <a:t>DEA Controlled Substances</a:t>
            </a:r>
          </a:p>
        </p:txBody>
      </p:sp>
      <p:sp>
        <p:nvSpPr>
          <p:cNvPr id="24579" name="Rectangle 3"/>
          <p:cNvSpPr>
            <a:spLocks noGrp="1" noChangeArrowheads="1"/>
          </p:cNvSpPr>
          <p:nvPr>
            <p:ph type="body" idx="1"/>
          </p:nvPr>
        </p:nvSpPr>
        <p:spPr>
          <a:xfrm>
            <a:off x="685800" y="1828800"/>
            <a:ext cx="7772400" cy="6657975"/>
          </a:xfrm>
        </p:spPr>
        <p:txBody>
          <a:bodyPr/>
          <a:lstStyle/>
          <a:p>
            <a:r>
              <a:rPr lang="en-US" altLang="en-US" sz="2400"/>
              <a:t>Uniform Controlled Substances Act</a:t>
            </a:r>
          </a:p>
          <a:p>
            <a:endParaRPr lang="en-US" altLang="en-US" sz="2400"/>
          </a:p>
          <a:p>
            <a:r>
              <a:rPr lang="en-US" altLang="en-US" sz="2400"/>
              <a:t>Categorize drugs according to their potential danger to the public</a:t>
            </a:r>
          </a:p>
          <a:p>
            <a:endParaRPr lang="en-US" altLang="en-US" sz="2400"/>
          </a:p>
          <a:p>
            <a:r>
              <a:rPr lang="en-US" altLang="en-US" sz="2400"/>
              <a:t>Five tiers (I-V) </a:t>
            </a:r>
          </a:p>
          <a:p>
            <a:endParaRPr lang="en-US" altLang="en-US" sz="2400"/>
          </a:p>
          <a:p>
            <a:r>
              <a:rPr lang="en-US" altLang="en-US" sz="2400"/>
              <a:t>Accepted medical use and potential for abuse/ dependence</a:t>
            </a:r>
          </a:p>
          <a:p>
            <a:endParaRPr lang="en-US" altLang="en-US" sz="2400"/>
          </a:p>
          <a:p>
            <a:r>
              <a:rPr lang="en-US" altLang="en-US" sz="2400"/>
              <a:t>Include illicit and prescription drugs </a:t>
            </a:r>
          </a:p>
          <a:p>
            <a:endParaRPr lang="en-US" altLang="en-US"/>
          </a:p>
          <a:p>
            <a:endParaRPr lang="en-US" altLang="en-US"/>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Impaired Driving </a:t>
            </a:r>
          </a:p>
        </p:txBody>
      </p:sp>
      <p:sp>
        <p:nvSpPr>
          <p:cNvPr id="26627" name="Rectangle 3"/>
          <p:cNvSpPr>
            <a:spLocks noGrp="1" noChangeArrowheads="1"/>
          </p:cNvSpPr>
          <p:nvPr>
            <p:ph type="body" idx="1"/>
          </p:nvPr>
        </p:nvSpPr>
        <p:spPr>
          <a:xfrm>
            <a:off x="533400" y="2057400"/>
            <a:ext cx="7315200" cy="4957763"/>
          </a:xfrm>
        </p:spPr>
        <p:txBody>
          <a:bodyPr/>
          <a:lstStyle/>
          <a:p>
            <a:pPr eaLnBrk="1" hangingPunct="1"/>
            <a:r>
              <a:rPr lang="en-US" altLang="en-US" sz="2400"/>
              <a:t>Operation of a motor vehicle while under the influence of alcohol and/or drugs</a:t>
            </a:r>
          </a:p>
          <a:p>
            <a:pPr eaLnBrk="1" hangingPunct="1"/>
            <a:r>
              <a:rPr lang="en-US" altLang="en-US" sz="2400"/>
              <a:t>DUI, OUI, DWI, DUID</a:t>
            </a:r>
          </a:p>
          <a:p>
            <a:pPr eaLnBrk="1" hangingPunct="1"/>
            <a:endParaRPr lang="en-US" altLang="en-US" sz="2400"/>
          </a:p>
          <a:p>
            <a:pPr eaLnBrk="1" hangingPunct="1"/>
            <a:r>
              <a:rPr lang="en-US" altLang="en-US" sz="2400"/>
              <a:t>Drugged driving: use of impairing substances:</a:t>
            </a:r>
          </a:p>
          <a:p>
            <a:pPr eaLnBrk="1" hangingPunct="1"/>
            <a:endParaRPr lang="en-US" altLang="en-US" sz="2400"/>
          </a:p>
          <a:p>
            <a:pPr eaLnBrk="1" hangingPunct="1"/>
            <a:r>
              <a:rPr lang="en-US" altLang="en-US" sz="2400"/>
              <a:t>Illegal drugs</a:t>
            </a:r>
          </a:p>
          <a:p>
            <a:pPr eaLnBrk="1" hangingPunct="1"/>
            <a:r>
              <a:rPr lang="en-US" altLang="en-US" sz="2400"/>
              <a:t>Chemicals/Inhalants</a:t>
            </a:r>
          </a:p>
          <a:p>
            <a:pPr eaLnBrk="1" hangingPunct="1"/>
            <a:r>
              <a:rPr lang="en-US" altLang="en-US" sz="2400"/>
              <a:t>Misuse of prescription drugs</a:t>
            </a:r>
          </a:p>
          <a:p>
            <a:pPr eaLnBrk="1" hangingPunct="1"/>
            <a:r>
              <a:rPr lang="en-US" altLang="en-US" sz="2400"/>
              <a:t>Misuse of over the counter medications</a:t>
            </a:r>
          </a:p>
          <a:p>
            <a:pPr eaLnBrk="1" hangingPunct="1"/>
            <a:endParaRPr lang="en-US"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Effects of OH and Drugs on Driving</a:t>
            </a:r>
          </a:p>
        </p:txBody>
      </p:sp>
      <p:sp>
        <p:nvSpPr>
          <p:cNvPr id="28675" name="Rectangle 3"/>
          <p:cNvSpPr>
            <a:spLocks noGrp="1" noChangeArrowheads="1"/>
          </p:cNvSpPr>
          <p:nvPr>
            <p:ph type="body" idx="1"/>
          </p:nvPr>
        </p:nvSpPr>
        <p:spPr>
          <a:xfrm>
            <a:off x="436563" y="1981200"/>
            <a:ext cx="7869237" cy="5032375"/>
          </a:xfrm>
        </p:spPr>
        <p:txBody>
          <a:bodyPr/>
          <a:lstStyle/>
          <a:p>
            <a:pPr eaLnBrk="1" hangingPunct="1"/>
            <a:r>
              <a:rPr lang="en-US" altLang="en-US" sz="2400"/>
              <a:t>Reaction time: increased or decreased</a:t>
            </a:r>
          </a:p>
          <a:p>
            <a:pPr eaLnBrk="1" hangingPunct="1"/>
            <a:endParaRPr lang="en-US" altLang="en-US" sz="2400"/>
          </a:p>
          <a:p>
            <a:pPr eaLnBrk="1" hangingPunct="1"/>
            <a:r>
              <a:rPr lang="en-US" altLang="en-US" sz="2400"/>
              <a:t>Impaired judgement/decision making</a:t>
            </a:r>
          </a:p>
          <a:p>
            <a:pPr eaLnBrk="1" hangingPunct="1"/>
            <a:endParaRPr lang="en-US" altLang="en-US" sz="2400"/>
          </a:p>
          <a:p>
            <a:pPr eaLnBrk="1" hangingPunct="1"/>
            <a:r>
              <a:rPr lang="en-US" altLang="en-US" sz="2400"/>
              <a:t>Impaired vision</a:t>
            </a:r>
          </a:p>
          <a:p>
            <a:pPr eaLnBrk="1" hangingPunct="1"/>
            <a:endParaRPr lang="en-US" altLang="en-US" sz="2400"/>
          </a:p>
          <a:p>
            <a:pPr eaLnBrk="1" hangingPunct="1"/>
            <a:r>
              <a:rPr lang="en-US" altLang="en-US" sz="2400"/>
              <a:t>Inability to multi-task</a:t>
            </a:r>
          </a:p>
          <a:p>
            <a:pPr eaLnBrk="1" hangingPunct="1"/>
            <a:endParaRPr lang="en-US" altLang="en-US" sz="2400"/>
          </a:p>
          <a:p>
            <a:pPr eaLnBrk="1" hangingPunct="1"/>
            <a:r>
              <a:rPr lang="en-US" altLang="en-US" sz="2400"/>
              <a:t>Impaired coordination</a:t>
            </a:r>
          </a:p>
          <a:p>
            <a:pPr eaLnBrk="1" hangingPunct="1"/>
            <a:endParaRPr lang="en-US" altLang="en-US" sz="2400"/>
          </a:p>
          <a:p>
            <a:pPr eaLnBrk="1" hangingPunct="1"/>
            <a:r>
              <a:rPr lang="en-US" altLang="en-US" sz="2400"/>
              <a:t>Inability to process information or detect hazards</a:t>
            </a:r>
          </a:p>
        </p:txBody>
      </p:sp>
      <p:pic>
        <p:nvPicPr>
          <p:cNvPr id="28676" name="Picture 2"/>
          <p:cNvPicPr>
            <a:picLocks noChangeAspect="1"/>
          </p:cNvPicPr>
          <p:nvPr/>
        </p:nvPicPr>
        <p:blipFill>
          <a:blip r:embed="rId3" cstate="print"/>
          <a:srcRect/>
          <a:stretch>
            <a:fillRect/>
          </a:stretch>
        </p:blipFill>
        <p:spPr bwMode="auto">
          <a:xfrm>
            <a:off x="5867400" y="3886200"/>
            <a:ext cx="2619375" cy="1743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Effects of Drugs on Driving</a:t>
            </a:r>
          </a:p>
        </p:txBody>
      </p:sp>
      <p:sp>
        <p:nvSpPr>
          <p:cNvPr id="30723" name="Rectangle 3"/>
          <p:cNvSpPr>
            <a:spLocks noGrp="1" noChangeArrowheads="1"/>
          </p:cNvSpPr>
          <p:nvPr>
            <p:ph type="body" idx="1"/>
          </p:nvPr>
        </p:nvSpPr>
        <p:spPr>
          <a:xfrm>
            <a:off x="436563" y="1828800"/>
            <a:ext cx="7869237" cy="5184775"/>
          </a:xfrm>
        </p:spPr>
        <p:txBody>
          <a:bodyPr/>
          <a:lstStyle/>
          <a:p>
            <a:pPr eaLnBrk="1" hangingPunct="1"/>
            <a:r>
              <a:rPr lang="en-US" altLang="en-US" sz="2400"/>
              <a:t>Attention:</a:t>
            </a:r>
          </a:p>
          <a:p>
            <a:pPr eaLnBrk="1" hangingPunct="1"/>
            <a:r>
              <a:rPr lang="en-US" altLang="en-US" sz="1800"/>
              <a:t>Divided, not focused</a:t>
            </a:r>
          </a:p>
          <a:p>
            <a:pPr eaLnBrk="1" hangingPunct="1"/>
            <a:endParaRPr lang="en-US" altLang="en-US" sz="2400"/>
          </a:p>
          <a:p>
            <a:pPr eaLnBrk="1" hangingPunct="1"/>
            <a:r>
              <a:rPr lang="en-US" altLang="en-US" sz="2400"/>
              <a:t>Tracking:</a:t>
            </a:r>
          </a:p>
          <a:p>
            <a:pPr eaLnBrk="1" hangingPunct="1"/>
            <a:r>
              <a:rPr lang="en-US" altLang="en-US" sz="1800"/>
              <a:t>Staying in lane of travel: </a:t>
            </a:r>
          </a:p>
          <a:p>
            <a:pPr eaLnBrk="1" hangingPunct="1"/>
            <a:r>
              <a:rPr lang="en-US" altLang="en-US" sz="1800"/>
              <a:t>Weaving/ Wrong-way</a:t>
            </a:r>
          </a:p>
          <a:p>
            <a:pPr eaLnBrk="1" hangingPunct="1"/>
            <a:r>
              <a:rPr lang="en-US" altLang="en-US" sz="1800"/>
              <a:t>Maintaining proper distance</a:t>
            </a:r>
          </a:p>
          <a:p>
            <a:pPr eaLnBrk="1" hangingPunct="1"/>
            <a:endParaRPr lang="en-US" altLang="en-US" sz="2400"/>
          </a:p>
          <a:p>
            <a:pPr eaLnBrk="1" hangingPunct="1"/>
            <a:r>
              <a:rPr lang="en-US" altLang="en-US" sz="2400"/>
              <a:t>Perception:</a:t>
            </a:r>
          </a:p>
          <a:p>
            <a:pPr eaLnBrk="1" hangingPunct="1"/>
            <a:r>
              <a:rPr lang="en-US" altLang="en-US" sz="1800"/>
              <a:t>Predominately visual</a:t>
            </a:r>
          </a:p>
          <a:p>
            <a:pPr eaLnBrk="1" hangingPunct="1"/>
            <a:r>
              <a:rPr lang="en-US" altLang="en-US" sz="1800"/>
              <a:t>Environment</a:t>
            </a:r>
          </a:p>
          <a:p>
            <a:pPr eaLnBrk="1" hangingPunct="1"/>
            <a:r>
              <a:rPr lang="en-US" altLang="en-US" sz="1800"/>
              <a:t>Glare</a:t>
            </a:r>
          </a:p>
          <a:p>
            <a:pPr eaLnBrk="1" hangingPunct="1"/>
            <a:r>
              <a:rPr lang="en-US" altLang="en-US" sz="1800"/>
              <a:t>Dark and light</a:t>
            </a:r>
          </a:p>
        </p:txBody>
      </p:sp>
      <p:pic>
        <p:nvPicPr>
          <p:cNvPr id="30724" name="Picture 1"/>
          <p:cNvPicPr>
            <a:picLocks noChangeAspect="1"/>
          </p:cNvPicPr>
          <p:nvPr/>
        </p:nvPicPr>
        <p:blipFill>
          <a:blip r:embed="rId3" cstate="print"/>
          <a:srcRect/>
          <a:stretch>
            <a:fillRect/>
          </a:stretch>
        </p:blipFill>
        <p:spPr bwMode="auto">
          <a:xfrm>
            <a:off x="5791200" y="3373438"/>
            <a:ext cx="3101975" cy="24939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pPr algn="ctr"/>
            <a:r>
              <a:rPr lang="en-US" altLang="en-US" sz="3600" u="sng">
                <a:latin typeface="Tw Cen MT" pitchFamily="34" charset="0"/>
              </a:rPr>
              <a:t>Pharmacodynamics/ -kinetics</a:t>
            </a:r>
          </a:p>
        </p:txBody>
      </p:sp>
      <p:sp>
        <p:nvSpPr>
          <p:cNvPr id="32771" name="Content Placeholder 2"/>
          <p:cNvSpPr>
            <a:spLocks noGrp="1" noChangeArrowheads="1"/>
          </p:cNvSpPr>
          <p:nvPr>
            <p:ph idx="1"/>
          </p:nvPr>
        </p:nvSpPr>
        <p:spPr>
          <a:xfrm>
            <a:off x="685800" y="1828800"/>
            <a:ext cx="7772400" cy="3702050"/>
          </a:xfrm>
        </p:spPr>
        <p:txBody>
          <a:bodyPr/>
          <a:lstStyle/>
          <a:p>
            <a:r>
              <a:rPr lang="en-US" altLang="en-US" sz="2400" b="1"/>
              <a:t>Pharmacodynamics:</a:t>
            </a:r>
          </a:p>
          <a:p>
            <a:endParaRPr lang="en-US" altLang="en-US" sz="2400" b="1"/>
          </a:p>
          <a:p>
            <a:r>
              <a:rPr lang="en-US" altLang="en-US" sz="2400"/>
              <a:t>The study of effects of drugs in the body</a:t>
            </a:r>
          </a:p>
          <a:p>
            <a:r>
              <a:rPr lang="en-US" altLang="en-US" sz="2400"/>
              <a:t>“what a drug does to us”</a:t>
            </a:r>
          </a:p>
          <a:p>
            <a:endParaRPr lang="en-US" altLang="en-US" sz="2400"/>
          </a:p>
          <a:p>
            <a:r>
              <a:rPr lang="en-US" altLang="en-US" sz="2400"/>
              <a:t>Categories</a:t>
            </a:r>
          </a:p>
          <a:p>
            <a:endParaRPr lang="en-US" altLang="en-US" sz="2400"/>
          </a:p>
          <a:p>
            <a:endParaRPr lang="en-US" altLang="en-US" sz="2400"/>
          </a:p>
        </p:txBody>
      </p:sp>
      <p:pic>
        <p:nvPicPr>
          <p:cNvPr id="32772" name="Picture 2"/>
          <p:cNvPicPr>
            <a:picLocks noChangeAspect="1"/>
          </p:cNvPicPr>
          <p:nvPr/>
        </p:nvPicPr>
        <p:blipFill>
          <a:blip r:embed="rId3" cstate="print"/>
          <a:srcRect/>
          <a:stretch>
            <a:fillRect/>
          </a:stretch>
        </p:blipFill>
        <p:spPr bwMode="auto">
          <a:xfrm>
            <a:off x="1066800" y="4937125"/>
            <a:ext cx="1652588" cy="1238250"/>
          </a:xfrm>
          <a:prstGeom prst="rect">
            <a:avLst/>
          </a:prstGeom>
          <a:noFill/>
          <a:ln w="9525">
            <a:noFill/>
            <a:miter lim="800000"/>
            <a:headEnd/>
            <a:tailEnd/>
          </a:ln>
        </p:spPr>
      </p:pic>
      <p:pic>
        <p:nvPicPr>
          <p:cNvPr id="32773" name="Picture 4"/>
          <p:cNvPicPr>
            <a:picLocks noChangeAspect="1"/>
          </p:cNvPicPr>
          <p:nvPr/>
        </p:nvPicPr>
        <p:blipFill>
          <a:blip r:embed="rId4" cstate="print"/>
          <a:srcRect/>
          <a:stretch>
            <a:fillRect/>
          </a:stretch>
        </p:blipFill>
        <p:spPr bwMode="auto">
          <a:xfrm>
            <a:off x="6477000" y="4870450"/>
            <a:ext cx="1474788" cy="1474788"/>
          </a:xfrm>
          <a:prstGeom prst="rect">
            <a:avLst/>
          </a:prstGeom>
          <a:noFill/>
          <a:ln w="9525">
            <a:noFill/>
            <a:miter lim="800000"/>
            <a:headEnd/>
            <a:tailEnd/>
          </a:ln>
        </p:spPr>
      </p:pic>
      <p:pic>
        <p:nvPicPr>
          <p:cNvPr id="32774" name="Picture 6"/>
          <p:cNvPicPr>
            <a:picLocks noChangeAspect="1"/>
          </p:cNvPicPr>
          <p:nvPr/>
        </p:nvPicPr>
        <p:blipFill>
          <a:blip r:embed="rId5" cstate="print"/>
          <a:srcRect/>
          <a:stretch>
            <a:fillRect/>
          </a:stretch>
        </p:blipFill>
        <p:spPr bwMode="auto">
          <a:xfrm>
            <a:off x="3276600" y="4903788"/>
            <a:ext cx="2286000" cy="1304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304800"/>
            <a:ext cx="6934200" cy="990600"/>
          </a:xfrm>
        </p:spPr>
        <p:txBody>
          <a:bodyPr/>
          <a:lstStyle/>
          <a:p>
            <a:pPr algn="ctr" eaLnBrk="1" hangingPunct="1"/>
            <a:r>
              <a:rPr lang="en-US" altLang="en-US" sz="3600" u="sng">
                <a:latin typeface="Tw Cen MT" pitchFamily="34" charset="0"/>
              </a:rPr>
              <a:t>Drug Classifications</a:t>
            </a:r>
          </a:p>
        </p:txBody>
      </p:sp>
      <p:sp>
        <p:nvSpPr>
          <p:cNvPr id="34819" name="Rectangle 3"/>
          <p:cNvSpPr>
            <a:spLocks noGrp="1" noChangeArrowheads="1"/>
          </p:cNvSpPr>
          <p:nvPr>
            <p:ph type="body" idx="1"/>
          </p:nvPr>
        </p:nvSpPr>
        <p:spPr>
          <a:xfrm>
            <a:off x="533400" y="2036763"/>
            <a:ext cx="8001000" cy="4144962"/>
          </a:xfrm>
        </p:spPr>
        <p:txBody>
          <a:bodyPr/>
          <a:lstStyle/>
          <a:p>
            <a:pPr eaLnBrk="1" hangingPunct="1"/>
            <a:r>
              <a:rPr lang="en-US" altLang="en-US" sz="2400"/>
              <a:t>Classes of drugs and/or metabolites:</a:t>
            </a:r>
          </a:p>
          <a:p>
            <a:pPr eaLnBrk="1" hangingPunct="1"/>
            <a:endParaRPr lang="en-US" altLang="en-US" sz="2400"/>
          </a:p>
          <a:p>
            <a:pPr eaLnBrk="1" hangingPunct="1"/>
            <a:r>
              <a:rPr lang="en-US" altLang="en-US" sz="2400"/>
              <a:t>CNS Stimulants</a:t>
            </a:r>
          </a:p>
          <a:p>
            <a:pPr eaLnBrk="1" hangingPunct="1"/>
            <a:r>
              <a:rPr lang="en-US" altLang="en-US" sz="2400"/>
              <a:t>CNS Depressants</a:t>
            </a:r>
          </a:p>
          <a:p>
            <a:pPr eaLnBrk="1" hangingPunct="1"/>
            <a:r>
              <a:rPr lang="en-US" altLang="en-US" sz="2400"/>
              <a:t>Narcotics</a:t>
            </a:r>
          </a:p>
          <a:p>
            <a:pPr eaLnBrk="1" hangingPunct="1"/>
            <a:r>
              <a:rPr lang="en-US" altLang="en-US" sz="2400"/>
              <a:t>Hallucinogens</a:t>
            </a:r>
          </a:p>
          <a:p>
            <a:pPr eaLnBrk="1" hangingPunct="1"/>
            <a:r>
              <a:rPr lang="en-US" altLang="en-US" sz="2400"/>
              <a:t>Inhalants</a:t>
            </a:r>
          </a:p>
          <a:p>
            <a:pPr eaLnBrk="1" hangingPunct="1"/>
            <a:endParaRPr lang="en-US" altLang="en-US" sz="2400"/>
          </a:p>
          <a:p>
            <a:pPr eaLnBrk="1" hangingPunct="1"/>
            <a:r>
              <a:rPr lang="en-US" altLang="en-US" sz="2400"/>
              <a:t>Overlap with CNS effects</a:t>
            </a:r>
          </a:p>
        </p:txBody>
      </p:sp>
      <p:pic>
        <p:nvPicPr>
          <p:cNvPr id="34820" name="Picture 2"/>
          <p:cNvPicPr>
            <a:picLocks noChangeAspect="1"/>
          </p:cNvPicPr>
          <p:nvPr/>
        </p:nvPicPr>
        <p:blipFill>
          <a:blip r:embed="rId3" cstate="print"/>
          <a:srcRect/>
          <a:stretch>
            <a:fillRect/>
          </a:stretch>
        </p:blipFill>
        <p:spPr bwMode="auto">
          <a:xfrm>
            <a:off x="7056438" y="2057400"/>
            <a:ext cx="1652587" cy="1238250"/>
          </a:xfrm>
          <a:prstGeom prst="rect">
            <a:avLst/>
          </a:prstGeom>
          <a:noFill/>
          <a:ln w="9525">
            <a:noFill/>
            <a:miter lim="800000"/>
            <a:headEnd/>
            <a:tailEnd/>
          </a:ln>
        </p:spPr>
      </p:pic>
      <p:pic>
        <p:nvPicPr>
          <p:cNvPr id="34821" name="Picture 4"/>
          <p:cNvPicPr>
            <a:picLocks noChangeAspect="1"/>
          </p:cNvPicPr>
          <p:nvPr/>
        </p:nvPicPr>
        <p:blipFill>
          <a:blip r:embed="rId4" cstate="print"/>
          <a:srcRect/>
          <a:stretch>
            <a:fillRect/>
          </a:stretch>
        </p:blipFill>
        <p:spPr bwMode="auto">
          <a:xfrm>
            <a:off x="7145338" y="3702050"/>
            <a:ext cx="1474787" cy="1474788"/>
          </a:xfrm>
          <a:prstGeom prst="rect">
            <a:avLst/>
          </a:prstGeom>
          <a:noFill/>
          <a:ln w="9525">
            <a:noFill/>
            <a:miter lim="800000"/>
            <a:headEnd/>
            <a:tailEnd/>
          </a:ln>
        </p:spPr>
      </p:pic>
      <p:pic>
        <p:nvPicPr>
          <p:cNvPr id="34822" name="Picture 6"/>
          <p:cNvPicPr>
            <a:picLocks noChangeAspect="1"/>
          </p:cNvPicPr>
          <p:nvPr/>
        </p:nvPicPr>
        <p:blipFill>
          <a:blip r:embed="rId5" cstate="print"/>
          <a:srcRect/>
          <a:stretch>
            <a:fillRect/>
          </a:stretch>
        </p:blipFill>
        <p:spPr bwMode="auto">
          <a:xfrm>
            <a:off x="6740525" y="5405438"/>
            <a:ext cx="2286000" cy="13049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algn="ctr"/>
            <a:r>
              <a:rPr lang="en-US" altLang="en-US" sz="3600" u="sng">
                <a:latin typeface="Tw Cen MT" pitchFamily="34" charset="0"/>
              </a:rPr>
              <a:t>CNS Stimulants</a:t>
            </a:r>
            <a:endParaRPr lang="en-US" altLang="en-US" sz="3600">
              <a:latin typeface="Tw Cen MT" pitchFamily="34" charset="0"/>
            </a:endParaRPr>
          </a:p>
        </p:txBody>
      </p:sp>
      <p:sp>
        <p:nvSpPr>
          <p:cNvPr id="36868" name="Rectangle 3"/>
          <p:cNvSpPr>
            <a:spLocks noGrp="1" noChangeArrowheads="1"/>
          </p:cNvSpPr>
          <p:nvPr>
            <p:ph type="body" idx="1"/>
          </p:nvPr>
        </p:nvSpPr>
        <p:spPr>
          <a:xfrm>
            <a:off x="685800" y="1828800"/>
            <a:ext cx="7772400" cy="2816225"/>
          </a:xfrm>
        </p:spPr>
        <p:txBody>
          <a:bodyPr/>
          <a:lstStyle/>
          <a:p>
            <a:r>
              <a:rPr lang="en-US" altLang="en-US" sz="2400"/>
              <a:t>Cocaine</a:t>
            </a:r>
          </a:p>
          <a:p>
            <a:r>
              <a:rPr lang="en-US" altLang="en-US" sz="2400"/>
              <a:t>Amphetamine (Adderall), MDA (Sally), </a:t>
            </a:r>
          </a:p>
          <a:p>
            <a:r>
              <a:rPr lang="en-US" altLang="en-US" sz="2400"/>
              <a:t>Methamphetamine, MDMA (Ecstasy, Molly)</a:t>
            </a:r>
          </a:p>
          <a:p>
            <a:r>
              <a:rPr lang="en-US" altLang="en-US" sz="2400"/>
              <a:t>Methylphenidate (Ritalin)</a:t>
            </a:r>
          </a:p>
          <a:p>
            <a:r>
              <a:rPr lang="en-US" altLang="en-US" sz="2400"/>
              <a:t>Schedule II drugs</a:t>
            </a:r>
          </a:p>
          <a:p>
            <a:endParaRPr lang="en-US" altLang="en-US" sz="2400"/>
          </a:p>
        </p:txBody>
      </p:sp>
      <p:pic>
        <p:nvPicPr>
          <p:cNvPr id="36869" name="Picture 2"/>
          <p:cNvPicPr>
            <a:picLocks noChangeAspect="1"/>
          </p:cNvPicPr>
          <p:nvPr/>
        </p:nvPicPr>
        <p:blipFill>
          <a:blip r:embed="rId3" cstate="print"/>
          <a:srcRect/>
          <a:stretch>
            <a:fillRect/>
          </a:stretch>
        </p:blipFill>
        <p:spPr bwMode="auto">
          <a:xfrm>
            <a:off x="685800" y="4343400"/>
            <a:ext cx="2238375" cy="1490663"/>
          </a:xfrm>
          <a:prstGeom prst="rect">
            <a:avLst/>
          </a:prstGeom>
          <a:noFill/>
          <a:ln w="9525">
            <a:noFill/>
            <a:miter lim="800000"/>
            <a:headEnd/>
            <a:tailEnd/>
          </a:ln>
        </p:spPr>
      </p:pic>
      <p:pic>
        <p:nvPicPr>
          <p:cNvPr id="36870" name="Picture 4"/>
          <p:cNvPicPr>
            <a:picLocks noChangeAspect="1"/>
          </p:cNvPicPr>
          <p:nvPr/>
        </p:nvPicPr>
        <p:blipFill>
          <a:blip r:embed="rId4" cstate="print"/>
          <a:srcRect/>
          <a:stretch>
            <a:fillRect/>
          </a:stretch>
        </p:blipFill>
        <p:spPr bwMode="auto">
          <a:xfrm>
            <a:off x="3475038" y="5040313"/>
            <a:ext cx="2193925" cy="1535112"/>
          </a:xfrm>
          <a:prstGeom prst="rect">
            <a:avLst/>
          </a:prstGeom>
          <a:noFill/>
          <a:ln w="9525">
            <a:noFill/>
            <a:miter lim="800000"/>
            <a:headEnd/>
            <a:tailEnd/>
          </a:ln>
        </p:spPr>
      </p:pic>
      <p:pic>
        <p:nvPicPr>
          <p:cNvPr id="36871" name="Picture 6"/>
          <p:cNvPicPr>
            <a:picLocks noChangeAspect="1"/>
          </p:cNvPicPr>
          <p:nvPr/>
        </p:nvPicPr>
        <p:blipFill>
          <a:blip r:embed="rId5" cstate="print"/>
          <a:srcRect/>
          <a:stretch>
            <a:fillRect/>
          </a:stretch>
        </p:blipFill>
        <p:spPr bwMode="auto">
          <a:xfrm>
            <a:off x="6165850" y="4151313"/>
            <a:ext cx="2847975" cy="1600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algn="ctr"/>
            <a:r>
              <a:rPr lang="en-US" altLang="en-US" sz="3600" u="sng">
                <a:latin typeface="Tw Cen MT" pitchFamily="34" charset="0"/>
              </a:rPr>
              <a:t>CNS Stimulants</a:t>
            </a:r>
          </a:p>
        </p:txBody>
      </p:sp>
      <p:sp>
        <p:nvSpPr>
          <p:cNvPr id="38916" name="Rectangle 3"/>
          <p:cNvSpPr>
            <a:spLocks noGrp="1" noChangeArrowheads="1"/>
          </p:cNvSpPr>
          <p:nvPr>
            <p:ph type="body" idx="1"/>
          </p:nvPr>
        </p:nvSpPr>
        <p:spPr>
          <a:xfrm>
            <a:off x="685800" y="1828800"/>
            <a:ext cx="7772400" cy="4737100"/>
          </a:xfrm>
        </p:spPr>
        <p:txBody>
          <a:bodyPr/>
          <a:lstStyle/>
          <a:p>
            <a:r>
              <a:rPr lang="en-US" altLang="en-US" sz="2400" dirty="0"/>
              <a:t>Physiological and psychological effects:</a:t>
            </a:r>
          </a:p>
          <a:p>
            <a:r>
              <a:rPr lang="en-US" altLang="en-US" sz="2400" dirty="0"/>
              <a:t>Increased brain activity/alertness</a:t>
            </a:r>
          </a:p>
          <a:p>
            <a:r>
              <a:rPr lang="en-US" altLang="en-US" sz="2400" dirty="0"/>
              <a:t>Quick speech/ movements</a:t>
            </a:r>
          </a:p>
          <a:p>
            <a:r>
              <a:rPr lang="en-US" altLang="en-US" sz="2400" dirty="0"/>
              <a:t>Restlessness/ agitation/ fidgety/ pacing</a:t>
            </a:r>
          </a:p>
          <a:p>
            <a:r>
              <a:rPr lang="en-US" altLang="en-US" sz="2400" dirty="0"/>
              <a:t>Hyperactivity</a:t>
            </a:r>
          </a:p>
          <a:p>
            <a:r>
              <a:rPr lang="en-US" altLang="en-US" sz="2400" dirty="0"/>
              <a:t>Increased BP, HR</a:t>
            </a:r>
          </a:p>
          <a:p>
            <a:r>
              <a:rPr lang="en-US" altLang="en-US" sz="2400" dirty="0"/>
              <a:t>Feelings of euphoria/ superiority/ paranoia</a:t>
            </a:r>
          </a:p>
          <a:p>
            <a:r>
              <a:rPr lang="en-US" altLang="en-US" sz="2400" dirty="0"/>
              <a:t>Highly addictive</a:t>
            </a:r>
          </a:p>
          <a:p>
            <a:r>
              <a:rPr lang="en-US" altLang="en-US" sz="2400" dirty="0"/>
              <a:t>Withdrawal symptoms</a:t>
            </a:r>
          </a:p>
          <a:p>
            <a:endParaRPr lang="en-US" altLang="en-US" dirty="0"/>
          </a:p>
        </p:txBody>
      </p:sp>
      <p:pic>
        <p:nvPicPr>
          <p:cNvPr id="38917" name="Picture 2"/>
          <p:cNvPicPr>
            <a:picLocks noChangeAspect="1"/>
          </p:cNvPicPr>
          <p:nvPr/>
        </p:nvPicPr>
        <p:blipFill>
          <a:blip r:embed="rId3" cstate="print"/>
          <a:srcRect/>
          <a:stretch>
            <a:fillRect/>
          </a:stretch>
        </p:blipFill>
        <p:spPr bwMode="auto">
          <a:xfrm>
            <a:off x="6353175" y="5105400"/>
            <a:ext cx="2362200" cy="15716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noChangeArrowheads="1"/>
          </p:cNvSpPr>
          <p:nvPr>
            <p:ph type="title"/>
          </p:nvPr>
        </p:nvSpPr>
        <p:spPr/>
        <p:txBody>
          <a:bodyPr/>
          <a:lstStyle/>
          <a:p>
            <a:pPr algn="ctr"/>
            <a:r>
              <a:rPr lang="en-US" altLang="en-US" sz="3600" u="sng">
                <a:latin typeface="Tw Cen MT" pitchFamily="34" charset="0"/>
              </a:rPr>
              <a:t>Cocaine DUID Case</a:t>
            </a:r>
          </a:p>
        </p:txBody>
      </p:sp>
      <p:sp>
        <p:nvSpPr>
          <p:cNvPr id="40963" name="Content Placeholder 2"/>
          <p:cNvSpPr>
            <a:spLocks noGrp="1" noChangeArrowheads="1"/>
          </p:cNvSpPr>
          <p:nvPr>
            <p:ph idx="1"/>
          </p:nvPr>
        </p:nvSpPr>
        <p:spPr>
          <a:xfrm>
            <a:off x="685800" y="1828800"/>
            <a:ext cx="7772400" cy="5475288"/>
          </a:xfrm>
        </p:spPr>
        <p:txBody>
          <a:bodyPr/>
          <a:lstStyle/>
          <a:p>
            <a:r>
              <a:rPr lang="en-US" altLang="en-US" sz="2400"/>
              <a:t>35 YO male driver</a:t>
            </a:r>
          </a:p>
          <a:p>
            <a:r>
              <a:rPr lang="en-US" altLang="en-US" sz="2400"/>
              <a:t>PO observed MV approaching at a high rate of speed</a:t>
            </a:r>
          </a:p>
          <a:p>
            <a:r>
              <a:rPr lang="en-US" altLang="en-US" sz="2400"/>
              <a:t>Estimated 60 mph</a:t>
            </a:r>
          </a:p>
          <a:p>
            <a:r>
              <a:rPr lang="en-US" altLang="en-US" sz="2400"/>
              <a:t>Tailgating</a:t>
            </a:r>
          </a:p>
          <a:p>
            <a:endParaRPr lang="en-US" altLang="en-US" sz="2400"/>
          </a:p>
          <a:p>
            <a:r>
              <a:rPr lang="en-US" altLang="en-US" sz="2400"/>
              <a:t>Aggressive behavior: </a:t>
            </a:r>
          </a:p>
          <a:p>
            <a:r>
              <a:rPr lang="en-US" altLang="en-US" sz="2400"/>
              <a:t>Yelling and argumentative</a:t>
            </a:r>
          </a:p>
          <a:p>
            <a:r>
              <a:rPr lang="en-US" altLang="en-US" sz="2400"/>
              <a:t>Dilated pupils</a:t>
            </a:r>
          </a:p>
          <a:p>
            <a:endParaRPr lang="en-US" altLang="en-US" sz="2400"/>
          </a:p>
          <a:p>
            <a:r>
              <a:rPr lang="en-US" altLang="en-US" sz="2400"/>
              <a:t>Toxicology findings:</a:t>
            </a:r>
          </a:p>
          <a:p>
            <a:r>
              <a:rPr lang="en-US" altLang="en-US" sz="2400"/>
              <a:t>Positive cocaine</a:t>
            </a:r>
          </a:p>
          <a:p>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Overview</a:t>
            </a:r>
          </a:p>
        </p:txBody>
      </p:sp>
      <p:sp>
        <p:nvSpPr>
          <p:cNvPr id="6147" name="Rectangle 3"/>
          <p:cNvSpPr>
            <a:spLocks noGrp="1" noChangeArrowheads="1"/>
          </p:cNvSpPr>
          <p:nvPr>
            <p:ph type="body" idx="1"/>
          </p:nvPr>
        </p:nvSpPr>
        <p:spPr>
          <a:xfrm>
            <a:off x="600075" y="1905000"/>
            <a:ext cx="7553325" cy="5622925"/>
          </a:xfrm>
        </p:spPr>
        <p:txBody>
          <a:bodyPr/>
          <a:lstStyle/>
          <a:p>
            <a:pPr eaLnBrk="1" hangingPunct="1"/>
            <a:r>
              <a:rPr lang="en-US" altLang="en-US" sz="2400"/>
              <a:t>Introduction to FT</a:t>
            </a:r>
          </a:p>
          <a:p>
            <a:pPr eaLnBrk="1" hangingPunct="1"/>
            <a:endParaRPr lang="en-US" altLang="en-US" sz="2400"/>
          </a:p>
          <a:p>
            <a:pPr eaLnBrk="1" hangingPunct="1"/>
            <a:r>
              <a:rPr lang="en-US" altLang="en-US" sz="2400"/>
              <a:t>Impaired Driving Program</a:t>
            </a:r>
          </a:p>
          <a:p>
            <a:pPr eaLnBrk="1" hangingPunct="1"/>
            <a:endParaRPr lang="en-US" altLang="en-US" sz="2400"/>
          </a:p>
          <a:p>
            <a:pPr eaLnBrk="1" hangingPunct="1"/>
            <a:r>
              <a:rPr lang="en-US" altLang="en-US" sz="2400"/>
              <a:t>Local and National Statutes</a:t>
            </a:r>
          </a:p>
          <a:p>
            <a:pPr eaLnBrk="1" hangingPunct="1"/>
            <a:endParaRPr lang="en-US" altLang="en-US" sz="2400"/>
          </a:p>
          <a:p>
            <a:pPr eaLnBrk="1" hangingPunct="1"/>
            <a:r>
              <a:rPr lang="en-US" altLang="en-US" sz="2400"/>
              <a:t>FT DUI Testing Protocol/ Process</a:t>
            </a:r>
          </a:p>
          <a:p>
            <a:pPr eaLnBrk="1" hangingPunct="1"/>
            <a:endParaRPr lang="en-US" altLang="en-US" sz="2400"/>
          </a:p>
          <a:p>
            <a:pPr eaLnBrk="1" hangingPunct="1"/>
            <a:r>
              <a:rPr lang="en-US" altLang="en-US" sz="2400"/>
              <a:t>Analytical Instruments</a:t>
            </a:r>
          </a:p>
          <a:p>
            <a:pPr eaLnBrk="1" hangingPunct="1"/>
            <a:endParaRPr lang="en-US" altLang="en-US" sz="2400"/>
          </a:p>
          <a:p>
            <a:pPr eaLnBrk="1" hangingPunct="1"/>
            <a:r>
              <a:rPr lang="en-US" altLang="en-US" sz="2400"/>
              <a:t>Pharmacology of Drugs and Ethanol </a:t>
            </a:r>
          </a:p>
          <a:p>
            <a:pPr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altLang="en-US" sz="3600" u="sng">
                <a:latin typeface="Tw Cen MT" pitchFamily="34" charset="0"/>
              </a:rPr>
              <a:t>CNS Depressants</a:t>
            </a:r>
          </a:p>
        </p:txBody>
      </p:sp>
      <p:sp>
        <p:nvSpPr>
          <p:cNvPr id="43011" name="Rectangle 3"/>
          <p:cNvSpPr>
            <a:spLocks noGrp="1" noChangeArrowheads="1"/>
          </p:cNvSpPr>
          <p:nvPr>
            <p:ph idx="1"/>
          </p:nvPr>
        </p:nvSpPr>
        <p:spPr>
          <a:xfrm>
            <a:off x="674688" y="1687513"/>
            <a:ext cx="7772400" cy="5032375"/>
          </a:xfrm>
        </p:spPr>
        <p:txBody>
          <a:bodyPr/>
          <a:lstStyle/>
          <a:p>
            <a:r>
              <a:rPr lang="en-US" altLang="en-US" sz="2400"/>
              <a:t>Psychological/ Behavioral Effects:</a:t>
            </a:r>
          </a:p>
          <a:p>
            <a:r>
              <a:rPr lang="en-US" altLang="en-US" sz="2400"/>
              <a:t>Sleeping, lessen anxiety</a:t>
            </a:r>
          </a:p>
          <a:p>
            <a:r>
              <a:rPr lang="en-US" altLang="en-US" sz="2400"/>
              <a:t>Difficulty thinking and processing thoughts</a:t>
            </a:r>
          </a:p>
          <a:p>
            <a:r>
              <a:rPr lang="en-US" altLang="en-US" sz="2400"/>
              <a:t>Impaired judgement</a:t>
            </a:r>
          </a:p>
          <a:p>
            <a:r>
              <a:rPr lang="en-US" altLang="en-US" sz="2400"/>
              <a:t>Diminished concentration, memory, attention</a:t>
            </a:r>
          </a:p>
          <a:p>
            <a:r>
              <a:rPr lang="en-US" altLang="en-US" sz="2400"/>
              <a:t>Drowsiness</a:t>
            </a:r>
          </a:p>
          <a:p>
            <a:endParaRPr lang="en-US" altLang="en-US" sz="2400"/>
          </a:p>
          <a:p>
            <a:r>
              <a:rPr lang="en-US" altLang="en-US" sz="2400"/>
              <a:t>Physiological Effects:</a:t>
            </a:r>
          </a:p>
          <a:p>
            <a:r>
              <a:rPr lang="en-US" altLang="en-US" sz="2400"/>
              <a:t>Slurred speech</a:t>
            </a:r>
          </a:p>
          <a:p>
            <a:r>
              <a:rPr lang="en-US" altLang="en-US" sz="2400"/>
              <a:t>Increased reaction time</a:t>
            </a:r>
          </a:p>
          <a:p>
            <a:r>
              <a:rPr lang="en-US" altLang="en-US" sz="2400"/>
              <a:t>Muscular incoordination/ loss of balance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p:txBody>
          <a:bodyPr/>
          <a:lstStyle/>
          <a:p>
            <a:pPr algn="ctr"/>
            <a:r>
              <a:rPr lang="en-US" altLang="en-US" sz="3600" u="sng">
                <a:latin typeface="Tw Cen MT" pitchFamily="34" charset="0"/>
              </a:rPr>
              <a:t>Ethanol/ Ethyl Alcohol</a:t>
            </a:r>
          </a:p>
        </p:txBody>
      </p:sp>
      <p:sp>
        <p:nvSpPr>
          <p:cNvPr id="21507" name="Content Placeholder 2">
            <a:extLst>
              <a:ext uri="{FF2B5EF4-FFF2-40B4-BE49-F238E27FC236}">
                <a16:creationId xmlns:a16="http://schemas.microsoft.com/office/drawing/2014/main" id="{3E1AB985-86C4-4D86-866C-D7AC6071294C}"/>
              </a:ext>
            </a:extLst>
          </p:cNvPr>
          <p:cNvSpPr>
            <a:spLocks noGrp="1"/>
          </p:cNvSpPr>
          <p:nvPr>
            <p:ph idx="1"/>
          </p:nvPr>
        </p:nvSpPr>
        <p:spPr>
          <a:xfrm>
            <a:off x="685800" y="1676400"/>
            <a:ext cx="7772400" cy="5105400"/>
          </a:xfrm>
        </p:spPr>
        <p:txBody>
          <a:bodyPr/>
          <a:lstStyle/>
          <a:p>
            <a:pPr>
              <a:defRPr/>
            </a:pPr>
            <a:r>
              <a:rPr lang="en-US" altLang="en-US" sz="2400" dirty="0"/>
              <a:t>C</a:t>
            </a:r>
            <a:r>
              <a:rPr lang="en-US" altLang="en-US" sz="2400" baseline="-25000" dirty="0"/>
              <a:t>2</a:t>
            </a:r>
            <a:r>
              <a:rPr lang="en-US" altLang="en-US" sz="2400" dirty="0"/>
              <a:t>H</a:t>
            </a:r>
            <a:r>
              <a:rPr lang="en-US" altLang="en-US" sz="2400" baseline="-25000" dirty="0"/>
              <a:t>5</a:t>
            </a:r>
            <a:r>
              <a:rPr lang="en-US" altLang="en-US" sz="2400" dirty="0"/>
              <a:t>OH</a:t>
            </a:r>
          </a:p>
          <a:p>
            <a:pPr>
              <a:defRPr/>
            </a:pPr>
            <a:r>
              <a:rPr lang="en-US" altLang="en-US" sz="2400" dirty="0"/>
              <a:t>Colorless liquid, generally diluted in water</a:t>
            </a:r>
          </a:p>
          <a:p>
            <a:pPr>
              <a:defRPr/>
            </a:pPr>
            <a:r>
              <a:rPr lang="en-US" altLang="en-US" sz="2400" dirty="0"/>
              <a:t>Most frequently seen drug in FTL</a:t>
            </a:r>
          </a:p>
          <a:p>
            <a:pPr eaLnBrk="1" hangingPunct="1">
              <a:lnSpc>
                <a:spcPct val="90000"/>
              </a:lnSpc>
              <a:defRPr/>
            </a:pPr>
            <a:r>
              <a:rPr lang="en-US" altLang="en-US" sz="2400" dirty="0">
                <a:solidFill>
                  <a:schemeClr val="tx2"/>
                </a:solidFill>
              </a:rPr>
              <a:t>CNS Depressant</a:t>
            </a:r>
          </a:p>
          <a:p>
            <a:pPr eaLnBrk="1" hangingPunct="1">
              <a:lnSpc>
                <a:spcPct val="90000"/>
              </a:lnSpc>
              <a:defRPr/>
            </a:pPr>
            <a:r>
              <a:rPr lang="en-US" altLang="en-US" sz="2400" dirty="0">
                <a:solidFill>
                  <a:schemeClr val="tx2"/>
                </a:solidFill>
              </a:rPr>
              <a:t>Potentiation with other CNS depressants, ex. narcotics, barbiturates, tranquilizers</a:t>
            </a:r>
          </a:p>
          <a:p>
            <a:pPr eaLnBrk="1" hangingPunct="1">
              <a:lnSpc>
                <a:spcPct val="90000"/>
              </a:lnSpc>
              <a:defRPr/>
            </a:pPr>
            <a:r>
              <a:rPr lang="en-US" altLang="en-US" sz="2400" dirty="0">
                <a:solidFill>
                  <a:schemeClr val="tx2"/>
                </a:solidFill>
              </a:rPr>
              <a:t>May mask other drugs present</a:t>
            </a:r>
          </a:p>
          <a:p>
            <a:pPr eaLnBrk="1" hangingPunct="1">
              <a:lnSpc>
                <a:spcPct val="90000"/>
              </a:lnSpc>
              <a:defRPr/>
            </a:pPr>
            <a:r>
              <a:rPr lang="en-US" altLang="en-US" sz="2400" dirty="0">
                <a:solidFill>
                  <a:schemeClr val="tx2"/>
                </a:solidFill>
              </a:rPr>
              <a:t>Blood alcohol level is proportional to the concentration of ethanol in the brain</a:t>
            </a:r>
          </a:p>
          <a:p>
            <a:pPr>
              <a:defRPr/>
            </a:pPr>
            <a:endParaRPr lang="en-US" altLang="en-US" sz="2400" dirty="0"/>
          </a:p>
          <a:p>
            <a:pPr>
              <a:defRPr/>
            </a:pPr>
            <a:endParaRPr lang="en-US" altLang="en-US" sz="2400" dirty="0"/>
          </a:p>
          <a:p>
            <a:pPr marL="0" indent="0">
              <a:buFontTx/>
              <a:buNone/>
              <a:defRPr/>
            </a:pPr>
            <a:r>
              <a:rPr lang="en-US" altLang="en-US" sz="2400" dirty="0"/>
              <a:t> </a:t>
            </a:r>
          </a:p>
        </p:txBody>
      </p:sp>
      <p:pic>
        <p:nvPicPr>
          <p:cNvPr id="45060" name="Picture 1"/>
          <p:cNvPicPr>
            <a:picLocks noChangeAspect="1"/>
          </p:cNvPicPr>
          <p:nvPr/>
        </p:nvPicPr>
        <p:blipFill>
          <a:blip r:embed="rId3" cstate="print"/>
          <a:srcRect/>
          <a:stretch>
            <a:fillRect/>
          </a:stretch>
        </p:blipFill>
        <p:spPr bwMode="auto">
          <a:xfrm>
            <a:off x="4408488" y="5319713"/>
            <a:ext cx="4038600" cy="14620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algn="ctr"/>
            <a:r>
              <a:rPr lang="en-US" altLang="en-US" sz="3600" u="sng">
                <a:latin typeface="Tw Cen MT" pitchFamily="34" charset="0"/>
              </a:rPr>
              <a:t>CNS Depressants</a:t>
            </a:r>
            <a:endParaRPr lang="en-US" altLang="en-US" sz="3600">
              <a:latin typeface="Tw Cen MT" pitchFamily="34" charset="0"/>
            </a:endParaRPr>
          </a:p>
        </p:txBody>
      </p:sp>
      <p:sp>
        <p:nvSpPr>
          <p:cNvPr id="47108" name="Rectangle 3"/>
          <p:cNvSpPr>
            <a:spLocks noGrp="1" noChangeArrowheads="1"/>
          </p:cNvSpPr>
          <p:nvPr>
            <p:ph type="body" idx="1"/>
          </p:nvPr>
        </p:nvSpPr>
        <p:spPr>
          <a:xfrm>
            <a:off x="685800" y="1825625"/>
            <a:ext cx="7772400" cy="4737100"/>
          </a:xfrm>
        </p:spPr>
        <p:txBody>
          <a:bodyPr/>
          <a:lstStyle/>
          <a:p>
            <a:r>
              <a:rPr lang="en-US" altLang="en-US" sz="2400"/>
              <a:t>Reduce anxiety, induce sleep, or dull senses</a:t>
            </a:r>
          </a:p>
          <a:p>
            <a:endParaRPr lang="en-US" altLang="en-US" sz="2400"/>
          </a:p>
          <a:p>
            <a:r>
              <a:rPr lang="en-US" altLang="en-US" sz="2400"/>
              <a:t>Drugs:</a:t>
            </a:r>
          </a:p>
          <a:p>
            <a:r>
              <a:rPr lang="en-US" altLang="en-US" sz="2400"/>
              <a:t>Barbiturates</a:t>
            </a:r>
          </a:p>
          <a:p>
            <a:r>
              <a:rPr lang="en-US" altLang="en-US" sz="2400"/>
              <a:t>Benzodiazepines</a:t>
            </a:r>
          </a:p>
          <a:p>
            <a:r>
              <a:rPr lang="en-US" altLang="en-US" sz="2400"/>
              <a:t>Narcotics</a:t>
            </a:r>
          </a:p>
          <a:p>
            <a:r>
              <a:rPr lang="en-US" altLang="en-US" sz="2400"/>
              <a:t>Anti-histamines/Allery: Diphenhydramine (Benadryl) </a:t>
            </a:r>
          </a:p>
          <a:p>
            <a:r>
              <a:rPr lang="en-US" altLang="en-US" sz="2400"/>
              <a:t>Sleeping aids- Ambien, Sominex</a:t>
            </a:r>
          </a:p>
          <a:p>
            <a:r>
              <a:rPr lang="en-US" altLang="en-US" sz="2400"/>
              <a:t>Muscle relaxants- Soma, Flexeril</a:t>
            </a:r>
          </a:p>
          <a:p>
            <a:r>
              <a:rPr lang="en-US" altLang="en-US" sz="2400"/>
              <a:t>Cold/Flu meds</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p:txBody>
          <a:bodyPr/>
          <a:lstStyle/>
          <a:p>
            <a:pPr algn="ctr"/>
            <a:r>
              <a:rPr lang="en-US" altLang="en-US" sz="3600" u="sng">
                <a:latin typeface="Tw Cen MT" pitchFamily="34" charset="0"/>
              </a:rPr>
              <a:t>Benzodiazepines</a:t>
            </a:r>
          </a:p>
        </p:txBody>
      </p:sp>
      <p:sp>
        <p:nvSpPr>
          <p:cNvPr id="50179" name="Content Placeholder 2">
            <a:extLst>
              <a:ext uri="{FF2B5EF4-FFF2-40B4-BE49-F238E27FC236}">
                <a16:creationId xmlns:a16="http://schemas.microsoft.com/office/drawing/2014/main" id="{BFD0FD78-3B90-4EE8-B363-8EBF5D71540F}"/>
              </a:ext>
            </a:extLst>
          </p:cNvPr>
          <p:cNvSpPr>
            <a:spLocks noGrp="1"/>
          </p:cNvSpPr>
          <p:nvPr>
            <p:ph idx="1"/>
          </p:nvPr>
        </p:nvSpPr>
        <p:spPr>
          <a:xfrm>
            <a:off x="381000" y="1600200"/>
            <a:ext cx="8077200" cy="6805613"/>
          </a:xfrm>
        </p:spPr>
        <p:txBody>
          <a:bodyPr/>
          <a:lstStyle/>
          <a:p>
            <a:pPr>
              <a:defRPr/>
            </a:pPr>
            <a:r>
              <a:rPr lang="en-US" altLang="en-US" sz="2400" dirty="0"/>
              <a:t>Anti-anxiety</a:t>
            </a:r>
          </a:p>
          <a:p>
            <a:pPr>
              <a:defRPr/>
            </a:pPr>
            <a:r>
              <a:rPr lang="en-US" altLang="en-US" sz="2400" dirty="0"/>
              <a:t>OCD</a:t>
            </a:r>
          </a:p>
          <a:p>
            <a:pPr>
              <a:defRPr/>
            </a:pPr>
            <a:r>
              <a:rPr lang="en-US" altLang="en-US" sz="2400" dirty="0"/>
              <a:t>Panic disorders</a:t>
            </a:r>
          </a:p>
          <a:p>
            <a:pPr>
              <a:defRPr/>
            </a:pPr>
            <a:r>
              <a:rPr lang="en-US" altLang="en-US" sz="2400" dirty="0"/>
              <a:t>Tablet or IV form</a:t>
            </a:r>
          </a:p>
          <a:p>
            <a:pPr>
              <a:defRPr/>
            </a:pPr>
            <a:endParaRPr lang="en-US" altLang="en-US" sz="2400" dirty="0"/>
          </a:p>
          <a:p>
            <a:pPr>
              <a:defRPr/>
            </a:pPr>
            <a:r>
              <a:rPr lang="en-US" altLang="en-US" sz="2400" dirty="0"/>
              <a:t>Most commonly seen Rx med. </a:t>
            </a:r>
          </a:p>
          <a:p>
            <a:pPr>
              <a:defRPr/>
            </a:pPr>
            <a:r>
              <a:rPr lang="en-US" altLang="en-US" sz="2400" dirty="0"/>
              <a:t>Diazepam/ Valium</a:t>
            </a:r>
          </a:p>
          <a:p>
            <a:pPr>
              <a:defRPr/>
            </a:pPr>
            <a:r>
              <a:rPr lang="en-US" altLang="en-US" sz="2400" dirty="0"/>
              <a:t>Alprazolam/ Xanax</a:t>
            </a:r>
          </a:p>
          <a:p>
            <a:pPr>
              <a:defRPr/>
            </a:pPr>
            <a:r>
              <a:rPr lang="en-US" altLang="en-US" sz="2400" dirty="0"/>
              <a:t>Clonazepam/ </a:t>
            </a:r>
            <a:r>
              <a:rPr lang="en-US" altLang="en-US" sz="2400" dirty="0" err="1"/>
              <a:t>Klonopin</a:t>
            </a:r>
            <a:endParaRPr lang="en-US" altLang="en-US" sz="2400" dirty="0"/>
          </a:p>
          <a:p>
            <a:pPr>
              <a:defRPr/>
            </a:pPr>
            <a:r>
              <a:rPr lang="en-US" altLang="en-US" sz="2400" dirty="0"/>
              <a:t>Benzene ring, </a:t>
            </a:r>
            <a:r>
              <a:rPr lang="en-US" altLang="en-US" sz="2400" dirty="0" err="1"/>
              <a:t>Diazepine</a:t>
            </a:r>
            <a:r>
              <a:rPr lang="en-US" altLang="en-US" sz="2400" dirty="0"/>
              <a:t> ring</a:t>
            </a:r>
          </a:p>
          <a:p>
            <a:pPr>
              <a:defRPr/>
            </a:pPr>
            <a:r>
              <a:rPr lang="en-US" altLang="en-US" sz="2400" dirty="0"/>
              <a:t> Long or short acting</a:t>
            </a:r>
          </a:p>
          <a:p>
            <a:pPr>
              <a:defRPr/>
            </a:pPr>
            <a:r>
              <a:rPr lang="en-US" altLang="en-US" sz="2400" dirty="0"/>
              <a:t>Designer “Benzos”</a:t>
            </a:r>
          </a:p>
          <a:p>
            <a:pPr marL="0" indent="0">
              <a:buFontTx/>
              <a:buNone/>
              <a:defRPr/>
            </a:pPr>
            <a:endParaRPr lang="en-US" altLang="en-US" sz="2400" dirty="0"/>
          </a:p>
          <a:p>
            <a:pPr>
              <a:defRPr/>
            </a:pPr>
            <a:endParaRPr lang="en-US" altLang="en-US" sz="2400" dirty="0"/>
          </a:p>
          <a:p>
            <a:pPr>
              <a:defRPr/>
            </a:pPr>
            <a:endParaRPr lang="en-US" altLang="en-US" sz="2400" dirty="0"/>
          </a:p>
        </p:txBody>
      </p:sp>
      <p:pic>
        <p:nvPicPr>
          <p:cNvPr id="49156" name="Picture 1"/>
          <p:cNvPicPr>
            <a:picLocks noChangeAspect="1"/>
          </p:cNvPicPr>
          <p:nvPr/>
        </p:nvPicPr>
        <p:blipFill>
          <a:blip r:embed="rId3" cstate="print"/>
          <a:srcRect/>
          <a:stretch>
            <a:fillRect/>
          </a:stretch>
        </p:blipFill>
        <p:spPr bwMode="auto">
          <a:xfrm>
            <a:off x="5943600" y="3849688"/>
            <a:ext cx="2381250" cy="2381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xfrm>
            <a:off x="2209800" y="5486400"/>
            <a:ext cx="2895600" cy="457200"/>
          </a:xfrm>
          <a:noFill/>
          <a:ln>
            <a:miter lim="800000"/>
            <a:headEnd/>
            <a:tailEnd/>
          </a:ln>
        </p:spPr>
        <p:txBody>
          <a:bodyPr/>
          <a:lstStyle/>
          <a:p>
            <a:endParaRPr lang="en-US" altLang="en-US" sz="1400">
              <a:latin typeface="Times New Roman" pitchFamily="18" charset="0"/>
            </a:endParaRPr>
          </a:p>
        </p:txBody>
      </p:sp>
      <p:sp>
        <p:nvSpPr>
          <p:cNvPr id="51203" name="Rectangle 2"/>
          <p:cNvSpPr>
            <a:spLocks noGrp="1" noChangeArrowheads="1"/>
          </p:cNvSpPr>
          <p:nvPr>
            <p:ph type="title"/>
          </p:nvPr>
        </p:nvSpPr>
        <p:spPr/>
        <p:txBody>
          <a:bodyPr/>
          <a:lstStyle/>
          <a:p>
            <a:pPr algn="ctr"/>
            <a:r>
              <a:rPr lang="en-US" altLang="en-US" sz="3600" u="sng">
                <a:latin typeface="Tw Cen MT" pitchFamily="34" charset="0"/>
              </a:rPr>
              <a:t>Narcotic Analgesics</a:t>
            </a:r>
          </a:p>
        </p:txBody>
      </p:sp>
      <p:sp>
        <p:nvSpPr>
          <p:cNvPr id="51204" name="Rectangle 3"/>
          <p:cNvSpPr>
            <a:spLocks noGrp="1" noChangeArrowheads="1"/>
          </p:cNvSpPr>
          <p:nvPr>
            <p:ph type="body" idx="1"/>
          </p:nvPr>
        </p:nvSpPr>
        <p:spPr>
          <a:xfrm>
            <a:off x="685800" y="1828800"/>
            <a:ext cx="7772400" cy="5622925"/>
          </a:xfrm>
        </p:spPr>
        <p:txBody>
          <a:bodyPr/>
          <a:lstStyle/>
          <a:p>
            <a:r>
              <a:rPr lang="en-US" altLang="en-US" sz="2400" dirty="0"/>
              <a:t>Most commonly prescribed drug</a:t>
            </a:r>
          </a:p>
          <a:p>
            <a:r>
              <a:rPr lang="en-US" altLang="en-US" sz="2400" dirty="0"/>
              <a:t>Potent painkillers</a:t>
            </a:r>
          </a:p>
          <a:p>
            <a:r>
              <a:rPr lang="en-US" altLang="en-US" sz="2400" dirty="0"/>
              <a:t>Opiates/ </a:t>
            </a:r>
            <a:r>
              <a:rPr lang="en-US" altLang="en-US" sz="2400" dirty="0" err="1"/>
              <a:t>Opioids</a:t>
            </a:r>
            <a:endParaRPr lang="en-US" altLang="en-US" sz="2400" dirty="0"/>
          </a:p>
          <a:p>
            <a:r>
              <a:rPr lang="en-US" altLang="en-US" sz="2400" dirty="0"/>
              <a:t>Strong CNS depressants</a:t>
            </a:r>
          </a:p>
          <a:p>
            <a:r>
              <a:rPr lang="en-US" altLang="en-US" sz="2400" dirty="0"/>
              <a:t>Highly addictive</a:t>
            </a:r>
          </a:p>
          <a:p>
            <a:r>
              <a:rPr lang="en-US" altLang="en-US" sz="2400" dirty="0"/>
              <a:t>Sedation/ sleepiness, nodding off</a:t>
            </a:r>
          </a:p>
          <a:p>
            <a:r>
              <a:rPr lang="en-US" altLang="en-US" sz="2400" dirty="0"/>
              <a:t>Respiratory suppression</a:t>
            </a:r>
          </a:p>
          <a:p>
            <a:r>
              <a:rPr lang="en-US" altLang="en-US" sz="2400" dirty="0"/>
              <a:t>Receptors</a:t>
            </a:r>
          </a:p>
          <a:p>
            <a:endParaRPr lang="en-US" altLang="en-US" sz="2400" dirty="0"/>
          </a:p>
          <a:p>
            <a:r>
              <a:rPr lang="en-US" altLang="en-US" sz="2400" dirty="0"/>
              <a:t>Schedule II </a:t>
            </a:r>
          </a:p>
          <a:p>
            <a:r>
              <a:rPr lang="en-US" altLang="en-US" sz="2400" dirty="0"/>
              <a:t>Schedule I</a:t>
            </a:r>
          </a:p>
          <a:p>
            <a:endParaRPr lang="en-US" altLang="en-US" dirty="0"/>
          </a:p>
        </p:txBody>
      </p:sp>
      <p:pic>
        <p:nvPicPr>
          <p:cNvPr id="51205" name="Picture 2"/>
          <p:cNvPicPr>
            <a:picLocks noChangeAspect="1"/>
          </p:cNvPicPr>
          <p:nvPr/>
        </p:nvPicPr>
        <p:blipFill>
          <a:blip r:embed="rId3" cstate="print"/>
          <a:srcRect/>
          <a:stretch>
            <a:fillRect/>
          </a:stretch>
        </p:blipFill>
        <p:spPr bwMode="auto">
          <a:xfrm>
            <a:off x="5867400" y="3048000"/>
            <a:ext cx="2466975" cy="18478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algn="ctr"/>
            <a:r>
              <a:rPr lang="en-US" altLang="en-US" sz="3600" u="sng" dirty="0">
                <a:latin typeface="Tw Cen MT" pitchFamily="34" charset="0"/>
              </a:rPr>
              <a:t>Opiates/ </a:t>
            </a:r>
            <a:r>
              <a:rPr lang="en-US" altLang="en-US" sz="3600" u="sng" dirty="0" err="1">
                <a:latin typeface="Tw Cen MT" pitchFamily="34" charset="0"/>
              </a:rPr>
              <a:t>Opioids</a:t>
            </a:r>
            <a:endParaRPr lang="en-US" altLang="en-US" sz="3600" dirty="0">
              <a:latin typeface="Tw Cen MT" pitchFamily="34" charset="0"/>
            </a:endParaRPr>
          </a:p>
        </p:txBody>
      </p:sp>
      <p:sp>
        <p:nvSpPr>
          <p:cNvPr id="53252" name="Rectangle 3"/>
          <p:cNvSpPr>
            <a:spLocks noGrp="1" noChangeArrowheads="1"/>
          </p:cNvSpPr>
          <p:nvPr>
            <p:ph type="body" idx="1"/>
          </p:nvPr>
        </p:nvSpPr>
        <p:spPr>
          <a:xfrm>
            <a:off x="685800" y="1828800"/>
            <a:ext cx="7772400" cy="4589463"/>
          </a:xfrm>
        </p:spPr>
        <p:txBody>
          <a:bodyPr/>
          <a:lstStyle/>
          <a:p>
            <a:r>
              <a:rPr lang="en-US" altLang="en-US" sz="2400" dirty="0"/>
              <a:t>Rx or illicit:</a:t>
            </a:r>
          </a:p>
          <a:p>
            <a:endParaRPr lang="en-US" altLang="en-US" sz="2400" dirty="0"/>
          </a:p>
          <a:p>
            <a:r>
              <a:rPr lang="en-US" altLang="en-US" sz="2400" dirty="0"/>
              <a:t>Morphine/ heroin</a:t>
            </a:r>
          </a:p>
          <a:p>
            <a:r>
              <a:rPr lang="en-US" altLang="en-US" sz="2400" dirty="0"/>
              <a:t>Codeine</a:t>
            </a:r>
          </a:p>
          <a:p>
            <a:r>
              <a:rPr lang="en-US" altLang="en-US" sz="2400" dirty="0" err="1"/>
              <a:t>Oxycodone</a:t>
            </a:r>
            <a:endParaRPr lang="en-US" altLang="en-US" sz="2400" dirty="0"/>
          </a:p>
          <a:p>
            <a:r>
              <a:rPr lang="en-US" altLang="en-US" sz="2400" dirty="0" err="1"/>
              <a:t>Hydrocodone</a:t>
            </a:r>
            <a:endParaRPr lang="en-US" altLang="en-US" sz="2400" dirty="0"/>
          </a:p>
          <a:p>
            <a:r>
              <a:rPr lang="en-US" altLang="en-US" sz="2400" dirty="0"/>
              <a:t>Methadone</a:t>
            </a:r>
          </a:p>
          <a:p>
            <a:r>
              <a:rPr lang="en-US" altLang="en-US" sz="2400" dirty="0" err="1"/>
              <a:t>Tramadol</a:t>
            </a:r>
            <a:endParaRPr lang="en-US" altLang="en-US" sz="2400" dirty="0"/>
          </a:p>
          <a:p>
            <a:r>
              <a:rPr lang="en-US" altLang="en-US" sz="2400" dirty="0" err="1"/>
              <a:t>Fentanyl</a:t>
            </a:r>
            <a:endParaRPr lang="en-US" altLang="en-US" sz="2400" dirty="0"/>
          </a:p>
          <a:p>
            <a:r>
              <a:rPr lang="en-US" altLang="en-US" sz="2400" dirty="0" err="1"/>
              <a:t>Fentanyl</a:t>
            </a:r>
            <a:r>
              <a:rPr lang="en-US" altLang="en-US" sz="2400" dirty="0"/>
              <a:t> analogs</a:t>
            </a:r>
          </a:p>
        </p:txBody>
      </p:sp>
      <p:pic>
        <p:nvPicPr>
          <p:cNvPr id="53253" name="Picture 2"/>
          <p:cNvPicPr>
            <a:picLocks noChangeAspect="1"/>
          </p:cNvPicPr>
          <p:nvPr/>
        </p:nvPicPr>
        <p:blipFill>
          <a:blip r:embed="rId3" cstate="print"/>
          <a:srcRect/>
          <a:stretch>
            <a:fillRect/>
          </a:stretch>
        </p:blipFill>
        <p:spPr bwMode="auto">
          <a:xfrm>
            <a:off x="6816725" y="2438400"/>
            <a:ext cx="1898650" cy="1422400"/>
          </a:xfrm>
          <a:prstGeom prst="rect">
            <a:avLst/>
          </a:prstGeom>
          <a:noFill/>
          <a:ln w="9525">
            <a:noFill/>
            <a:miter lim="800000"/>
            <a:headEnd/>
            <a:tailEnd/>
          </a:ln>
        </p:spPr>
      </p:pic>
      <p:pic>
        <p:nvPicPr>
          <p:cNvPr id="53254" name="Picture 4"/>
          <p:cNvPicPr>
            <a:picLocks noChangeAspect="1"/>
          </p:cNvPicPr>
          <p:nvPr/>
        </p:nvPicPr>
        <p:blipFill>
          <a:blip r:embed="rId4" cstate="print"/>
          <a:srcRect/>
          <a:stretch>
            <a:fillRect/>
          </a:stretch>
        </p:blipFill>
        <p:spPr bwMode="auto">
          <a:xfrm>
            <a:off x="6932613" y="4267200"/>
            <a:ext cx="1666875" cy="16668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Zolpidem</a:t>
            </a:r>
          </a:p>
        </p:txBody>
      </p:sp>
      <p:sp>
        <p:nvSpPr>
          <p:cNvPr id="55299" name="Rectangle 3"/>
          <p:cNvSpPr>
            <a:spLocks noGrp="1" noChangeArrowheads="1"/>
          </p:cNvSpPr>
          <p:nvPr>
            <p:ph type="body" idx="1"/>
          </p:nvPr>
        </p:nvSpPr>
        <p:spPr>
          <a:xfrm>
            <a:off x="485775" y="1905000"/>
            <a:ext cx="7515225" cy="4589463"/>
          </a:xfrm>
        </p:spPr>
        <p:txBody>
          <a:bodyPr/>
          <a:lstStyle/>
          <a:p>
            <a:pPr eaLnBrk="1" hangingPunct="1"/>
            <a:r>
              <a:rPr lang="en-US" altLang="en-US" sz="2400"/>
              <a:t>Prescription Drug</a:t>
            </a:r>
          </a:p>
          <a:p>
            <a:pPr eaLnBrk="1" hangingPunct="1"/>
            <a:r>
              <a:rPr lang="en-US" altLang="en-US" sz="2400"/>
              <a:t>Trade name: Ambien</a:t>
            </a:r>
          </a:p>
          <a:p>
            <a:pPr eaLnBrk="1" hangingPunct="1"/>
            <a:r>
              <a:rPr lang="en-US" altLang="en-US" sz="2400"/>
              <a:t>CNS depressant</a:t>
            </a:r>
          </a:p>
          <a:p>
            <a:pPr eaLnBrk="1" hangingPunct="1"/>
            <a:r>
              <a:rPr lang="en-US" altLang="en-US" sz="2400"/>
              <a:t>Fast acting sedative hypnotic</a:t>
            </a:r>
          </a:p>
          <a:p>
            <a:pPr eaLnBrk="1" hangingPunct="1"/>
            <a:r>
              <a:rPr lang="en-US" altLang="en-US" sz="2400"/>
              <a:t>Prescribed for short-term treatment of insomnia</a:t>
            </a:r>
          </a:p>
          <a:p>
            <a:pPr eaLnBrk="1" hangingPunct="1"/>
            <a:r>
              <a:rPr lang="en-US" altLang="en-US" sz="2400"/>
              <a:t>Dose taken </a:t>
            </a:r>
            <a:r>
              <a:rPr lang="en-US" altLang="en-US" sz="2400" u="sng"/>
              <a:t>immediately</a:t>
            </a:r>
            <a:r>
              <a:rPr lang="en-US" altLang="en-US" sz="2400"/>
              <a:t> before bedtime</a:t>
            </a:r>
          </a:p>
          <a:p>
            <a:pPr eaLnBrk="1" hangingPunct="1"/>
            <a:r>
              <a:rPr lang="en-US" altLang="en-US" sz="2400"/>
              <a:t>Do not take with alcohol or CNS depressants</a:t>
            </a:r>
          </a:p>
          <a:p>
            <a:pPr eaLnBrk="1" hangingPunct="1"/>
            <a:r>
              <a:rPr lang="en-US" altLang="en-US" sz="2400"/>
              <a:t>DEA Schedule IV controlled substance</a:t>
            </a:r>
          </a:p>
          <a:p>
            <a:pPr eaLnBrk="1" hangingPunct="1"/>
            <a:r>
              <a:rPr lang="en-US" altLang="en-US" sz="2400"/>
              <a:t>Known to cause sleep-walking, -eating, -driving</a:t>
            </a:r>
          </a:p>
          <a:p>
            <a:pPr eaLnBrk="1" hangingPunct="1"/>
            <a:r>
              <a:rPr lang="en-US" altLang="en-US" sz="2400"/>
              <a:t>Top 10 drugs found in impaired motorists</a:t>
            </a:r>
          </a:p>
        </p:txBody>
      </p:sp>
      <p:pic>
        <p:nvPicPr>
          <p:cNvPr id="55300" name="Picture 1"/>
          <p:cNvPicPr>
            <a:picLocks noChangeAspect="1"/>
          </p:cNvPicPr>
          <p:nvPr/>
        </p:nvPicPr>
        <p:blipFill>
          <a:blip r:embed="rId3" cstate="print"/>
          <a:srcRect/>
          <a:stretch>
            <a:fillRect/>
          </a:stretch>
        </p:blipFill>
        <p:spPr bwMode="auto">
          <a:xfrm>
            <a:off x="6019800" y="1828800"/>
            <a:ext cx="2286000" cy="15525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p:txBody>
          <a:bodyPr/>
          <a:lstStyle/>
          <a:p>
            <a:pPr algn="ctr"/>
            <a:r>
              <a:rPr lang="en-US" altLang="en-US" sz="3600" u="sng" dirty="0" err="1">
                <a:latin typeface="Tw Cen MT" pitchFamily="34" charset="0"/>
              </a:rPr>
              <a:t>Zolpidem</a:t>
            </a:r>
            <a:r>
              <a:rPr lang="en-US" altLang="en-US" sz="3600" u="sng" dirty="0">
                <a:latin typeface="Tw Cen MT" pitchFamily="34" charset="0"/>
              </a:rPr>
              <a:t> DUI Case 2014</a:t>
            </a:r>
          </a:p>
        </p:txBody>
      </p:sp>
      <p:sp>
        <p:nvSpPr>
          <p:cNvPr id="57347" name="Content Placeholder 2"/>
          <p:cNvSpPr>
            <a:spLocks noGrp="1" noChangeArrowheads="1"/>
          </p:cNvSpPr>
          <p:nvPr>
            <p:ph idx="1"/>
          </p:nvPr>
        </p:nvSpPr>
        <p:spPr>
          <a:xfrm>
            <a:off x="381000" y="1968500"/>
            <a:ext cx="8077200" cy="4883150"/>
          </a:xfrm>
        </p:spPr>
        <p:txBody>
          <a:bodyPr/>
          <a:lstStyle/>
          <a:p>
            <a:r>
              <a:rPr lang="en-US" altLang="en-US" sz="2400" dirty="0"/>
              <a:t>Fifty-four year old female</a:t>
            </a:r>
          </a:p>
          <a:p>
            <a:r>
              <a:rPr lang="en-US" altLang="en-US" sz="2400" dirty="0"/>
              <a:t>Reports of a MV operator driving over neighborhood lawns and striking her SUV into her garage</a:t>
            </a:r>
          </a:p>
          <a:p>
            <a:r>
              <a:rPr lang="en-US" altLang="en-US" sz="2400" dirty="0"/>
              <a:t>Officers report female sitting in the driver’s seat with the engine running and MV pinned up against the garage door</a:t>
            </a:r>
          </a:p>
          <a:p>
            <a:r>
              <a:rPr lang="en-US" altLang="en-US" sz="2400" dirty="0"/>
              <a:t>The gear was in “Drive”</a:t>
            </a:r>
          </a:p>
          <a:p>
            <a:r>
              <a:rPr lang="en-US" altLang="en-US" sz="2400" dirty="0"/>
              <a:t>Driver staring straight ahead in a trance-like state.</a:t>
            </a:r>
          </a:p>
          <a:p>
            <a:r>
              <a:rPr lang="en-US" altLang="en-US" sz="2400" dirty="0"/>
              <a:t>PO request that the SUV be put into “Park” and she stated “It is and my friend is driving” </a:t>
            </a:r>
          </a:p>
          <a:p>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p:txBody>
          <a:bodyPr/>
          <a:lstStyle/>
          <a:p>
            <a:pPr algn="ctr"/>
            <a:r>
              <a:rPr lang="en-US" altLang="en-US" sz="3600" u="sng">
                <a:latin typeface="Tw Cen MT" pitchFamily="34" charset="0"/>
              </a:rPr>
              <a:t>Zolpidem DUI Case 2014</a:t>
            </a:r>
          </a:p>
        </p:txBody>
      </p:sp>
      <p:sp>
        <p:nvSpPr>
          <p:cNvPr id="59395" name="Content Placeholder 2"/>
          <p:cNvSpPr>
            <a:spLocks noGrp="1" noChangeArrowheads="1"/>
          </p:cNvSpPr>
          <p:nvPr>
            <p:ph idx="1"/>
          </p:nvPr>
        </p:nvSpPr>
        <p:spPr>
          <a:xfrm>
            <a:off x="381000" y="1676400"/>
            <a:ext cx="8077200" cy="5475288"/>
          </a:xfrm>
        </p:spPr>
        <p:txBody>
          <a:bodyPr/>
          <a:lstStyle/>
          <a:p>
            <a:r>
              <a:rPr lang="en-US" altLang="en-US" sz="2400"/>
              <a:t>She then put the SUV into reverse.</a:t>
            </a:r>
          </a:p>
          <a:p>
            <a:r>
              <a:rPr lang="en-US" altLang="en-US" sz="2400"/>
              <a:t>Disoriented</a:t>
            </a:r>
          </a:p>
          <a:p>
            <a:r>
              <a:rPr lang="en-US" altLang="en-US" sz="2400"/>
              <a:t>Mumbled speech</a:t>
            </a:r>
          </a:p>
          <a:p>
            <a:r>
              <a:rPr lang="en-US" altLang="en-US" sz="2400"/>
              <a:t>Incapable of answering simple questions</a:t>
            </a:r>
          </a:p>
          <a:p>
            <a:r>
              <a:rPr lang="en-US" altLang="en-US" sz="2400"/>
              <a:t>Unsteady on her feet</a:t>
            </a:r>
          </a:p>
          <a:p>
            <a:r>
              <a:rPr lang="en-US" altLang="en-US" sz="2400"/>
              <a:t>Denied using alcohol or drugs that day</a:t>
            </a:r>
          </a:p>
          <a:p>
            <a:endParaRPr lang="en-US" altLang="en-US" sz="2400"/>
          </a:p>
          <a:p>
            <a:r>
              <a:rPr lang="en-US" altLang="en-US" sz="2400"/>
              <a:t>Toxicology finding: </a:t>
            </a:r>
          </a:p>
          <a:p>
            <a:r>
              <a:rPr lang="en-US" altLang="en-US" sz="2400"/>
              <a:t>Negative alcohol</a:t>
            </a:r>
          </a:p>
          <a:p>
            <a:r>
              <a:rPr lang="en-US" altLang="en-US" sz="2400"/>
              <a:t>Positive Zolpidem</a:t>
            </a:r>
          </a:p>
          <a:p>
            <a:endParaRPr lang="en-US" altLang="en-US" sz="2400"/>
          </a:p>
          <a:p>
            <a:r>
              <a:rPr lang="en-US" altLang="en-US" sz="2400"/>
              <a:t>Repeat offender from two years prior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p:txBody>
          <a:bodyPr/>
          <a:lstStyle/>
          <a:p>
            <a:pPr algn="ctr"/>
            <a:r>
              <a:rPr lang="en-US" altLang="en-US" sz="3600" u="sng">
                <a:latin typeface="Tw Cen MT" pitchFamily="34" charset="0"/>
              </a:rPr>
              <a:t>Inhalants</a:t>
            </a:r>
          </a:p>
        </p:txBody>
      </p:sp>
      <p:sp>
        <p:nvSpPr>
          <p:cNvPr id="3" name="Content Placeholder 2">
            <a:extLst>
              <a:ext uri="{FF2B5EF4-FFF2-40B4-BE49-F238E27FC236}">
                <a16:creationId xmlns:a16="http://schemas.microsoft.com/office/drawing/2014/main" id="{BAED8AE5-F983-4857-A1CA-749A44AC78D5}"/>
              </a:ext>
            </a:extLst>
          </p:cNvPr>
          <p:cNvSpPr>
            <a:spLocks noGrp="1"/>
          </p:cNvSpPr>
          <p:nvPr>
            <p:ph idx="1"/>
          </p:nvPr>
        </p:nvSpPr>
        <p:spPr>
          <a:xfrm>
            <a:off x="533400" y="1600200"/>
            <a:ext cx="7772400" cy="6661150"/>
          </a:xfrm>
        </p:spPr>
        <p:txBody>
          <a:bodyPr/>
          <a:lstStyle/>
          <a:p>
            <a:pPr>
              <a:defRPr/>
            </a:pPr>
            <a:r>
              <a:rPr lang="en-US" sz="2400" dirty="0"/>
              <a:t>Chemical products</a:t>
            </a:r>
          </a:p>
          <a:p>
            <a:pPr>
              <a:defRPr/>
            </a:pPr>
            <a:r>
              <a:rPr lang="en-US" sz="2400" dirty="0"/>
              <a:t>More frequently used by younger people</a:t>
            </a:r>
          </a:p>
          <a:p>
            <a:pPr>
              <a:defRPr/>
            </a:pPr>
            <a:r>
              <a:rPr lang="en-US" sz="2400" dirty="0"/>
              <a:t>“Huffing”</a:t>
            </a:r>
          </a:p>
          <a:p>
            <a:pPr>
              <a:defRPr/>
            </a:pPr>
            <a:r>
              <a:rPr lang="en-US" sz="2400" dirty="0"/>
              <a:t>Used to change one’s mental state</a:t>
            </a:r>
          </a:p>
          <a:p>
            <a:pPr>
              <a:defRPr/>
            </a:pPr>
            <a:endParaRPr lang="en-US" sz="2400" dirty="0"/>
          </a:p>
          <a:p>
            <a:pPr>
              <a:defRPr/>
            </a:pPr>
            <a:r>
              <a:rPr lang="en-US" sz="2400" dirty="0"/>
              <a:t>Effects on driving:</a:t>
            </a:r>
          </a:p>
          <a:p>
            <a:pPr>
              <a:defRPr/>
            </a:pPr>
            <a:r>
              <a:rPr lang="en-US" sz="2400" dirty="0"/>
              <a:t>Impaired thought process</a:t>
            </a:r>
          </a:p>
          <a:p>
            <a:pPr>
              <a:defRPr/>
            </a:pPr>
            <a:r>
              <a:rPr lang="en-US" sz="2400" dirty="0"/>
              <a:t>Hallucinations</a:t>
            </a:r>
          </a:p>
          <a:p>
            <a:pPr>
              <a:defRPr/>
            </a:pPr>
            <a:r>
              <a:rPr lang="en-US" sz="2400" dirty="0"/>
              <a:t>Delusions</a:t>
            </a:r>
          </a:p>
          <a:p>
            <a:pPr>
              <a:defRPr/>
            </a:pPr>
            <a:r>
              <a:rPr lang="en-US" sz="2400" dirty="0"/>
              <a:t>Dizziness</a:t>
            </a:r>
          </a:p>
          <a:p>
            <a:pPr>
              <a:defRPr/>
            </a:pPr>
            <a:r>
              <a:rPr lang="en-US" sz="2400" dirty="0"/>
              <a:t>Muscular incoordination</a:t>
            </a:r>
          </a:p>
          <a:p>
            <a:pPr>
              <a:defRPr/>
            </a:pPr>
            <a:r>
              <a:rPr lang="en-US" sz="2400" dirty="0"/>
              <a:t>Disorientation</a:t>
            </a:r>
          </a:p>
          <a:p>
            <a:pPr>
              <a:defRPr/>
            </a:pPr>
            <a:endParaRPr lang="en-US" sz="2400" dirty="0"/>
          </a:p>
          <a:p>
            <a:pPr marL="0" indent="0">
              <a:buFontTx/>
              <a:buNone/>
              <a:defRPr/>
            </a:pPr>
            <a:endParaRPr lang="en-US" dirty="0"/>
          </a:p>
        </p:txBody>
      </p:sp>
      <p:pic>
        <p:nvPicPr>
          <p:cNvPr id="61444" name="Picture 3"/>
          <p:cNvPicPr>
            <a:picLocks noChangeAspect="1"/>
          </p:cNvPicPr>
          <p:nvPr/>
        </p:nvPicPr>
        <p:blipFill>
          <a:blip r:embed="rId3" cstate="print"/>
          <a:srcRect/>
          <a:stretch>
            <a:fillRect/>
          </a:stretch>
        </p:blipFill>
        <p:spPr bwMode="auto">
          <a:xfrm>
            <a:off x="5334000" y="4191000"/>
            <a:ext cx="3587750" cy="20081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altLang="en-US" sz="3600" u="sng">
                <a:latin typeface="Tw Cen MT" pitchFamily="34" charset="0"/>
              </a:rPr>
              <a:t>Forensic Toxicology</a:t>
            </a:r>
          </a:p>
        </p:txBody>
      </p:sp>
      <p:sp>
        <p:nvSpPr>
          <p:cNvPr id="6147" name="Text Box 3">
            <a:extLst>
              <a:ext uri="{FF2B5EF4-FFF2-40B4-BE49-F238E27FC236}">
                <a16:creationId xmlns:a16="http://schemas.microsoft.com/office/drawing/2014/main" id="{2127EB9A-8E82-4599-A87C-316CC8F59886}"/>
              </a:ext>
            </a:extLst>
          </p:cNvPr>
          <p:cNvSpPr txBox="1">
            <a:spLocks noChangeArrowheads="1"/>
          </p:cNvSpPr>
          <p:nvPr/>
        </p:nvSpPr>
        <p:spPr bwMode="auto">
          <a:xfrm>
            <a:off x="838200" y="2514600"/>
            <a:ext cx="7315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a:spcBef>
                <a:spcPct val="50000"/>
              </a:spcBef>
              <a:buFontTx/>
              <a:buNone/>
              <a:defRPr/>
            </a:pPr>
            <a:r>
              <a:rPr lang="en-US" altLang="en-US" sz="2800" dirty="0">
                <a:latin typeface="+mn-lt"/>
              </a:rPr>
              <a:t>The analysis of biological specimens (ex. body fluids, tissues &amp; organs) to determine the presence or absence of drugs and/or poisons for </a:t>
            </a:r>
            <a:r>
              <a:rPr lang="en-US" altLang="en-US" sz="2800" b="1" dirty="0">
                <a:latin typeface="+mn-lt"/>
              </a:rPr>
              <a:t>medico-legal</a:t>
            </a:r>
            <a:r>
              <a:rPr lang="en-US" altLang="en-US" sz="2800" dirty="0">
                <a:latin typeface="+mn-lt"/>
              </a:rPr>
              <a:t> purposes.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p:txBody>
          <a:bodyPr/>
          <a:lstStyle/>
          <a:p>
            <a:pPr algn="ctr"/>
            <a:r>
              <a:rPr lang="en-US" altLang="en-US" sz="3600" u="sng">
                <a:latin typeface="Tw Cen MT" pitchFamily="34" charset="0"/>
              </a:rPr>
              <a:t>Inhalants</a:t>
            </a:r>
          </a:p>
        </p:txBody>
      </p:sp>
      <p:sp>
        <p:nvSpPr>
          <p:cNvPr id="3" name="Content Placeholder 2">
            <a:extLst>
              <a:ext uri="{FF2B5EF4-FFF2-40B4-BE49-F238E27FC236}">
                <a16:creationId xmlns:a16="http://schemas.microsoft.com/office/drawing/2014/main" id="{AEFA6F03-74F1-478F-81F4-4EDCFCDC41B3}"/>
              </a:ext>
            </a:extLst>
          </p:cNvPr>
          <p:cNvSpPr>
            <a:spLocks noGrp="1"/>
          </p:cNvSpPr>
          <p:nvPr>
            <p:ph idx="1"/>
          </p:nvPr>
        </p:nvSpPr>
        <p:spPr>
          <a:xfrm>
            <a:off x="685800" y="1828800"/>
            <a:ext cx="7772400" cy="4294188"/>
          </a:xfrm>
        </p:spPr>
        <p:txBody>
          <a:bodyPr/>
          <a:lstStyle/>
          <a:p>
            <a:pPr>
              <a:defRPr/>
            </a:pPr>
            <a:r>
              <a:rPr lang="en-US" sz="2400" dirty="0"/>
              <a:t>Glue</a:t>
            </a:r>
          </a:p>
          <a:p>
            <a:pPr>
              <a:defRPr/>
            </a:pPr>
            <a:r>
              <a:rPr lang="en-US" sz="2400" dirty="0"/>
              <a:t>Gasoline</a:t>
            </a:r>
          </a:p>
          <a:p>
            <a:pPr>
              <a:defRPr/>
            </a:pPr>
            <a:r>
              <a:rPr lang="en-US" sz="2400" dirty="0"/>
              <a:t>Paint thinner</a:t>
            </a:r>
          </a:p>
          <a:p>
            <a:pPr>
              <a:defRPr/>
            </a:pPr>
            <a:r>
              <a:rPr lang="en-US" sz="2400" dirty="0"/>
              <a:t>Dust-off</a:t>
            </a:r>
          </a:p>
          <a:p>
            <a:pPr>
              <a:defRPr/>
            </a:pPr>
            <a:r>
              <a:rPr lang="en-US" sz="2400" dirty="0"/>
              <a:t>Sharpies</a:t>
            </a:r>
          </a:p>
          <a:p>
            <a:pPr>
              <a:defRPr/>
            </a:pPr>
            <a:r>
              <a:rPr lang="en-US" sz="2400" dirty="0"/>
              <a:t>Spray Paint</a:t>
            </a:r>
          </a:p>
          <a:p>
            <a:pPr>
              <a:defRPr/>
            </a:pPr>
            <a:r>
              <a:rPr lang="en-US" sz="2400" dirty="0"/>
              <a:t>Nitrous oxide</a:t>
            </a:r>
          </a:p>
          <a:p>
            <a:pPr>
              <a:defRPr/>
            </a:pPr>
            <a:endParaRPr lang="en-US" sz="2400" dirty="0"/>
          </a:p>
          <a:p>
            <a:pPr marL="0" indent="0">
              <a:buFontTx/>
              <a:buNone/>
              <a:defRPr/>
            </a:pPr>
            <a:endParaRPr lang="en-US" dirty="0"/>
          </a:p>
        </p:txBody>
      </p:sp>
      <p:pic>
        <p:nvPicPr>
          <p:cNvPr id="63492" name="Picture 5"/>
          <p:cNvPicPr>
            <a:picLocks noChangeAspect="1"/>
          </p:cNvPicPr>
          <p:nvPr/>
        </p:nvPicPr>
        <p:blipFill>
          <a:blip r:embed="rId3" cstate="print"/>
          <a:srcRect/>
          <a:stretch>
            <a:fillRect/>
          </a:stretch>
        </p:blipFill>
        <p:spPr bwMode="auto">
          <a:xfrm>
            <a:off x="5562600" y="2416175"/>
            <a:ext cx="2547938" cy="267493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p:txBody>
          <a:bodyPr/>
          <a:lstStyle/>
          <a:p>
            <a:pPr algn="ctr"/>
            <a:r>
              <a:rPr lang="en-US" altLang="en-US" sz="3600" u="sng">
                <a:latin typeface="Tw Cen MT" pitchFamily="34" charset="0"/>
              </a:rPr>
              <a:t>“Huffing” Case</a:t>
            </a:r>
          </a:p>
        </p:txBody>
      </p:sp>
      <p:sp>
        <p:nvSpPr>
          <p:cNvPr id="65539" name="Content Placeholder 2"/>
          <p:cNvSpPr>
            <a:spLocks noGrp="1" noChangeArrowheads="1"/>
          </p:cNvSpPr>
          <p:nvPr>
            <p:ph idx="1"/>
          </p:nvPr>
        </p:nvSpPr>
        <p:spPr>
          <a:xfrm>
            <a:off x="685800" y="1828800"/>
            <a:ext cx="7772400" cy="4514850"/>
          </a:xfrm>
        </p:spPr>
        <p:txBody>
          <a:bodyPr/>
          <a:lstStyle/>
          <a:p>
            <a:r>
              <a:rPr lang="en-US" altLang="en-US" sz="2400"/>
              <a:t>23 YO male driver</a:t>
            </a:r>
          </a:p>
          <a:p>
            <a:r>
              <a:rPr lang="en-US" altLang="en-US" sz="2400"/>
              <a:t>Slumped over steering wheel</a:t>
            </a:r>
          </a:p>
          <a:p>
            <a:r>
              <a:rPr lang="en-US" altLang="en-US" sz="2400"/>
              <a:t>Driving through a parking lot</a:t>
            </a:r>
          </a:p>
          <a:p>
            <a:r>
              <a:rPr lang="en-US" altLang="en-US" sz="2400"/>
              <a:t>A witness honked her horn</a:t>
            </a:r>
          </a:p>
          <a:p>
            <a:r>
              <a:rPr lang="en-US" altLang="en-US" sz="2400"/>
              <a:t>Accelerated the MV, went over a curb, and hit a parked car</a:t>
            </a:r>
          </a:p>
          <a:p>
            <a:endParaRPr lang="en-US" altLang="en-US" sz="2400"/>
          </a:p>
          <a:p>
            <a:r>
              <a:rPr lang="en-US" altLang="en-US" sz="2400"/>
              <a:t>PO found computer dusting spray</a:t>
            </a:r>
          </a:p>
          <a:p>
            <a:r>
              <a:rPr lang="en-US" altLang="en-US" sz="2400"/>
              <a:t>Toxicology finding:</a:t>
            </a:r>
          </a:p>
          <a:p>
            <a:r>
              <a:rPr lang="en-US" altLang="en-US" sz="2400"/>
              <a:t>1,1-difluoroethane</a:t>
            </a:r>
          </a:p>
        </p:txBody>
      </p:sp>
      <p:pic>
        <p:nvPicPr>
          <p:cNvPr id="65540" name="Picture 3"/>
          <p:cNvPicPr>
            <a:picLocks noChangeAspect="1"/>
          </p:cNvPicPr>
          <p:nvPr/>
        </p:nvPicPr>
        <p:blipFill>
          <a:blip r:embed="rId2" cstate="print"/>
          <a:srcRect/>
          <a:stretch>
            <a:fillRect/>
          </a:stretch>
        </p:blipFill>
        <p:spPr bwMode="auto">
          <a:xfrm>
            <a:off x="6096000" y="4386263"/>
            <a:ext cx="2143125" cy="21431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66563" name="Rectangle 2"/>
          <p:cNvSpPr>
            <a:spLocks noGrp="1" noChangeArrowheads="1"/>
          </p:cNvSpPr>
          <p:nvPr>
            <p:ph type="title"/>
          </p:nvPr>
        </p:nvSpPr>
        <p:spPr/>
        <p:txBody>
          <a:bodyPr/>
          <a:lstStyle/>
          <a:p>
            <a:pPr algn="ctr"/>
            <a:r>
              <a:rPr lang="en-US" altLang="en-US" sz="3600" u="sng">
                <a:latin typeface="Tw Cen MT" pitchFamily="34" charset="0"/>
              </a:rPr>
              <a:t>Hallucinogens</a:t>
            </a:r>
            <a:endParaRPr lang="en-US" altLang="en-US" sz="3600">
              <a:latin typeface="Tw Cen MT" pitchFamily="34" charset="0"/>
            </a:endParaRPr>
          </a:p>
        </p:txBody>
      </p:sp>
      <p:sp>
        <p:nvSpPr>
          <p:cNvPr id="66564" name="Rectangle 3"/>
          <p:cNvSpPr>
            <a:spLocks noGrp="1" noChangeArrowheads="1"/>
          </p:cNvSpPr>
          <p:nvPr>
            <p:ph type="body" idx="1"/>
          </p:nvPr>
        </p:nvSpPr>
        <p:spPr>
          <a:xfrm>
            <a:off x="685800" y="1752600"/>
            <a:ext cx="7772400" cy="5108575"/>
          </a:xfrm>
        </p:spPr>
        <p:txBody>
          <a:bodyPr/>
          <a:lstStyle/>
          <a:p>
            <a:r>
              <a:rPr lang="en-US" altLang="en-US" sz="2400"/>
              <a:t>Altered perception of reality</a:t>
            </a:r>
          </a:p>
          <a:p>
            <a:r>
              <a:rPr lang="en-US" altLang="en-US" sz="2400"/>
              <a:t>Visual</a:t>
            </a:r>
          </a:p>
          <a:p>
            <a:r>
              <a:rPr lang="en-US" altLang="en-US" sz="2400"/>
              <a:t>Auditory</a:t>
            </a:r>
          </a:p>
          <a:p>
            <a:r>
              <a:rPr lang="en-US" altLang="en-US" sz="2400"/>
              <a:t>Emotions</a:t>
            </a:r>
          </a:p>
          <a:p>
            <a:endParaRPr lang="en-US" altLang="en-US" sz="2400"/>
          </a:p>
          <a:p>
            <a:r>
              <a:rPr lang="en-US" altLang="en-US" sz="2400"/>
              <a:t>Marijuana (THC)</a:t>
            </a:r>
          </a:p>
          <a:p>
            <a:r>
              <a:rPr lang="en-US" altLang="en-US" sz="2400"/>
              <a:t>Synthetic Cannabinoids</a:t>
            </a:r>
          </a:p>
          <a:p>
            <a:r>
              <a:rPr lang="en-US" altLang="en-US" sz="2400"/>
              <a:t>Bath Salts</a:t>
            </a:r>
          </a:p>
          <a:p>
            <a:r>
              <a:rPr lang="en-US" altLang="en-US" sz="2400"/>
              <a:t>LSD</a:t>
            </a:r>
          </a:p>
          <a:p>
            <a:r>
              <a:rPr lang="en-US" altLang="en-US" sz="2400"/>
              <a:t>PCP</a:t>
            </a:r>
          </a:p>
          <a:p>
            <a:r>
              <a:rPr lang="en-US" altLang="en-US" sz="2400"/>
              <a:t>Psilocybin/ Psilocin</a:t>
            </a:r>
          </a:p>
        </p:txBody>
      </p:sp>
      <p:pic>
        <p:nvPicPr>
          <p:cNvPr id="66565" name="Picture 2"/>
          <p:cNvPicPr>
            <a:picLocks noChangeAspect="1"/>
          </p:cNvPicPr>
          <p:nvPr/>
        </p:nvPicPr>
        <p:blipFill>
          <a:blip r:embed="rId3" cstate="print"/>
          <a:srcRect/>
          <a:stretch>
            <a:fillRect/>
          </a:stretch>
        </p:blipFill>
        <p:spPr bwMode="auto">
          <a:xfrm>
            <a:off x="6743700" y="2057400"/>
            <a:ext cx="1752600" cy="1752600"/>
          </a:xfrm>
          <a:prstGeom prst="rect">
            <a:avLst/>
          </a:prstGeom>
          <a:noFill/>
          <a:ln w="9525">
            <a:noFill/>
            <a:miter lim="800000"/>
            <a:headEnd/>
            <a:tailEnd/>
          </a:ln>
        </p:spPr>
      </p:pic>
      <p:pic>
        <p:nvPicPr>
          <p:cNvPr id="66566" name="Picture 3"/>
          <p:cNvPicPr>
            <a:picLocks noChangeAspect="1"/>
          </p:cNvPicPr>
          <p:nvPr/>
        </p:nvPicPr>
        <p:blipFill>
          <a:blip r:embed="rId4" cstate="print"/>
          <a:srcRect/>
          <a:stretch>
            <a:fillRect/>
          </a:stretch>
        </p:blipFill>
        <p:spPr bwMode="auto">
          <a:xfrm>
            <a:off x="6353175" y="4541838"/>
            <a:ext cx="2533650" cy="18002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Marijuana</a:t>
            </a:r>
          </a:p>
        </p:txBody>
      </p:sp>
      <p:sp>
        <p:nvSpPr>
          <p:cNvPr id="68611" name="Rectangle 3"/>
          <p:cNvSpPr>
            <a:spLocks noGrp="1" noChangeArrowheads="1"/>
          </p:cNvSpPr>
          <p:nvPr>
            <p:ph type="body" idx="1"/>
          </p:nvPr>
        </p:nvSpPr>
        <p:spPr>
          <a:xfrm>
            <a:off x="485775" y="1828800"/>
            <a:ext cx="7515225" cy="5032375"/>
          </a:xfrm>
        </p:spPr>
        <p:txBody>
          <a:bodyPr/>
          <a:lstStyle/>
          <a:p>
            <a:pPr eaLnBrk="1" hangingPunct="1"/>
            <a:r>
              <a:rPr lang="en-US" altLang="en-US" sz="2400" dirty="0"/>
              <a:t>Cannabis plant</a:t>
            </a:r>
          </a:p>
          <a:p>
            <a:pPr eaLnBrk="1" hangingPunct="1"/>
            <a:r>
              <a:rPr lang="en-US" altLang="en-US" sz="2400" dirty="0"/>
              <a:t>THC active component</a:t>
            </a:r>
          </a:p>
          <a:p>
            <a:pPr eaLnBrk="1" hangingPunct="1"/>
            <a:r>
              <a:rPr lang="en-US" altLang="en-US" sz="2400" dirty="0"/>
              <a:t>Hashish, hash oil</a:t>
            </a:r>
          </a:p>
          <a:p>
            <a:pPr eaLnBrk="1" hangingPunct="1"/>
            <a:r>
              <a:rPr lang="en-US" altLang="en-US" sz="2400" dirty="0"/>
              <a:t>Smoked or eaten</a:t>
            </a:r>
          </a:p>
          <a:p>
            <a:pPr eaLnBrk="1" hangingPunct="1"/>
            <a:r>
              <a:rPr lang="en-US" altLang="en-US" sz="2400" dirty="0"/>
              <a:t>Used for treating chronic pain and nausea</a:t>
            </a:r>
          </a:p>
          <a:p>
            <a:pPr eaLnBrk="1" hangingPunct="1"/>
            <a:endParaRPr lang="en-US" altLang="en-US" sz="2400" dirty="0"/>
          </a:p>
          <a:p>
            <a:pPr eaLnBrk="1" hangingPunct="1"/>
            <a:r>
              <a:rPr lang="en-US" altLang="en-US" sz="2400" dirty="0"/>
              <a:t>Addictive</a:t>
            </a:r>
          </a:p>
          <a:p>
            <a:pPr eaLnBrk="1" hangingPunct="1"/>
            <a:r>
              <a:rPr lang="en-US" altLang="en-US" sz="2400" dirty="0"/>
              <a:t>Withdrawal </a:t>
            </a:r>
          </a:p>
          <a:p>
            <a:pPr eaLnBrk="1" hangingPunct="1"/>
            <a:r>
              <a:rPr lang="en-US" altLang="en-US" sz="2400" dirty="0"/>
              <a:t>Attributed to decreased motivation</a:t>
            </a:r>
          </a:p>
          <a:p>
            <a:pPr eaLnBrk="1" hangingPunct="1"/>
            <a:r>
              <a:rPr lang="en-US" altLang="en-US" sz="2400" dirty="0"/>
              <a:t>Increased inactivity</a:t>
            </a:r>
          </a:p>
          <a:p>
            <a:pPr eaLnBrk="1" hangingPunct="1"/>
            <a:r>
              <a:rPr lang="en-US" altLang="en-US" sz="2400" dirty="0"/>
              <a:t>Hallucinogen and CNS depressant</a:t>
            </a:r>
          </a:p>
        </p:txBody>
      </p:sp>
      <p:pic>
        <p:nvPicPr>
          <p:cNvPr id="68612" name="Picture 1"/>
          <p:cNvPicPr>
            <a:picLocks noChangeAspect="1"/>
          </p:cNvPicPr>
          <p:nvPr/>
        </p:nvPicPr>
        <p:blipFill>
          <a:blip r:embed="rId3" cstate="print"/>
          <a:srcRect/>
          <a:stretch>
            <a:fillRect/>
          </a:stretch>
        </p:blipFill>
        <p:spPr bwMode="auto">
          <a:xfrm>
            <a:off x="5943600" y="4419600"/>
            <a:ext cx="2619375" cy="17430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Marijuana</a:t>
            </a:r>
          </a:p>
        </p:txBody>
      </p:sp>
      <p:sp>
        <p:nvSpPr>
          <p:cNvPr id="70659" name="Rectangle 3"/>
          <p:cNvSpPr>
            <a:spLocks noGrp="1" noChangeArrowheads="1"/>
          </p:cNvSpPr>
          <p:nvPr>
            <p:ph type="body" idx="1"/>
          </p:nvPr>
        </p:nvSpPr>
        <p:spPr>
          <a:xfrm>
            <a:off x="485775" y="1828800"/>
            <a:ext cx="7515225" cy="5845175"/>
          </a:xfrm>
        </p:spPr>
        <p:txBody>
          <a:bodyPr/>
          <a:lstStyle/>
          <a:p>
            <a:pPr eaLnBrk="1" hangingPunct="1"/>
            <a:r>
              <a:rPr lang="en-US" altLang="en-US" sz="2400"/>
              <a:t>Targets cannabinoid receptors in the brain:</a:t>
            </a:r>
          </a:p>
          <a:p>
            <a:pPr eaLnBrk="1" hangingPunct="1"/>
            <a:endParaRPr lang="en-US" altLang="en-US" sz="2400"/>
          </a:p>
          <a:p>
            <a:pPr eaLnBrk="1" hangingPunct="1"/>
            <a:r>
              <a:rPr lang="en-US" altLang="en-US" sz="2400"/>
              <a:t>Effect:</a:t>
            </a:r>
          </a:p>
          <a:p>
            <a:pPr eaLnBrk="1" hangingPunct="1"/>
            <a:r>
              <a:rPr lang="en-US" altLang="en-US" sz="2400"/>
              <a:t>Perception</a:t>
            </a:r>
          </a:p>
          <a:p>
            <a:pPr eaLnBrk="1" hangingPunct="1"/>
            <a:r>
              <a:rPr lang="en-US" altLang="en-US" sz="2400"/>
              <a:t>Memory</a:t>
            </a:r>
          </a:p>
          <a:p>
            <a:pPr eaLnBrk="1" hangingPunct="1"/>
            <a:r>
              <a:rPr lang="en-US" altLang="en-US" sz="2400"/>
              <a:t>Mood</a:t>
            </a:r>
          </a:p>
          <a:p>
            <a:pPr eaLnBrk="1" hangingPunct="1"/>
            <a:r>
              <a:rPr lang="en-US" altLang="en-US" sz="2400"/>
              <a:t>Sleep</a:t>
            </a:r>
          </a:p>
          <a:p>
            <a:pPr eaLnBrk="1" hangingPunct="1"/>
            <a:r>
              <a:rPr lang="en-US" altLang="en-US" sz="2400"/>
              <a:t>Appetite</a:t>
            </a:r>
          </a:p>
          <a:p>
            <a:pPr eaLnBrk="1" hangingPunct="1"/>
            <a:endParaRPr lang="en-US" altLang="en-US" sz="2400"/>
          </a:p>
          <a:p>
            <a:pPr eaLnBrk="1" hangingPunct="1"/>
            <a:r>
              <a:rPr lang="en-US" altLang="en-US" sz="2400"/>
              <a:t>Most frequently found illicit drug in drivers involved in a motor vehicle accident</a:t>
            </a:r>
          </a:p>
          <a:p>
            <a:pPr eaLnBrk="1" hangingPunct="1"/>
            <a:endParaRPr lang="en-US" altLang="en-US" sz="2400"/>
          </a:p>
          <a:p>
            <a:pPr eaLnBrk="1" hangingPunct="1"/>
            <a:endParaRPr lang="en-US" altLang="en-US" sz="2400"/>
          </a:p>
        </p:txBody>
      </p:sp>
      <p:pic>
        <p:nvPicPr>
          <p:cNvPr id="70660" name="Picture 3"/>
          <p:cNvPicPr>
            <a:picLocks noChangeAspect="1"/>
          </p:cNvPicPr>
          <p:nvPr/>
        </p:nvPicPr>
        <p:blipFill>
          <a:blip r:embed="rId3" cstate="print"/>
          <a:srcRect/>
          <a:stretch>
            <a:fillRect/>
          </a:stretch>
        </p:blipFill>
        <p:spPr bwMode="auto">
          <a:xfrm>
            <a:off x="4073525" y="2651125"/>
            <a:ext cx="3721100" cy="2057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noChangeArrowheads="1"/>
          </p:cNvSpPr>
          <p:nvPr>
            <p:ph type="title"/>
          </p:nvPr>
        </p:nvSpPr>
        <p:spPr/>
        <p:txBody>
          <a:bodyPr/>
          <a:lstStyle/>
          <a:p>
            <a:pPr algn="ctr"/>
            <a:r>
              <a:rPr lang="en-US" altLang="en-US" sz="3600" u="sng">
                <a:latin typeface="Tw Cen MT" pitchFamily="34" charset="0"/>
              </a:rPr>
              <a:t>Pharmacodynamics/ -kinetics</a:t>
            </a:r>
          </a:p>
        </p:txBody>
      </p:sp>
      <p:sp>
        <p:nvSpPr>
          <p:cNvPr id="72707" name="Content Placeholder 2"/>
          <p:cNvSpPr>
            <a:spLocks noGrp="1" noChangeArrowheads="1"/>
          </p:cNvSpPr>
          <p:nvPr>
            <p:ph idx="1"/>
          </p:nvPr>
        </p:nvSpPr>
        <p:spPr>
          <a:xfrm>
            <a:off x="685800" y="1828800"/>
            <a:ext cx="7772400" cy="4144963"/>
          </a:xfrm>
        </p:spPr>
        <p:txBody>
          <a:bodyPr/>
          <a:lstStyle/>
          <a:p>
            <a:r>
              <a:rPr lang="en-US" altLang="en-US" sz="2400"/>
              <a:t>Pharmacodynamics:</a:t>
            </a:r>
          </a:p>
          <a:p>
            <a:r>
              <a:rPr lang="en-US" altLang="en-US" sz="2400"/>
              <a:t>The study of effects of drugs in the body</a:t>
            </a:r>
          </a:p>
          <a:p>
            <a:r>
              <a:rPr lang="en-US" altLang="en-US" sz="2400"/>
              <a:t>“what a drug does to us”</a:t>
            </a:r>
          </a:p>
          <a:p>
            <a:endParaRPr lang="en-US" altLang="en-US" sz="2400"/>
          </a:p>
          <a:p>
            <a:r>
              <a:rPr lang="en-US" altLang="en-US" sz="2400"/>
              <a:t>Pharmacokinetics:</a:t>
            </a:r>
          </a:p>
          <a:p>
            <a:r>
              <a:rPr lang="en-US" altLang="en-US" sz="2400"/>
              <a:t>The study of drugs in the body</a:t>
            </a:r>
          </a:p>
          <a:p>
            <a:r>
              <a:rPr lang="en-US" altLang="en-US" sz="2400"/>
              <a:t>“what we do to a drug”</a:t>
            </a:r>
          </a:p>
          <a:p>
            <a:r>
              <a:rPr lang="en-US" altLang="en-US" sz="2400"/>
              <a:t>ADME:</a:t>
            </a:r>
          </a:p>
          <a:p>
            <a:endParaRPr lang="en-US" altLang="en-US" sz="2400"/>
          </a:p>
        </p:txBody>
      </p:sp>
      <p:pic>
        <p:nvPicPr>
          <p:cNvPr id="72708" name="Picture 5"/>
          <p:cNvPicPr>
            <a:picLocks noChangeAspect="1"/>
          </p:cNvPicPr>
          <p:nvPr/>
        </p:nvPicPr>
        <p:blipFill>
          <a:blip r:embed="rId3" cstate="print"/>
          <a:srcRect/>
          <a:stretch>
            <a:fillRect/>
          </a:stretch>
        </p:blipFill>
        <p:spPr bwMode="auto">
          <a:xfrm>
            <a:off x="5562600" y="2932113"/>
            <a:ext cx="3187700" cy="339248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p:txBody>
          <a:bodyPr/>
          <a:lstStyle/>
          <a:p>
            <a:pPr algn="ctr"/>
            <a:r>
              <a:rPr lang="en-US" altLang="en-US" sz="3600" u="sng">
                <a:latin typeface="Tw Cen MT" pitchFamily="34" charset="0"/>
              </a:rPr>
              <a:t>Absorption- Ethanol</a:t>
            </a:r>
          </a:p>
        </p:txBody>
      </p:sp>
      <p:sp>
        <p:nvSpPr>
          <p:cNvPr id="74755" name="Content Placeholder 2"/>
          <p:cNvSpPr>
            <a:spLocks noGrp="1" noChangeArrowheads="1"/>
          </p:cNvSpPr>
          <p:nvPr>
            <p:ph idx="1"/>
          </p:nvPr>
        </p:nvSpPr>
        <p:spPr>
          <a:xfrm>
            <a:off x="411163" y="1752600"/>
            <a:ext cx="8351837" cy="3629025"/>
          </a:xfrm>
        </p:spPr>
        <p:txBody>
          <a:bodyPr/>
          <a:lstStyle/>
          <a:p>
            <a:r>
              <a:rPr lang="en-US" altLang="en-US" sz="2400"/>
              <a:t>Alcohol appears in the blood within minutes after consumption:</a:t>
            </a:r>
          </a:p>
          <a:p>
            <a:r>
              <a:rPr lang="en-US" altLang="en-US" sz="2400"/>
              <a:t>Stomach and small intestines</a:t>
            </a:r>
          </a:p>
          <a:p>
            <a:r>
              <a:rPr lang="en-US" altLang="en-US" sz="2400"/>
              <a:t>Complete in generally 30-90 minutes</a:t>
            </a:r>
          </a:p>
          <a:p>
            <a:r>
              <a:rPr lang="en-US" altLang="en-US" sz="2400"/>
              <a:t>Maximum BAC is reached</a:t>
            </a:r>
          </a:p>
          <a:p>
            <a:r>
              <a:rPr lang="en-US" altLang="en-US" sz="2400"/>
              <a:t>Post-absorption </a:t>
            </a:r>
          </a:p>
          <a:p>
            <a:endParaRPr lang="en-US" altLang="en-US" sz="2400"/>
          </a:p>
          <a:p>
            <a:endParaRPr lang="en-US" altLang="en-US" sz="2400"/>
          </a:p>
        </p:txBody>
      </p:sp>
      <p:pic>
        <p:nvPicPr>
          <p:cNvPr id="74756" name="Picture 3"/>
          <p:cNvPicPr>
            <a:picLocks noChangeAspect="1"/>
          </p:cNvPicPr>
          <p:nvPr/>
        </p:nvPicPr>
        <p:blipFill>
          <a:blip r:embed="rId3" cstate="print"/>
          <a:srcRect/>
          <a:stretch>
            <a:fillRect/>
          </a:stretch>
        </p:blipFill>
        <p:spPr bwMode="auto">
          <a:xfrm>
            <a:off x="5029200" y="4191000"/>
            <a:ext cx="2743200" cy="18669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p:txBody>
          <a:bodyPr/>
          <a:lstStyle/>
          <a:p>
            <a:pPr algn="ctr"/>
            <a:r>
              <a:rPr lang="en-US" altLang="en-US" sz="3600" u="sng">
                <a:latin typeface="Tw Cen MT" pitchFamily="34" charset="0"/>
              </a:rPr>
              <a:t>Absorption Rate- Ethanol</a:t>
            </a:r>
          </a:p>
        </p:txBody>
      </p:sp>
      <p:sp>
        <p:nvSpPr>
          <p:cNvPr id="76803" name="Content Placeholder 2"/>
          <p:cNvSpPr>
            <a:spLocks noGrp="1" noChangeArrowheads="1"/>
          </p:cNvSpPr>
          <p:nvPr>
            <p:ph idx="1"/>
          </p:nvPr>
        </p:nvSpPr>
        <p:spPr>
          <a:xfrm>
            <a:off x="685800" y="1828800"/>
            <a:ext cx="7772400" cy="5032375"/>
          </a:xfrm>
        </p:spPr>
        <p:txBody>
          <a:bodyPr/>
          <a:lstStyle/>
          <a:p>
            <a:r>
              <a:rPr lang="en-US" altLang="en-US" sz="2400"/>
              <a:t>Depends on:</a:t>
            </a:r>
          </a:p>
          <a:p>
            <a:endParaRPr lang="en-US" altLang="en-US" sz="2400"/>
          </a:p>
          <a:p>
            <a:r>
              <a:rPr lang="en-US" altLang="en-US" sz="2400"/>
              <a:t>Amount of alcohol consumed</a:t>
            </a:r>
          </a:p>
          <a:p>
            <a:endParaRPr lang="en-US" altLang="en-US" sz="2400"/>
          </a:p>
          <a:p>
            <a:r>
              <a:rPr lang="en-US" altLang="en-US" sz="2400"/>
              <a:t>Type of drink</a:t>
            </a:r>
          </a:p>
          <a:p>
            <a:endParaRPr lang="en-US" altLang="en-US" sz="2400"/>
          </a:p>
          <a:p>
            <a:r>
              <a:rPr lang="en-US" altLang="en-US" sz="2400"/>
              <a:t>Time of consumption</a:t>
            </a:r>
          </a:p>
          <a:p>
            <a:endParaRPr lang="en-US" altLang="en-US" sz="2400"/>
          </a:p>
          <a:p>
            <a:r>
              <a:rPr lang="en-US" altLang="en-US" sz="2400"/>
              <a:t>Presence of food in the stomach</a:t>
            </a:r>
          </a:p>
          <a:p>
            <a:endParaRPr lang="en-US" altLang="en-US" sz="2400"/>
          </a:p>
          <a:p>
            <a:r>
              <a:rPr lang="en-US" altLang="en-US" sz="2400"/>
              <a:t>Health of the individual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p:txBody>
          <a:bodyPr/>
          <a:lstStyle/>
          <a:p>
            <a:pPr algn="ctr"/>
            <a:r>
              <a:rPr lang="en-US" altLang="en-US" sz="3600" u="sng">
                <a:latin typeface="Tw Cen MT" pitchFamily="34" charset="0"/>
              </a:rPr>
              <a:t>Absorption- Drugs</a:t>
            </a:r>
          </a:p>
        </p:txBody>
      </p:sp>
      <p:sp>
        <p:nvSpPr>
          <p:cNvPr id="78851" name="Content Placeholder 2"/>
          <p:cNvSpPr>
            <a:spLocks noGrp="1" noChangeArrowheads="1"/>
          </p:cNvSpPr>
          <p:nvPr>
            <p:ph idx="1"/>
          </p:nvPr>
        </p:nvSpPr>
        <p:spPr>
          <a:xfrm>
            <a:off x="381000" y="1752600"/>
            <a:ext cx="8458200" cy="4957763"/>
          </a:xfrm>
        </p:spPr>
        <p:txBody>
          <a:bodyPr/>
          <a:lstStyle/>
          <a:p>
            <a:r>
              <a:rPr lang="en-US" altLang="en-US" sz="2400"/>
              <a:t>Most concentrated at the point of entry</a:t>
            </a:r>
          </a:p>
          <a:p>
            <a:endParaRPr lang="en-US" altLang="en-US" sz="2400"/>
          </a:p>
          <a:p>
            <a:r>
              <a:rPr lang="en-US" altLang="en-US" sz="2400"/>
              <a:t>Routes of administration:</a:t>
            </a:r>
          </a:p>
          <a:p>
            <a:r>
              <a:rPr lang="en-US" altLang="en-US" sz="2400" b="1"/>
              <a:t>Oral</a:t>
            </a:r>
            <a:r>
              <a:rPr lang="en-US" altLang="en-US" sz="2400"/>
              <a:t>:</a:t>
            </a:r>
          </a:p>
          <a:p>
            <a:r>
              <a:rPr lang="en-US" altLang="en-US" sz="2400"/>
              <a:t>GI tract, stomach, intestines, and liver</a:t>
            </a:r>
          </a:p>
          <a:p>
            <a:r>
              <a:rPr lang="en-US" altLang="en-US" sz="2400" b="1"/>
              <a:t>Inhalation</a:t>
            </a:r>
            <a:r>
              <a:rPr lang="en-US" altLang="en-US" sz="2400"/>
              <a:t>:</a:t>
            </a:r>
          </a:p>
          <a:p>
            <a:r>
              <a:rPr lang="en-US" altLang="en-US" sz="2400"/>
              <a:t>Through the lungs;  “huffing” solvents, gases, smoking</a:t>
            </a:r>
          </a:p>
          <a:p>
            <a:r>
              <a:rPr lang="en-US" altLang="en-US" sz="2400"/>
              <a:t>Rapid absorption</a:t>
            </a:r>
          </a:p>
          <a:p>
            <a:r>
              <a:rPr lang="en-US" altLang="en-US" sz="2400" b="1"/>
              <a:t>Intravenous:</a:t>
            </a:r>
            <a:r>
              <a:rPr lang="en-US" altLang="en-US" sz="2400"/>
              <a:t> </a:t>
            </a:r>
          </a:p>
          <a:p>
            <a:r>
              <a:rPr lang="en-US" altLang="en-US" sz="2400"/>
              <a:t>Most efficient; drug administered directly into the bloodstream; bypass the stomach and liver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noChangeArrowheads="1"/>
          </p:cNvSpPr>
          <p:nvPr>
            <p:ph type="title"/>
          </p:nvPr>
        </p:nvSpPr>
        <p:spPr/>
        <p:txBody>
          <a:bodyPr/>
          <a:lstStyle/>
          <a:p>
            <a:pPr algn="ctr"/>
            <a:r>
              <a:rPr lang="en-US" altLang="en-US" sz="3600" u="sng">
                <a:latin typeface="Tw Cen MT" pitchFamily="34" charset="0"/>
              </a:rPr>
              <a:t>Absorption- Drugs</a:t>
            </a:r>
          </a:p>
        </p:txBody>
      </p:sp>
      <p:sp>
        <p:nvSpPr>
          <p:cNvPr id="80899" name="Content Placeholder 2"/>
          <p:cNvSpPr>
            <a:spLocks noGrp="1" noChangeArrowheads="1"/>
          </p:cNvSpPr>
          <p:nvPr>
            <p:ph idx="1"/>
          </p:nvPr>
        </p:nvSpPr>
        <p:spPr>
          <a:xfrm>
            <a:off x="342900" y="1676400"/>
            <a:ext cx="8458200" cy="6361113"/>
          </a:xfrm>
        </p:spPr>
        <p:txBody>
          <a:bodyPr/>
          <a:lstStyle/>
          <a:p>
            <a:r>
              <a:rPr lang="en-US" altLang="en-US" sz="2400" b="1"/>
              <a:t>Intranasal:</a:t>
            </a:r>
          </a:p>
          <a:p>
            <a:r>
              <a:rPr lang="en-US" altLang="en-US" sz="2400"/>
              <a:t>Insufflation; snorting; cocaine, heroin</a:t>
            </a:r>
          </a:p>
          <a:p>
            <a:endParaRPr lang="en-US" altLang="en-US" sz="2400"/>
          </a:p>
          <a:p>
            <a:r>
              <a:rPr lang="en-US" altLang="en-US" sz="2400" b="1"/>
              <a:t>Intramuscular:</a:t>
            </a:r>
          </a:p>
          <a:p>
            <a:r>
              <a:rPr lang="en-US" altLang="en-US" sz="2400"/>
              <a:t>Less efficient; slower transfer to the bloodstream</a:t>
            </a:r>
          </a:p>
          <a:p>
            <a:endParaRPr lang="en-US" altLang="en-US" sz="2400" b="1"/>
          </a:p>
          <a:p>
            <a:r>
              <a:rPr lang="en-US" altLang="en-US" sz="2400" b="1"/>
              <a:t>Sublingual:</a:t>
            </a:r>
          </a:p>
          <a:p>
            <a:r>
              <a:rPr lang="en-US" altLang="en-US" sz="2400"/>
              <a:t>Oral mucosa, tongue</a:t>
            </a:r>
          </a:p>
          <a:p>
            <a:r>
              <a:rPr lang="en-US" altLang="en-US" sz="2400"/>
              <a:t>Rapid absorption</a:t>
            </a:r>
          </a:p>
          <a:p>
            <a:endParaRPr lang="en-US" altLang="en-US" sz="2400"/>
          </a:p>
          <a:p>
            <a:r>
              <a:rPr lang="en-US" altLang="en-US" sz="2400" b="1"/>
              <a:t>Dermal:</a:t>
            </a:r>
          </a:p>
          <a:p>
            <a:r>
              <a:rPr lang="en-US" altLang="en-US" sz="2400"/>
              <a:t>Patches: fentanyl, nicotine</a:t>
            </a:r>
          </a:p>
          <a:p>
            <a:endParaRPr lang="en-US" altLang="en-US" sz="2400" b="1"/>
          </a:p>
          <a:p>
            <a:endParaRPr lang="en-US" altLang="en-US" sz="2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altLang="en-US" sz="3600" u="sng">
                <a:latin typeface="Tw Cen MT" pitchFamily="34" charset="0"/>
              </a:rPr>
              <a:t>Forensic Toxicology</a:t>
            </a:r>
          </a:p>
        </p:txBody>
      </p:sp>
      <p:sp>
        <p:nvSpPr>
          <p:cNvPr id="8195" name="Text Box 3">
            <a:extLst>
              <a:ext uri="{FF2B5EF4-FFF2-40B4-BE49-F238E27FC236}">
                <a16:creationId xmlns:a16="http://schemas.microsoft.com/office/drawing/2014/main" id="{27FFDEA3-F13E-45B4-A961-AB9AFBAEA073}"/>
              </a:ext>
            </a:extLst>
          </p:cNvPr>
          <p:cNvSpPr txBox="1">
            <a:spLocks noChangeArrowheads="1"/>
          </p:cNvSpPr>
          <p:nvPr/>
        </p:nvSpPr>
        <p:spPr bwMode="auto">
          <a:xfrm>
            <a:off x="838200" y="2514600"/>
            <a:ext cx="7315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lgn="ctr">
              <a:spcBef>
                <a:spcPct val="50000"/>
              </a:spcBef>
              <a:buFontTx/>
              <a:buNone/>
              <a:defRPr/>
            </a:pPr>
            <a:r>
              <a:rPr lang="en-US" altLang="en-US" sz="2800" dirty="0">
                <a:latin typeface="+mn-lt"/>
              </a:rPr>
              <a:t>Did drugs and/or alcohol cause or contribute to an individual’s death or behavior?</a:t>
            </a:r>
          </a:p>
        </p:txBody>
      </p:sp>
      <p:pic>
        <p:nvPicPr>
          <p:cNvPr id="10244" name="Picture 2"/>
          <p:cNvPicPr>
            <a:picLocks noChangeAspect="1"/>
          </p:cNvPicPr>
          <p:nvPr/>
        </p:nvPicPr>
        <p:blipFill>
          <a:blip r:embed="rId3" cstate="print"/>
          <a:srcRect/>
          <a:stretch>
            <a:fillRect/>
          </a:stretch>
        </p:blipFill>
        <p:spPr bwMode="auto">
          <a:xfrm>
            <a:off x="3352800" y="5006975"/>
            <a:ext cx="2057400" cy="1174750"/>
          </a:xfrm>
          <a:prstGeom prst="rect">
            <a:avLst/>
          </a:prstGeom>
          <a:noFill/>
          <a:ln w="9525">
            <a:noFill/>
            <a:miter lim="800000"/>
            <a:headEnd/>
            <a:tailEnd/>
          </a:ln>
        </p:spPr>
      </p:pic>
      <p:pic>
        <p:nvPicPr>
          <p:cNvPr id="10245" name="Picture 4"/>
          <p:cNvPicPr>
            <a:picLocks noChangeAspect="1"/>
          </p:cNvPicPr>
          <p:nvPr/>
        </p:nvPicPr>
        <p:blipFill>
          <a:blip r:embed="rId4" cstate="print"/>
          <a:srcRect/>
          <a:stretch>
            <a:fillRect/>
          </a:stretch>
        </p:blipFill>
        <p:spPr bwMode="auto">
          <a:xfrm>
            <a:off x="914400" y="4687888"/>
            <a:ext cx="1828800" cy="1828800"/>
          </a:xfrm>
          <a:prstGeom prst="rect">
            <a:avLst/>
          </a:prstGeom>
          <a:noFill/>
          <a:ln w="9525">
            <a:noFill/>
            <a:miter lim="800000"/>
            <a:headEnd/>
            <a:tailEnd/>
          </a:ln>
        </p:spPr>
      </p:pic>
      <p:pic>
        <p:nvPicPr>
          <p:cNvPr id="10246" name="Picture 6"/>
          <p:cNvPicPr>
            <a:picLocks noChangeAspect="1"/>
          </p:cNvPicPr>
          <p:nvPr/>
        </p:nvPicPr>
        <p:blipFill>
          <a:blip r:embed="rId5" cstate="print"/>
          <a:srcRect/>
          <a:stretch>
            <a:fillRect/>
          </a:stretch>
        </p:blipFill>
        <p:spPr bwMode="auto">
          <a:xfrm>
            <a:off x="6035675" y="4687888"/>
            <a:ext cx="2619375" cy="17430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p:txBody>
          <a:bodyPr/>
          <a:lstStyle/>
          <a:p>
            <a:pPr algn="ctr"/>
            <a:r>
              <a:rPr lang="en-US" altLang="en-US" sz="3600" u="sng">
                <a:latin typeface="Tw Cen MT" pitchFamily="34" charset="0"/>
              </a:rPr>
              <a:t>Distribution</a:t>
            </a:r>
          </a:p>
        </p:txBody>
      </p:sp>
      <p:sp>
        <p:nvSpPr>
          <p:cNvPr id="82947" name="Content Placeholder 2"/>
          <p:cNvSpPr>
            <a:spLocks noGrp="1" noChangeArrowheads="1"/>
          </p:cNvSpPr>
          <p:nvPr>
            <p:ph idx="1"/>
          </p:nvPr>
        </p:nvSpPr>
        <p:spPr>
          <a:xfrm>
            <a:off x="381000" y="1676400"/>
            <a:ext cx="8458200" cy="5032375"/>
          </a:xfrm>
        </p:spPr>
        <p:txBody>
          <a:bodyPr/>
          <a:lstStyle/>
          <a:p>
            <a:r>
              <a:rPr lang="en-US" altLang="en-US" sz="2400" b="1" dirty="0"/>
              <a:t>Ethanol: </a:t>
            </a:r>
          </a:p>
          <a:p>
            <a:r>
              <a:rPr lang="en-US" altLang="en-US" sz="2400" dirty="0"/>
              <a:t>Carried to watery parts of the body</a:t>
            </a:r>
          </a:p>
          <a:p>
            <a:r>
              <a:rPr lang="en-US" altLang="en-US" sz="2400" dirty="0"/>
              <a:t>Blood, brain, vitreous humor</a:t>
            </a:r>
          </a:p>
          <a:p>
            <a:endParaRPr lang="en-US" altLang="en-US" sz="2400" dirty="0"/>
          </a:p>
          <a:p>
            <a:r>
              <a:rPr lang="en-US" altLang="en-US" sz="2400" dirty="0"/>
              <a:t>Transfer from blood into the tissues</a:t>
            </a:r>
          </a:p>
          <a:p>
            <a:r>
              <a:rPr lang="en-US" altLang="en-US" sz="2400" dirty="0"/>
              <a:t>Distributes to heart, liver, kidney, and brain </a:t>
            </a:r>
          </a:p>
          <a:p>
            <a:r>
              <a:rPr lang="en-US" altLang="en-US" sz="2400" dirty="0"/>
              <a:t>Muscle and fat more slowly</a:t>
            </a:r>
          </a:p>
          <a:p>
            <a:endParaRPr lang="en-US" altLang="en-US" sz="2400" dirty="0"/>
          </a:p>
          <a:p>
            <a:r>
              <a:rPr lang="en-US" altLang="en-US" sz="2400" dirty="0"/>
              <a:t>Volume of distribution: theoretical value</a:t>
            </a:r>
          </a:p>
          <a:p>
            <a:r>
              <a:rPr lang="en-US" altLang="en-US" sz="2400" dirty="0" err="1"/>
              <a:t>Vd</a:t>
            </a:r>
            <a:r>
              <a:rPr lang="en-US" altLang="en-US" sz="2400" dirty="0"/>
              <a:t>= D/C</a:t>
            </a:r>
          </a:p>
          <a:p>
            <a:r>
              <a:rPr lang="en-US" altLang="en-US" sz="2400" dirty="0"/>
              <a:t>Ex: Alcohol: &lt;1; </a:t>
            </a:r>
            <a:r>
              <a:rPr lang="en-US" altLang="en-US" sz="2400" dirty="0" err="1"/>
              <a:t>Amitriptyline</a:t>
            </a:r>
            <a:r>
              <a:rPr lang="en-US" altLang="en-US" sz="2400" dirty="0"/>
              <a:t>: 11-18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noChangeArrowheads="1"/>
          </p:cNvSpPr>
          <p:nvPr>
            <p:ph type="title"/>
          </p:nvPr>
        </p:nvSpPr>
        <p:spPr/>
        <p:txBody>
          <a:bodyPr/>
          <a:lstStyle/>
          <a:p>
            <a:pPr algn="ctr"/>
            <a:r>
              <a:rPr lang="en-US" altLang="en-US" sz="3600" u="sng">
                <a:latin typeface="Tw Cen MT" pitchFamily="34" charset="0"/>
              </a:rPr>
              <a:t>Metabolism</a:t>
            </a:r>
          </a:p>
        </p:txBody>
      </p:sp>
      <p:sp>
        <p:nvSpPr>
          <p:cNvPr id="84995" name="Content Placeholder 2"/>
          <p:cNvSpPr>
            <a:spLocks noGrp="1" noChangeArrowheads="1"/>
          </p:cNvSpPr>
          <p:nvPr>
            <p:ph idx="1"/>
          </p:nvPr>
        </p:nvSpPr>
        <p:spPr>
          <a:xfrm>
            <a:off x="381000" y="1676400"/>
            <a:ext cx="8458200" cy="5032375"/>
          </a:xfrm>
        </p:spPr>
        <p:txBody>
          <a:bodyPr/>
          <a:lstStyle/>
          <a:p>
            <a:r>
              <a:rPr lang="en-US" altLang="en-US" sz="2400"/>
              <a:t>Process of altering the drug to eliminate it from the body</a:t>
            </a:r>
          </a:p>
          <a:p>
            <a:r>
              <a:rPr lang="en-US" altLang="en-US" sz="2400"/>
              <a:t>Detoxification process</a:t>
            </a:r>
          </a:p>
          <a:p>
            <a:r>
              <a:rPr lang="en-US" altLang="en-US" sz="2400"/>
              <a:t>Primarily in the liver</a:t>
            </a:r>
          </a:p>
          <a:p>
            <a:endParaRPr lang="en-US" altLang="en-US" sz="2400"/>
          </a:p>
          <a:p>
            <a:r>
              <a:rPr lang="en-US" altLang="en-US" sz="2400"/>
              <a:t>Phase I:</a:t>
            </a:r>
          </a:p>
          <a:p>
            <a:r>
              <a:rPr lang="en-US" altLang="en-US" sz="2400"/>
              <a:t>Transform functional groups</a:t>
            </a:r>
          </a:p>
          <a:p>
            <a:r>
              <a:rPr lang="en-US" altLang="en-US" sz="2400"/>
              <a:t>May form other active compounds (metabolites)</a:t>
            </a:r>
          </a:p>
          <a:p>
            <a:r>
              <a:rPr lang="en-US" altLang="en-US" sz="2400"/>
              <a:t>Ex. Diaxepam/ Valium; Nordiazepam</a:t>
            </a:r>
          </a:p>
          <a:p>
            <a:endParaRPr lang="en-US" altLang="en-US" sz="2400"/>
          </a:p>
          <a:p>
            <a:r>
              <a:rPr lang="en-US" altLang="en-US" sz="2400"/>
              <a:t>Phase II:</a:t>
            </a:r>
          </a:p>
          <a:p>
            <a:r>
              <a:rPr lang="en-US" altLang="en-US" sz="2400"/>
              <a:t>Mostly inactive, water soluble compounds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noChangeArrowheads="1"/>
          </p:cNvSpPr>
          <p:nvPr>
            <p:ph type="title"/>
          </p:nvPr>
        </p:nvSpPr>
        <p:spPr/>
        <p:txBody>
          <a:bodyPr/>
          <a:lstStyle/>
          <a:p>
            <a:pPr algn="ctr"/>
            <a:r>
              <a:rPr lang="en-US" altLang="en-US" sz="3600" u="sng">
                <a:latin typeface="Tw Cen MT" pitchFamily="34" charset="0"/>
              </a:rPr>
              <a:t>Elimination</a:t>
            </a:r>
          </a:p>
        </p:txBody>
      </p:sp>
      <p:sp>
        <p:nvSpPr>
          <p:cNvPr id="87043" name="Content Placeholder 2"/>
          <p:cNvSpPr>
            <a:spLocks noGrp="1" noChangeArrowheads="1"/>
          </p:cNvSpPr>
          <p:nvPr>
            <p:ph idx="1"/>
          </p:nvPr>
        </p:nvSpPr>
        <p:spPr>
          <a:xfrm>
            <a:off x="381000" y="1676400"/>
            <a:ext cx="8458200" cy="5327650"/>
          </a:xfrm>
        </p:spPr>
        <p:txBody>
          <a:bodyPr/>
          <a:lstStyle/>
          <a:p>
            <a:r>
              <a:rPr lang="en-US" altLang="en-US" sz="2400"/>
              <a:t>Excretion</a:t>
            </a:r>
          </a:p>
          <a:p>
            <a:r>
              <a:rPr lang="en-US" altLang="en-US" sz="2400"/>
              <a:t>Final removal from the body</a:t>
            </a:r>
          </a:p>
          <a:p>
            <a:r>
              <a:rPr lang="en-US" altLang="en-US" sz="2400"/>
              <a:t>Kidney and liver</a:t>
            </a:r>
          </a:p>
          <a:p>
            <a:r>
              <a:rPr lang="en-US" altLang="en-US" sz="2400"/>
              <a:t>Exception:</a:t>
            </a:r>
          </a:p>
          <a:p>
            <a:r>
              <a:rPr lang="en-US" altLang="en-US" sz="2400"/>
              <a:t>EtOH: also eliminated through the lungs and sweat</a:t>
            </a:r>
          </a:p>
          <a:p>
            <a:r>
              <a:rPr lang="en-US" altLang="en-US" sz="2400"/>
              <a:t>Drugs also eliminated into breast milk</a:t>
            </a:r>
          </a:p>
          <a:p>
            <a:endParaRPr lang="en-US" altLang="en-US" sz="2400"/>
          </a:p>
          <a:p>
            <a:r>
              <a:rPr lang="en-US" altLang="en-US" sz="2400"/>
              <a:t>Elimination rates:</a:t>
            </a:r>
          </a:p>
          <a:p>
            <a:r>
              <a:rPr lang="en-US" altLang="en-US" sz="2400"/>
              <a:t>Zero order: constant </a:t>
            </a:r>
            <a:r>
              <a:rPr lang="en-US" altLang="en-US" sz="2400" b="1"/>
              <a:t>amount</a:t>
            </a:r>
            <a:r>
              <a:rPr lang="en-US" altLang="en-US" sz="2400"/>
              <a:t> cleared from the blood per unit time; ex. EtOH</a:t>
            </a:r>
          </a:p>
          <a:p>
            <a:r>
              <a:rPr lang="en-US" altLang="en-US" sz="2400"/>
              <a:t>First order: constant </a:t>
            </a:r>
            <a:r>
              <a:rPr lang="en-US" altLang="en-US" sz="2400" b="1"/>
              <a:t>fraction</a:t>
            </a:r>
            <a:r>
              <a:rPr lang="en-US" altLang="en-US" sz="2400"/>
              <a:t> of drug is removed from the blood per unit time; half-lives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noChangeArrowheads="1"/>
          </p:cNvSpPr>
          <p:nvPr>
            <p:ph type="title"/>
          </p:nvPr>
        </p:nvSpPr>
        <p:spPr/>
        <p:txBody>
          <a:bodyPr/>
          <a:lstStyle/>
          <a:p>
            <a:pPr algn="ctr"/>
            <a:r>
              <a:rPr lang="en-US" altLang="en-US" sz="3600" u="sng">
                <a:latin typeface="Tw Cen MT" pitchFamily="34" charset="0"/>
              </a:rPr>
              <a:t>Elimination- Ethanol</a:t>
            </a:r>
          </a:p>
        </p:txBody>
      </p:sp>
      <p:sp>
        <p:nvSpPr>
          <p:cNvPr id="89091" name="Content Placeholder 2"/>
          <p:cNvSpPr>
            <a:spLocks noGrp="1" noChangeArrowheads="1"/>
          </p:cNvSpPr>
          <p:nvPr>
            <p:ph idx="1"/>
          </p:nvPr>
        </p:nvSpPr>
        <p:spPr>
          <a:xfrm>
            <a:off x="381000" y="1752600"/>
            <a:ext cx="8382000" cy="4884738"/>
          </a:xfrm>
        </p:spPr>
        <p:txBody>
          <a:bodyPr/>
          <a:lstStyle/>
          <a:p>
            <a:r>
              <a:rPr lang="en-US" altLang="en-US" sz="2400" b="1"/>
              <a:t>Oxidation:</a:t>
            </a:r>
            <a:r>
              <a:rPr lang="en-US" altLang="en-US" sz="2400"/>
              <a:t> </a:t>
            </a:r>
          </a:p>
          <a:p>
            <a:r>
              <a:rPr lang="en-US" altLang="en-US" sz="2400"/>
              <a:t>Liver enzymes </a:t>
            </a:r>
          </a:p>
          <a:p>
            <a:r>
              <a:rPr lang="en-US" altLang="en-US" sz="2400"/>
              <a:t>95% to CO</a:t>
            </a:r>
            <a:r>
              <a:rPr lang="en-US" altLang="en-US" sz="2400" baseline="-25000"/>
              <a:t>2 </a:t>
            </a:r>
            <a:r>
              <a:rPr lang="en-US" altLang="en-US" sz="2400"/>
              <a:t>and water</a:t>
            </a:r>
          </a:p>
          <a:p>
            <a:endParaRPr lang="en-US" altLang="en-US" sz="2400" baseline="-25000"/>
          </a:p>
          <a:p>
            <a:r>
              <a:rPr lang="en-US" altLang="en-US" sz="2400" b="1"/>
              <a:t>Excretion: </a:t>
            </a:r>
          </a:p>
          <a:p>
            <a:r>
              <a:rPr lang="en-US" altLang="en-US" sz="2400"/>
              <a:t>5% unchanged state</a:t>
            </a:r>
          </a:p>
          <a:p>
            <a:r>
              <a:rPr lang="en-US" altLang="en-US" sz="2400"/>
              <a:t>Breath, sweat, and urine</a:t>
            </a:r>
          </a:p>
          <a:p>
            <a:r>
              <a:rPr lang="en-US" altLang="en-US" sz="2400"/>
              <a:t>Amount of alcohol exhaled in breath is proportional to BAC</a:t>
            </a:r>
          </a:p>
          <a:p>
            <a:r>
              <a:rPr lang="en-US" altLang="en-US" sz="2400"/>
              <a:t>Henry’s Law</a:t>
            </a:r>
          </a:p>
          <a:p>
            <a:r>
              <a:rPr lang="en-US" altLang="en-US" sz="2400"/>
              <a:t>2100:1 mL</a:t>
            </a:r>
          </a:p>
          <a:p>
            <a:endParaRPr lang="en-US"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The Process of a RI DUID Case</a:t>
            </a:r>
          </a:p>
        </p:txBody>
      </p:sp>
      <p:sp>
        <p:nvSpPr>
          <p:cNvPr id="91139" name="Rectangle 3"/>
          <p:cNvSpPr>
            <a:spLocks noGrp="1" noChangeArrowheads="1"/>
          </p:cNvSpPr>
          <p:nvPr>
            <p:ph type="body" idx="1"/>
          </p:nvPr>
        </p:nvSpPr>
        <p:spPr>
          <a:xfrm>
            <a:off x="485775" y="1905000"/>
            <a:ext cx="7515225" cy="4441825"/>
          </a:xfrm>
        </p:spPr>
        <p:txBody>
          <a:bodyPr/>
          <a:lstStyle/>
          <a:p>
            <a:pPr eaLnBrk="1" hangingPunct="1"/>
            <a:r>
              <a:rPr lang="en-US" altLang="en-US" sz="2400"/>
              <a:t>Establish probable cause:</a:t>
            </a:r>
          </a:p>
          <a:p>
            <a:pPr eaLnBrk="1" hangingPunct="1"/>
            <a:r>
              <a:rPr lang="en-US" altLang="en-US" sz="2400"/>
              <a:t>Observation of improper driving or equipment violation by a PO </a:t>
            </a:r>
          </a:p>
          <a:p>
            <a:pPr eaLnBrk="1" hangingPunct="1"/>
            <a:r>
              <a:rPr lang="en-US" altLang="en-US" sz="2400"/>
              <a:t>Evaluation /interview of the driver</a:t>
            </a:r>
          </a:p>
          <a:p>
            <a:pPr eaLnBrk="1" hangingPunct="1"/>
            <a:r>
              <a:rPr lang="en-US" altLang="en-US" sz="2400"/>
              <a:t>Standardized Field Sobriety Tests performed outside of MV</a:t>
            </a:r>
          </a:p>
          <a:p>
            <a:pPr eaLnBrk="1" hangingPunct="1"/>
            <a:r>
              <a:rPr lang="en-US" altLang="en-US" sz="2400"/>
              <a:t>Blood collection</a:t>
            </a:r>
          </a:p>
          <a:p>
            <a:pPr eaLnBrk="1" hangingPunct="1"/>
            <a:endParaRPr lang="en-US" altLang="en-US" sz="2400"/>
          </a:p>
          <a:p>
            <a:pPr eaLnBrk="1" hangingPunct="1"/>
            <a:r>
              <a:rPr lang="en-US" altLang="en-US" sz="2400" b="1"/>
              <a:t>Blood</a:t>
            </a:r>
            <a:r>
              <a:rPr lang="en-US" altLang="en-US" sz="2400"/>
              <a:t> samples taken and submitted to the FTL</a:t>
            </a:r>
          </a:p>
          <a:p>
            <a:pPr eaLnBrk="1" hangingPunct="1"/>
            <a:endParaRPr lang="en-US" alt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noChangeArrowheads="1"/>
          </p:cNvSpPr>
          <p:nvPr>
            <p:ph type="title"/>
          </p:nvPr>
        </p:nvSpPr>
        <p:spPr/>
        <p:txBody>
          <a:bodyPr/>
          <a:lstStyle/>
          <a:p>
            <a:pPr algn="ctr"/>
            <a:r>
              <a:rPr lang="en-US" altLang="en-US" sz="3600" u="sng">
                <a:latin typeface="Tw Cen MT" pitchFamily="34" charset="0"/>
              </a:rPr>
              <a:t>Blood vs. Urine</a:t>
            </a:r>
          </a:p>
        </p:txBody>
      </p:sp>
      <p:sp>
        <p:nvSpPr>
          <p:cNvPr id="93187" name="Content Placeholder 2"/>
          <p:cNvSpPr>
            <a:spLocks noGrp="1" noChangeArrowheads="1"/>
          </p:cNvSpPr>
          <p:nvPr>
            <p:ph idx="1"/>
          </p:nvPr>
        </p:nvSpPr>
        <p:spPr>
          <a:xfrm>
            <a:off x="685800" y="1752600"/>
            <a:ext cx="7772400" cy="5402263"/>
          </a:xfrm>
        </p:spPr>
        <p:txBody>
          <a:bodyPr/>
          <a:lstStyle/>
          <a:p>
            <a:r>
              <a:rPr lang="en-US" altLang="en-US" sz="2400"/>
              <a:t>Blood specimen necessary to determine impaired driving</a:t>
            </a:r>
          </a:p>
          <a:p>
            <a:r>
              <a:rPr lang="en-US" altLang="en-US" sz="2400"/>
              <a:t>Blood is circulating throughout the body</a:t>
            </a:r>
          </a:p>
          <a:p>
            <a:r>
              <a:rPr lang="en-US" altLang="en-US" sz="2400"/>
              <a:t>In equilibrium with the brain</a:t>
            </a:r>
          </a:p>
          <a:p>
            <a:r>
              <a:rPr lang="en-US" altLang="en-US" sz="2400"/>
              <a:t>Present in the CNS</a:t>
            </a:r>
          </a:p>
          <a:p>
            <a:endParaRPr lang="en-US" altLang="en-US" sz="2400"/>
          </a:p>
          <a:p>
            <a:r>
              <a:rPr lang="en-US" altLang="en-US" sz="2400"/>
              <a:t>Urine is an end-product of biological processes:</a:t>
            </a:r>
          </a:p>
          <a:p>
            <a:r>
              <a:rPr lang="en-US" altLang="en-US" sz="2400"/>
              <a:t>Absorption, Distribution, and Metabolism</a:t>
            </a:r>
          </a:p>
          <a:p>
            <a:endParaRPr lang="en-US" altLang="en-US" sz="2400"/>
          </a:p>
          <a:p>
            <a:r>
              <a:rPr lang="en-US" altLang="en-US" sz="2400"/>
              <a:t>Pooled sample over time</a:t>
            </a:r>
          </a:p>
          <a:p>
            <a:r>
              <a:rPr lang="en-US" altLang="en-US" sz="2400"/>
              <a:t>Drugs present for days-weeks</a:t>
            </a:r>
          </a:p>
          <a:p>
            <a:r>
              <a:rPr lang="en-US" altLang="en-US" sz="2400"/>
              <a:t>May not be present in the blood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1026"/>
          <p:cNvSpPr>
            <a:spLocks noGrp="1" noChangeArrowheads="1"/>
          </p:cNvSpPr>
          <p:nvPr>
            <p:ph type="title"/>
          </p:nvPr>
        </p:nvSpPr>
        <p:spPr>
          <a:xfrm>
            <a:off x="457200" y="152400"/>
            <a:ext cx="6781800" cy="1143000"/>
          </a:xfrm>
        </p:spPr>
        <p:txBody>
          <a:bodyPr/>
          <a:lstStyle/>
          <a:p>
            <a:pPr algn="ctr"/>
            <a:r>
              <a:rPr lang="en-US" altLang="en-US" sz="3600" u="sng">
                <a:latin typeface="Tw Cen MT" pitchFamily="34" charset="0"/>
              </a:rPr>
              <a:t>Blood vs. Breath</a:t>
            </a:r>
            <a:endParaRPr lang="en-US" altLang="en-US" sz="3600">
              <a:latin typeface="Tw Cen MT" pitchFamily="34" charset="0"/>
            </a:endParaRPr>
          </a:p>
        </p:txBody>
      </p:sp>
      <p:sp>
        <p:nvSpPr>
          <p:cNvPr id="95236" name="Rectangle 1027"/>
          <p:cNvSpPr>
            <a:spLocks noGrp="1" noChangeArrowheads="1"/>
          </p:cNvSpPr>
          <p:nvPr>
            <p:ph type="body" idx="1"/>
          </p:nvPr>
        </p:nvSpPr>
        <p:spPr>
          <a:xfrm>
            <a:off x="762000" y="1905000"/>
            <a:ext cx="5105400" cy="3333750"/>
          </a:xfrm>
        </p:spPr>
        <p:txBody>
          <a:bodyPr/>
          <a:lstStyle/>
          <a:p>
            <a:r>
              <a:rPr lang="en-US" altLang="en-US" sz="2400"/>
              <a:t>Breath is an easily obtainable, non-invasive sample for testing alcohol use.</a:t>
            </a:r>
          </a:p>
          <a:p>
            <a:endParaRPr lang="en-US" altLang="en-US" sz="2400"/>
          </a:p>
          <a:p>
            <a:r>
              <a:rPr lang="en-US" altLang="en-US" sz="2400"/>
              <a:t>Provides a fast and accurate result.</a:t>
            </a:r>
          </a:p>
          <a:p>
            <a:endParaRPr lang="en-US" altLang="en-US" sz="2400"/>
          </a:p>
          <a:p>
            <a:r>
              <a:rPr lang="en-US" altLang="en-US" sz="2400"/>
              <a:t>Breathalyzer instrument </a:t>
            </a:r>
            <a:r>
              <a:rPr lang="en-US" altLang="en-US" sz="2400" b="1" u="sng"/>
              <a:t>cannot</a:t>
            </a:r>
            <a:r>
              <a:rPr lang="en-US" altLang="en-US" sz="2400"/>
              <a:t> detect drugs</a:t>
            </a:r>
          </a:p>
          <a:p>
            <a:endParaRPr lang="en-US" altLang="en-US"/>
          </a:p>
        </p:txBody>
      </p:sp>
      <p:pic>
        <p:nvPicPr>
          <p:cNvPr id="95237" name="Picture 6" descr="intox-9000"/>
          <p:cNvPicPr>
            <a:picLocks noChangeAspect="1" noChangeArrowheads="1"/>
          </p:cNvPicPr>
          <p:nvPr/>
        </p:nvPicPr>
        <p:blipFill>
          <a:blip r:embed="rId3" cstate="print"/>
          <a:srcRect/>
          <a:stretch>
            <a:fillRect/>
          </a:stretch>
        </p:blipFill>
        <p:spPr bwMode="auto">
          <a:xfrm>
            <a:off x="5664200" y="2971800"/>
            <a:ext cx="3390900" cy="277336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eaLnBrk="1" hangingPunct="1"/>
            <a:r>
              <a:rPr lang="en-US" altLang="en-US" sz="3600" u="sng">
                <a:latin typeface="Tw Cen MT" pitchFamily="34" charset="0"/>
              </a:rPr>
              <a:t>FTL Evidence</a:t>
            </a:r>
          </a:p>
        </p:txBody>
      </p:sp>
      <p:sp>
        <p:nvSpPr>
          <p:cNvPr id="97283" name="Rectangle 3"/>
          <p:cNvSpPr>
            <a:spLocks noGrp="1" noChangeArrowheads="1"/>
          </p:cNvSpPr>
          <p:nvPr>
            <p:ph type="body" idx="1"/>
          </p:nvPr>
        </p:nvSpPr>
        <p:spPr/>
        <p:txBody>
          <a:bodyPr/>
          <a:lstStyle/>
          <a:p>
            <a:pPr eaLnBrk="1" hangingPunct="1"/>
            <a:endParaRPr lang="en-US" altLang="en-US"/>
          </a:p>
        </p:txBody>
      </p:sp>
      <p:pic>
        <p:nvPicPr>
          <p:cNvPr id="97284" name="Picture 4" descr="DUI 2014#9"/>
          <p:cNvPicPr>
            <a:picLocks noChangeAspect="1" noChangeArrowheads="1"/>
          </p:cNvPicPr>
          <p:nvPr/>
        </p:nvPicPr>
        <p:blipFill>
          <a:blip r:embed="rId3" cstate="print"/>
          <a:srcRect/>
          <a:stretch>
            <a:fillRect/>
          </a:stretch>
        </p:blipFill>
        <p:spPr bwMode="auto">
          <a:xfrm>
            <a:off x="1295400" y="1752600"/>
            <a:ext cx="6553200" cy="48942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81000" y="228600"/>
            <a:ext cx="7239000" cy="1066800"/>
          </a:xfrm>
        </p:spPr>
        <p:txBody>
          <a:bodyPr/>
          <a:lstStyle/>
          <a:p>
            <a:pPr algn="ctr" eaLnBrk="1" hangingPunct="1"/>
            <a:r>
              <a:rPr lang="en-US" altLang="en-US" sz="3600" u="sng">
                <a:latin typeface="Tw Cen MT" pitchFamily="34" charset="0"/>
              </a:rPr>
              <a:t>Specimen Tubes</a:t>
            </a:r>
          </a:p>
        </p:txBody>
      </p:sp>
      <p:pic>
        <p:nvPicPr>
          <p:cNvPr id="99331" name="Picture 1"/>
          <p:cNvPicPr>
            <a:picLocks noChangeAspect="1"/>
          </p:cNvPicPr>
          <p:nvPr/>
        </p:nvPicPr>
        <p:blipFill>
          <a:blip r:embed="rId3" cstate="print"/>
          <a:srcRect/>
          <a:stretch>
            <a:fillRect/>
          </a:stretch>
        </p:blipFill>
        <p:spPr bwMode="auto">
          <a:xfrm>
            <a:off x="2590800" y="1981200"/>
            <a:ext cx="3595688" cy="4648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altLang="en-US" sz="3600" u="sng">
                <a:latin typeface="Tw Cen MT" pitchFamily="34" charset="0"/>
              </a:rPr>
              <a:t>DUI Scope of Testing</a:t>
            </a:r>
          </a:p>
        </p:txBody>
      </p:sp>
      <p:sp>
        <p:nvSpPr>
          <p:cNvPr id="101379" name="Rectangle 3"/>
          <p:cNvSpPr>
            <a:spLocks noGrp="1" noChangeArrowheads="1"/>
          </p:cNvSpPr>
          <p:nvPr>
            <p:ph type="body" idx="1"/>
          </p:nvPr>
        </p:nvSpPr>
        <p:spPr>
          <a:xfrm>
            <a:off x="533400" y="1752600"/>
            <a:ext cx="7772400" cy="5402263"/>
          </a:xfrm>
        </p:spPr>
        <p:txBody>
          <a:bodyPr/>
          <a:lstStyle/>
          <a:p>
            <a:r>
              <a:rPr lang="en-US" altLang="en-US" sz="2400"/>
              <a:t>Ethanol/Volatiles/Inhalants</a:t>
            </a:r>
          </a:p>
          <a:p>
            <a:endParaRPr lang="en-US" altLang="en-US" sz="2400"/>
          </a:p>
          <a:p>
            <a:r>
              <a:rPr lang="en-US" altLang="en-US" sz="2400"/>
              <a:t>Drugs: 2 steps</a:t>
            </a:r>
          </a:p>
          <a:p>
            <a:r>
              <a:rPr lang="en-US" altLang="en-US" sz="2400" b="1"/>
              <a:t>Preliminary</a:t>
            </a:r>
            <a:r>
              <a:rPr lang="en-US" altLang="en-US" sz="2400"/>
              <a:t> screening</a:t>
            </a:r>
          </a:p>
          <a:p>
            <a:r>
              <a:rPr lang="en-US" altLang="en-US" sz="2400"/>
              <a:t>Presumptive result</a:t>
            </a:r>
          </a:p>
          <a:p>
            <a:r>
              <a:rPr lang="en-US" altLang="en-US" sz="2400"/>
              <a:t>Classes of drugs</a:t>
            </a:r>
          </a:p>
          <a:p>
            <a:endParaRPr lang="en-US" altLang="en-US" sz="2400"/>
          </a:p>
          <a:p>
            <a:r>
              <a:rPr lang="en-US" altLang="en-US" sz="2400" b="1"/>
              <a:t>Confirmatory</a:t>
            </a:r>
            <a:r>
              <a:rPr lang="en-US" altLang="en-US" sz="2400"/>
              <a:t> testing:</a:t>
            </a:r>
          </a:p>
          <a:p>
            <a:r>
              <a:rPr lang="en-US" altLang="en-US" sz="2400"/>
              <a:t>Specific/directed testing</a:t>
            </a:r>
          </a:p>
          <a:p>
            <a:endParaRPr lang="en-US" altLang="en-US" sz="2400"/>
          </a:p>
          <a:p>
            <a:r>
              <a:rPr lang="en-US" altLang="en-US" sz="2400"/>
              <a:t>Two different test methods necessary to report a positive result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Forensic Toxicology</a:t>
            </a:r>
          </a:p>
        </p:txBody>
      </p:sp>
      <p:sp>
        <p:nvSpPr>
          <p:cNvPr id="12291" name="Rectangle 3"/>
          <p:cNvSpPr>
            <a:spLocks noGrp="1" noChangeArrowheads="1"/>
          </p:cNvSpPr>
          <p:nvPr>
            <p:ph type="body" idx="1"/>
          </p:nvPr>
        </p:nvSpPr>
        <p:spPr>
          <a:xfrm>
            <a:off x="457200" y="1828800"/>
            <a:ext cx="7553325" cy="5253038"/>
          </a:xfrm>
        </p:spPr>
        <p:txBody>
          <a:bodyPr/>
          <a:lstStyle/>
          <a:p>
            <a:pPr eaLnBrk="1" hangingPunct="1"/>
            <a:r>
              <a:rPr lang="en-US" altLang="en-US" sz="2400"/>
              <a:t>Drugs and Poisons in Biological Samples</a:t>
            </a:r>
          </a:p>
          <a:p>
            <a:pPr eaLnBrk="1" hangingPunct="1"/>
            <a:endParaRPr lang="en-US" altLang="en-US" sz="2400"/>
          </a:p>
          <a:p>
            <a:pPr eaLnBrk="1" hangingPunct="1"/>
            <a:r>
              <a:rPr lang="en-US" altLang="en-US" sz="2400"/>
              <a:t>Three Sub-disciplines:</a:t>
            </a:r>
          </a:p>
          <a:p>
            <a:pPr eaLnBrk="1" hangingPunct="1"/>
            <a:r>
              <a:rPr lang="en-US" altLang="en-US" sz="2400" b="1"/>
              <a:t>Post-mortem toxicology</a:t>
            </a:r>
            <a:r>
              <a:rPr lang="en-US" altLang="en-US" sz="2400"/>
              <a:t>:</a:t>
            </a:r>
          </a:p>
          <a:p>
            <a:pPr eaLnBrk="1" hangingPunct="1"/>
            <a:r>
              <a:rPr lang="en-US" altLang="en-US" sz="2000"/>
              <a:t>Autopsy specimens</a:t>
            </a:r>
          </a:p>
          <a:p>
            <a:pPr eaLnBrk="1" hangingPunct="1"/>
            <a:r>
              <a:rPr lang="en-US" altLang="en-US" sz="2000"/>
              <a:t>Manner and cause of death</a:t>
            </a:r>
          </a:p>
          <a:p>
            <a:pPr eaLnBrk="1" hangingPunct="1"/>
            <a:endParaRPr lang="en-US" altLang="en-US" sz="2400"/>
          </a:p>
          <a:p>
            <a:pPr eaLnBrk="1" hangingPunct="1"/>
            <a:r>
              <a:rPr lang="en-US" altLang="en-US" sz="2400" b="1"/>
              <a:t>Urine drug testing</a:t>
            </a:r>
            <a:r>
              <a:rPr lang="en-US" altLang="en-US" sz="2400"/>
              <a:t>:</a:t>
            </a:r>
          </a:p>
          <a:p>
            <a:pPr eaLnBrk="1" hangingPunct="1"/>
            <a:r>
              <a:rPr lang="en-US" altLang="en-US" sz="2000"/>
              <a:t>Pre-employment or on the job drug use</a:t>
            </a:r>
          </a:p>
          <a:p>
            <a:pPr eaLnBrk="1" hangingPunct="1"/>
            <a:r>
              <a:rPr lang="en-US" altLang="en-US" sz="2000"/>
              <a:t>Drug maintenance program</a:t>
            </a:r>
          </a:p>
          <a:p>
            <a:pPr eaLnBrk="1" hangingPunct="1"/>
            <a:endParaRPr lang="en-US" altLang="en-US" sz="2400"/>
          </a:p>
          <a:p>
            <a:pPr eaLnBrk="1" hangingPunct="1"/>
            <a:r>
              <a:rPr lang="en-US" altLang="en-US" sz="2400" b="1"/>
              <a:t>Human performance toxicology</a:t>
            </a:r>
            <a:endParaRPr lang="en-US" altLang="en-US" b="1"/>
          </a:p>
        </p:txBody>
      </p:sp>
      <p:pic>
        <p:nvPicPr>
          <p:cNvPr id="12292" name="Picture 2"/>
          <p:cNvPicPr>
            <a:picLocks noChangeAspect="1"/>
          </p:cNvPicPr>
          <p:nvPr/>
        </p:nvPicPr>
        <p:blipFill>
          <a:blip r:embed="rId3" cstate="print"/>
          <a:srcRect/>
          <a:stretch>
            <a:fillRect/>
          </a:stretch>
        </p:blipFill>
        <p:spPr bwMode="auto">
          <a:xfrm>
            <a:off x="6491288" y="3733800"/>
            <a:ext cx="2257425" cy="20193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228600"/>
            <a:ext cx="7391400" cy="914400"/>
          </a:xfrm>
        </p:spPr>
        <p:txBody>
          <a:bodyPr/>
          <a:lstStyle/>
          <a:p>
            <a:pPr algn="ctr" eaLnBrk="1" hangingPunct="1"/>
            <a:r>
              <a:rPr lang="en-US" altLang="en-US" sz="3600" u="sng">
                <a:latin typeface="Tw Cen MT" pitchFamily="34" charset="0"/>
              </a:rPr>
              <a:t>Alcohol Testing</a:t>
            </a:r>
          </a:p>
        </p:txBody>
      </p:sp>
      <p:sp>
        <p:nvSpPr>
          <p:cNvPr id="103427" name="Rectangle 3"/>
          <p:cNvSpPr>
            <a:spLocks noGrp="1" noChangeArrowheads="1"/>
          </p:cNvSpPr>
          <p:nvPr>
            <p:ph type="body" idx="1"/>
          </p:nvPr>
        </p:nvSpPr>
        <p:spPr>
          <a:xfrm>
            <a:off x="600075" y="1676400"/>
            <a:ext cx="6334125" cy="4589463"/>
          </a:xfrm>
        </p:spPr>
        <p:txBody>
          <a:bodyPr/>
          <a:lstStyle/>
          <a:p>
            <a:pPr eaLnBrk="1" hangingPunct="1"/>
            <a:r>
              <a:rPr lang="en-US" altLang="en-US" sz="2400"/>
              <a:t>Headspace Gas chromatography </a:t>
            </a:r>
          </a:p>
          <a:p>
            <a:pPr eaLnBrk="1" hangingPunct="1"/>
            <a:r>
              <a:rPr lang="en-US" altLang="en-US" sz="2400"/>
              <a:t>Separation technique</a:t>
            </a:r>
          </a:p>
          <a:p>
            <a:pPr eaLnBrk="1" hangingPunct="1"/>
            <a:r>
              <a:rPr lang="en-US" altLang="en-US" sz="2400"/>
              <a:t>Partition effect:</a:t>
            </a:r>
          </a:p>
          <a:p>
            <a:pPr eaLnBrk="1" hangingPunct="1"/>
            <a:r>
              <a:rPr lang="en-US" altLang="en-US" sz="2400"/>
              <a:t>Stationary phase</a:t>
            </a:r>
          </a:p>
          <a:p>
            <a:pPr eaLnBrk="1" hangingPunct="1"/>
            <a:r>
              <a:rPr lang="en-US" altLang="en-US" sz="2400"/>
              <a:t>Mobile phase</a:t>
            </a:r>
          </a:p>
          <a:p>
            <a:pPr eaLnBrk="1" hangingPunct="1"/>
            <a:r>
              <a:rPr lang="en-US" altLang="en-US" sz="2400"/>
              <a:t>Flame ionization detector</a:t>
            </a:r>
          </a:p>
          <a:p>
            <a:pPr eaLnBrk="1" hangingPunct="1"/>
            <a:r>
              <a:rPr lang="en-US" altLang="en-US" sz="2400"/>
              <a:t>RT</a:t>
            </a:r>
          </a:p>
          <a:p>
            <a:pPr eaLnBrk="1" hangingPunct="1"/>
            <a:endParaRPr lang="en-US" altLang="en-US" sz="2400"/>
          </a:p>
          <a:p>
            <a:pPr eaLnBrk="1" hangingPunct="1"/>
            <a:r>
              <a:rPr lang="en-US" altLang="en-US" sz="2400"/>
              <a:t>Well established and accepted</a:t>
            </a:r>
          </a:p>
          <a:p>
            <a:pPr eaLnBrk="1" hangingPunct="1"/>
            <a:r>
              <a:rPr lang="en-US" altLang="en-US" sz="2400"/>
              <a:t>Highly specific and sensitive</a:t>
            </a:r>
          </a:p>
        </p:txBody>
      </p:sp>
      <p:pic>
        <p:nvPicPr>
          <p:cNvPr id="103428" name="Picture 2"/>
          <p:cNvPicPr>
            <a:picLocks noChangeAspect="1"/>
          </p:cNvPicPr>
          <p:nvPr/>
        </p:nvPicPr>
        <p:blipFill>
          <a:blip r:embed="rId3" cstate="print"/>
          <a:srcRect/>
          <a:stretch>
            <a:fillRect/>
          </a:stretch>
        </p:blipFill>
        <p:spPr bwMode="auto">
          <a:xfrm>
            <a:off x="4930775" y="2743200"/>
            <a:ext cx="4006850" cy="2133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4"/>
          <p:cNvSpPr>
            <a:spLocks noGrp="1" noChangeArrowheads="1"/>
          </p:cNvSpPr>
          <p:nvPr>
            <p:ph type="title"/>
          </p:nvPr>
        </p:nvSpPr>
        <p:spPr/>
        <p:txBody>
          <a:bodyPr/>
          <a:lstStyle/>
          <a:p>
            <a:pPr algn="ctr"/>
            <a:r>
              <a:rPr lang="en-US" altLang="en-US" sz="3600" u="sng">
                <a:latin typeface="Tw Cen MT" pitchFamily="34" charset="0"/>
              </a:rPr>
              <a:t>Gas Chromatograph</a:t>
            </a:r>
          </a:p>
        </p:txBody>
      </p:sp>
      <p:pic>
        <p:nvPicPr>
          <p:cNvPr id="105476" name="Picture 6" descr="ANd9GcQIbTMm4N2iy2imMcVnnLy2cpU-C7eJUcu7wpleVDifnZlebWC3"/>
          <p:cNvPicPr>
            <a:picLocks noChangeAspect="1" noChangeArrowheads="1"/>
          </p:cNvPicPr>
          <p:nvPr/>
        </p:nvPicPr>
        <p:blipFill>
          <a:blip r:embed="rId3" cstate="print"/>
          <a:srcRect/>
          <a:stretch>
            <a:fillRect/>
          </a:stretch>
        </p:blipFill>
        <p:spPr bwMode="auto">
          <a:xfrm>
            <a:off x="1447800" y="2105025"/>
            <a:ext cx="6348413" cy="37623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noChangeArrowheads="1"/>
          </p:cNvSpPr>
          <p:nvPr>
            <p:ph type="title"/>
          </p:nvPr>
        </p:nvSpPr>
        <p:spPr/>
        <p:txBody>
          <a:bodyPr/>
          <a:lstStyle/>
          <a:p>
            <a:pPr algn="ctr"/>
            <a:r>
              <a:rPr lang="en-US" altLang="en-US" sz="3600" u="sng">
                <a:latin typeface="Tw Cen MT" pitchFamily="34" charset="0"/>
              </a:rPr>
              <a:t>GC Volatiles Chromatogram</a:t>
            </a:r>
          </a:p>
        </p:txBody>
      </p:sp>
      <p:pic>
        <p:nvPicPr>
          <p:cNvPr id="107523" name="Picture 2"/>
          <p:cNvPicPr>
            <a:picLocks noChangeAspect="1"/>
          </p:cNvPicPr>
          <p:nvPr/>
        </p:nvPicPr>
        <p:blipFill>
          <a:blip r:embed="rId3" cstate="print"/>
          <a:srcRect/>
          <a:stretch>
            <a:fillRect/>
          </a:stretch>
        </p:blipFill>
        <p:spPr bwMode="auto">
          <a:xfrm>
            <a:off x="789905" y="1981199"/>
            <a:ext cx="7592095" cy="4577844"/>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09571" name="Rectangle 2"/>
          <p:cNvSpPr>
            <a:spLocks noGrp="1" noChangeArrowheads="1"/>
          </p:cNvSpPr>
          <p:nvPr>
            <p:ph type="title"/>
          </p:nvPr>
        </p:nvSpPr>
        <p:spPr/>
        <p:txBody>
          <a:bodyPr/>
          <a:lstStyle/>
          <a:p>
            <a:pPr algn="ctr"/>
            <a:r>
              <a:rPr lang="en-US" altLang="en-US" sz="3600" u="sng">
                <a:latin typeface="Tw Cen MT" pitchFamily="34" charset="0"/>
              </a:rPr>
              <a:t>Headspace Gas Chromatograph</a:t>
            </a:r>
          </a:p>
        </p:txBody>
      </p:sp>
      <p:sp>
        <p:nvSpPr>
          <p:cNvPr id="109572" name="Rectangle 3"/>
          <p:cNvSpPr>
            <a:spLocks noGrp="1" noChangeArrowheads="1"/>
          </p:cNvSpPr>
          <p:nvPr>
            <p:ph type="body" idx="1"/>
          </p:nvPr>
        </p:nvSpPr>
        <p:spPr>
          <a:xfrm>
            <a:off x="685800" y="1828800"/>
            <a:ext cx="7772400" cy="1042988"/>
          </a:xfrm>
        </p:spPr>
        <p:txBody>
          <a:bodyPr/>
          <a:lstStyle/>
          <a:p>
            <a:endParaRPr lang="en-US" altLang="en-US" sz="2400"/>
          </a:p>
          <a:p>
            <a:endParaRPr lang="en-US" altLang="en-US" sz="2400"/>
          </a:p>
        </p:txBody>
      </p:sp>
      <p:pic>
        <p:nvPicPr>
          <p:cNvPr id="109573" name="Picture 1"/>
          <p:cNvPicPr>
            <a:picLocks noChangeAspect="1"/>
          </p:cNvPicPr>
          <p:nvPr/>
        </p:nvPicPr>
        <p:blipFill>
          <a:blip r:embed="rId3" cstate="print"/>
          <a:srcRect/>
          <a:stretch>
            <a:fillRect/>
          </a:stretch>
        </p:blipFill>
        <p:spPr bwMode="auto">
          <a:xfrm>
            <a:off x="1524000" y="1793875"/>
            <a:ext cx="6591300" cy="49434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11619" name="Rectangle 2"/>
          <p:cNvSpPr>
            <a:spLocks noGrp="1" noChangeArrowheads="1"/>
          </p:cNvSpPr>
          <p:nvPr>
            <p:ph type="title"/>
          </p:nvPr>
        </p:nvSpPr>
        <p:spPr/>
        <p:txBody>
          <a:bodyPr/>
          <a:lstStyle/>
          <a:p>
            <a:pPr algn="ctr"/>
            <a:r>
              <a:rPr lang="en-US" altLang="en-US" sz="3600" u="sng">
                <a:latin typeface="Tw Cen MT" pitchFamily="34" charset="0"/>
              </a:rPr>
              <a:t>Terminology</a:t>
            </a:r>
          </a:p>
        </p:txBody>
      </p:sp>
      <p:sp>
        <p:nvSpPr>
          <p:cNvPr id="111620" name="Rectangle 3"/>
          <p:cNvSpPr>
            <a:spLocks noGrp="1" noChangeArrowheads="1"/>
          </p:cNvSpPr>
          <p:nvPr>
            <p:ph type="body" idx="1"/>
          </p:nvPr>
        </p:nvSpPr>
        <p:spPr>
          <a:xfrm>
            <a:off x="685800" y="1752600"/>
            <a:ext cx="7772400" cy="4957763"/>
          </a:xfrm>
        </p:spPr>
        <p:txBody>
          <a:bodyPr/>
          <a:lstStyle/>
          <a:p>
            <a:r>
              <a:rPr lang="en-US" altLang="en-US" sz="2400" b="1"/>
              <a:t>Sensitivity:</a:t>
            </a:r>
          </a:p>
          <a:p>
            <a:r>
              <a:rPr lang="en-US" altLang="en-US" sz="2400"/>
              <a:t>Measure of the method’s ability to detect an analyte</a:t>
            </a:r>
          </a:p>
          <a:p>
            <a:r>
              <a:rPr lang="en-US" altLang="en-US" sz="2400"/>
              <a:t>Distinquish true negatives from true positives</a:t>
            </a:r>
          </a:p>
          <a:p>
            <a:r>
              <a:rPr lang="en-US" altLang="en-US" sz="2400"/>
              <a:t>Limits of detection and quantification </a:t>
            </a:r>
          </a:p>
          <a:p>
            <a:endParaRPr lang="en-US" altLang="en-US" sz="2400" b="1"/>
          </a:p>
          <a:p>
            <a:r>
              <a:rPr lang="en-US" altLang="en-US" sz="2400" b="1"/>
              <a:t>Specificity:</a:t>
            </a:r>
          </a:p>
          <a:p>
            <a:r>
              <a:rPr lang="en-US" altLang="en-US" sz="2400"/>
              <a:t>Measure of the method’s ability to correctly identify an analyte</a:t>
            </a:r>
          </a:p>
          <a:p>
            <a:r>
              <a:rPr lang="en-US" altLang="en-US" sz="2400"/>
              <a:t>Cross-reactivity</a:t>
            </a:r>
          </a:p>
          <a:p>
            <a:endParaRPr lang="en-US" altLang="en-US" sz="2400"/>
          </a:p>
          <a:p>
            <a:r>
              <a:rPr lang="en-US" altLang="en-US" sz="2400"/>
              <a:t>Ex. Immunoassays, Confirmatory tests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13667" name="Rectangle 2"/>
          <p:cNvSpPr>
            <a:spLocks noGrp="1" noChangeArrowheads="1"/>
          </p:cNvSpPr>
          <p:nvPr>
            <p:ph type="title"/>
          </p:nvPr>
        </p:nvSpPr>
        <p:spPr/>
        <p:txBody>
          <a:bodyPr/>
          <a:lstStyle/>
          <a:p>
            <a:pPr algn="ctr"/>
            <a:r>
              <a:rPr lang="en-US" altLang="en-US" sz="3600" u="sng">
                <a:latin typeface="Tw Cen MT" pitchFamily="34" charset="0"/>
              </a:rPr>
              <a:t>Forensic Drug Testing</a:t>
            </a:r>
            <a:endParaRPr lang="en-US" altLang="en-US" sz="3600">
              <a:latin typeface="Tw Cen MT" pitchFamily="34" charset="0"/>
            </a:endParaRPr>
          </a:p>
        </p:txBody>
      </p:sp>
      <p:sp>
        <p:nvSpPr>
          <p:cNvPr id="113668" name="Rectangle 3"/>
          <p:cNvSpPr>
            <a:spLocks noGrp="1" noChangeArrowheads="1"/>
          </p:cNvSpPr>
          <p:nvPr>
            <p:ph type="body" idx="1"/>
          </p:nvPr>
        </p:nvSpPr>
        <p:spPr>
          <a:xfrm>
            <a:off x="685800" y="1676400"/>
            <a:ext cx="7772400" cy="5302250"/>
          </a:xfrm>
        </p:spPr>
        <p:txBody>
          <a:bodyPr/>
          <a:lstStyle/>
          <a:p>
            <a:r>
              <a:rPr lang="en-US" altLang="en-US"/>
              <a:t> </a:t>
            </a:r>
            <a:r>
              <a:rPr lang="en-US" altLang="en-US" sz="2400"/>
              <a:t>A two step process:</a:t>
            </a:r>
          </a:p>
          <a:p>
            <a:r>
              <a:rPr lang="en-US" altLang="en-US" sz="2400"/>
              <a:t>Preliminary screening:</a:t>
            </a:r>
          </a:p>
          <a:p>
            <a:r>
              <a:rPr lang="en-US" altLang="en-US" sz="2400"/>
              <a:t>Immunoassay</a:t>
            </a:r>
          </a:p>
          <a:p>
            <a:endParaRPr lang="en-US" altLang="en-US" sz="2400"/>
          </a:p>
          <a:p>
            <a:r>
              <a:rPr lang="en-US" altLang="en-US" sz="2400"/>
              <a:t>Confirmatory testing:</a:t>
            </a:r>
          </a:p>
          <a:p>
            <a:r>
              <a:rPr lang="en-US" altLang="en-US" sz="2400"/>
              <a:t>GC</a:t>
            </a:r>
          </a:p>
          <a:p>
            <a:r>
              <a:rPr lang="en-US" altLang="en-US" sz="2400"/>
              <a:t>GC/MS </a:t>
            </a:r>
          </a:p>
          <a:p>
            <a:r>
              <a:rPr lang="en-US" altLang="en-US" sz="2400"/>
              <a:t>LC/MS</a:t>
            </a:r>
          </a:p>
          <a:p>
            <a:endParaRPr lang="en-US" altLang="en-US" sz="2400"/>
          </a:p>
          <a:p>
            <a:r>
              <a:rPr lang="en-US" altLang="en-US" sz="2400"/>
              <a:t>Well established and accepted techniques</a:t>
            </a:r>
          </a:p>
          <a:p>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6934200" cy="990600"/>
          </a:xfrm>
        </p:spPr>
        <p:txBody>
          <a:bodyPr/>
          <a:lstStyle/>
          <a:p>
            <a:pPr algn="ctr" eaLnBrk="1" hangingPunct="1"/>
            <a:r>
              <a:rPr lang="en-US" altLang="en-US" sz="3600" u="sng">
                <a:latin typeface="Tw Cen MT" pitchFamily="34" charset="0"/>
              </a:rPr>
              <a:t>Comprehensive Drug Testing</a:t>
            </a:r>
          </a:p>
        </p:txBody>
      </p:sp>
      <p:sp>
        <p:nvSpPr>
          <p:cNvPr id="115715" name="Rectangle 3"/>
          <p:cNvSpPr>
            <a:spLocks noGrp="1" noChangeArrowheads="1"/>
          </p:cNvSpPr>
          <p:nvPr>
            <p:ph type="body" idx="1"/>
          </p:nvPr>
        </p:nvSpPr>
        <p:spPr>
          <a:xfrm>
            <a:off x="533400" y="2036763"/>
            <a:ext cx="8001000" cy="4589462"/>
          </a:xfrm>
        </p:spPr>
        <p:txBody>
          <a:bodyPr/>
          <a:lstStyle/>
          <a:p>
            <a:pPr eaLnBrk="1" hangingPunct="1"/>
            <a:r>
              <a:rPr lang="en-US" altLang="en-US" sz="2400"/>
              <a:t>Classes of drugs and/or metabolites:</a:t>
            </a:r>
          </a:p>
          <a:p>
            <a:pPr eaLnBrk="1" hangingPunct="1"/>
            <a:endParaRPr lang="en-US" altLang="en-US" sz="2400"/>
          </a:p>
          <a:p>
            <a:pPr eaLnBrk="1" hangingPunct="1"/>
            <a:r>
              <a:rPr lang="en-US" altLang="en-US" sz="2400"/>
              <a:t>CNS Stimulants</a:t>
            </a:r>
          </a:p>
          <a:p>
            <a:pPr eaLnBrk="1" hangingPunct="1"/>
            <a:r>
              <a:rPr lang="en-US" altLang="en-US" sz="2400"/>
              <a:t>CNS Depressants</a:t>
            </a:r>
          </a:p>
          <a:p>
            <a:pPr eaLnBrk="1" hangingPunct="1"/>
            <a:r>
              <a:rPr lang="en-US" altLang="en-US" sz="2400"/>
              <a:t>Narcotics</a:t>
            </a:r>
          </a:p>
          <a:p>
            <a:pPr eaLnBrk="1" hangingPunct="1"/>
            <a:r>
              <a:rPr lang="en-US" altLang="en-US" sz="2400"/>
              <a:t>Hallucinogens</a:t>
            </a:r>
          </a:p>
          <a:p>
            <a:pPr eaLnBrk="1" hangingPunct="1"/>
            <a:r>
              <a:rPr lang="en-US" altLang="en-US" sz="2400"/>
              <a:t>Inhalants</a:t>
            </a:r>
          </a:p>
          <a:p>
            <a:pPr eaLnBrk="1" hangingPunct="1"/>
            <a:endParaRPr lang="en-US" altLang="en-US" sz="2400"/>
          </a:p>
          <a:p>
            <a:pPr eaLnBrk="1" hangingPunct="1"/>
            <a:r>
              <a:rPr lang="en-US" altLang="en-US" sz="2400"/>
              <a:t>Illicit and Rx</a:t>
            </a:r>
          </a:p>
          <a:p>
            <a:pPr lvl="1" eaLnBrk="1" hangingPunct="1">
              <a:buFontTx/>
              <a:buNone/>
            </a:pPr>
            <a:endParaRPr lang="en-US" altLang="en-US" sz="2400"/>
          </a:p>
        </p:txBody>
      </p:sp>
      <p:pic>
        <p:nvPicPr>
          <p:cNvPr id="115716" name="Picture 2"/>
          <p:cNvPicPr>
            <a:picLocks noChangeAspect="1"/>
          </p:cNvPicPr>
          <p:nvPr/>
        </p:nvPicPr>
        <p:blipFill>
          <a:blip r:embed="rId3" cstate="print"/>
          <a:srcRect/>
          <a:stretch>
            <a:fillRect/>
          </a:stretch>
        </p:blipFill>
        <p:spPr bwMode="auto">
          <a:xfrm>
            <a:off x="7056438" y="2057400"/>
            <a:ext cx="1652587" cy="1238250"/>
          </a:xfrm>
          <a:prstGeom prst="rect">
            <a:avLst/>
          </a:prstGeom>
          <a:noFill/>
          <a:ln w="9525">
            <a:noFill/>
            <a:miter lim="800000"/>
            <a:headEnd/>
            <a:tailEnd/>
          </a:ln>
        </p:spPr>
      </p:pic>
      <p:pic>
        <p:nvPicPr>
          <p:cNvPr id="115717" name="Picture 4"/>
          <p:cNvPicPr>
            <a:picLocks noChangeAspect="1"/>
          </p:cNvPicPr>
          <p:nvPr/>
        </p:nvPicPr>
        <p:blipFill>
          <a:blip r:embed="rId4" cstate="print"/>
          <a:srcRect/>
          <a:stretch>
            <a:fillRect/>
          </a:stretch>
        </p:blipFill>
        <p:spPr bwMode="auto">
          <a:xfrm>
            <a:off x="7145338" y="3702050"/>
            <a:ext cx="1474787" cy="1474788"/>
          </a:xfrm>
          <a:prstGeom prst="rect">
            <a:avLst/>
          </a:prstGeom>
          <a:noFill/>
          <a:ln w="9525">
            <a:noFill/>
            <a:miter lim="800000"/>
            <a:headEnd/>
            <a:tailEnd/>
          </a:ln>
        </p:spPr>
      </p:pic>
      <p:pic>
        <p:nvPicPr>
          <p:cNvPr id="115718" name="Picture 6"/>
          <p:cNvPicPr>
            <a:picLocks noChangeAspect="1"/>
          </p:cNvPicPr>
          <p:nvPr/>
        </p:nvPicPr>
        <p:blipFill>
          <a:blip r:embed="rId5" cstate="print"/>
          <a:srcRect/>
          <a:stretch>
            <a:fillRect/>
          </a:stretch>
        </p:blipFill>
        <p:spPr bwMode="auto">
          <a:xfrm>
            <a:off x="6740525" y="5405438"/>
            <a:ext cx="2286000" cy="13049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5"/>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17763" name="Rectangle 2"/>
          <p:cNvSpPr>
            <a:spLocks noGrp="1" noChangeArrowheads="1"/>
          </p:cNvSpPr>
          <p:nvPr>
            <p:ph type="title"/>
          </p:nvPr>
        </p:nvSpPr>
        <p:spPr/>
        <p:txBody>
          <a:bodyPr/>
          <a:lstStyle/>
          <a:p>
            <a:pPr algn="ctr"/>
            <a:r>
              <a:rPr lang="en-US" altLang="en-US" sz="3600" u="sng">
                <a:latin typeface="Tw Cen MT" pitchFamily="34" charset="0"/>
              </a:rPr>
              <a:t>Prescription and OTC Drugs</a:t>
            </a:r>
            <a:endParaRPr lang="en-US" altLang="en-US" sz="3600">
              <a:latin typeface="Tw Cen MT" pitchFamily="34" charset="0"/>
            </a:endParaRPr>
          </a:p>
        </p:txBody>
      </p:sp>
      <p:sp>
        <p:nvSpPr>
          <p:cNvPr id="117764" name="Rectangle 3"/>
          <p:cNvSpPr>
            <a:spLocks noGrp="1" noChangeArrowheads="1"/>
          </p:cNvSpPr>
          <p:nvPr>
            <p:ph type="body" sz="half" idx="1"/>
          </p:nvPr>
        </p:nvSpPr>
        <p:spPr>
          <a:xfrm>
            <a:off x="685800" y="2171700"/>
            <a:ext cx="3810000" cy="2030413"/>
          </a:xfrm>
        </p:spPr>
        <p:txBody>
          <a:bodyPr/>
          <a:lstStyle/>
          <a:p>
            <a:r>
              <a:rPr lang="en-US" altLang="en-US" sz="2400"/>
              <a:t>Anti-depressants</a:t>
            </a:r>
          </a:p>
          <a:p>
            <a:r>
              <a:rPr lang="en-US" altLang="en-US" sz="2400"/>
              <a:t>Anti-psychotics</a:t>
            </a:r>
          </a:p>
          <a:p>
            <a:r>
              <a:rPr lang="en-US" altLang="en-US" sz="2400"/>
              <a:t>Muscle relaxants</a:t>
            </a:r>
          </a:p>
          <a:p>
            <a:r>
              <a:rPr lang="en-US" altLang="en-US" sz="2400"/>
              <a:t>Anti-seizure </a:t>
            </a:r>
          </a:p>
          <a:p>
            <a:r>
              <a:rPr lang="en-US" altLang="en-US" sz="2400"/>
              <a:t>Cardiovascular</a:t>
            </a:r>
          </a:p>
        </p:txBody>
      </p:sp>
      <p:sp>
        <p:nvSpPr>
          <p:cNvPr id="117765" name="Rectangle 4"/>
          <p:cNvSpPr>
            <a:spLocks noGrp="1" noChangeArrowheads="1"/>
          </p:cNvSpPr>
          <p:nvPr>
            <p:ph type="body" sz="half" idx="2"/>
          </p:nvPr>
        </p:nvSpPr>
        <p:spPr>
          <a:xfrm>
            <a:off x="5343525" y="2297113"/>
            <a:ext cx="3276600" cy="2816225"/>
          </a:xfrm>
        </p:spPr>
        <p:txBody>
          <a:bodyPr/>
          <a:lstStyle/>
          <a:p>
            <a:r>
              <a:rPr lang="en-US" altLang="en-US" sz="2400"/>
              <a:t>Cold/Flu Meds</a:t>
            </a:r>
          </a:p>
          <a:p>
            <a:r>
              <a:rPr lang="en-US" altLang="en-US" sz="2400"/>
              <a:t>Cough syrups</a:t>
            </a:r>
          </a:p>
          <a:p>
            <a:r>
              <a:rPr lang="en-US" altLang="en-US" sz="2400"/>
              <a:t>Anti-histamines</a:t>
            </a:r>
          </a:p>
          <a:p>
            <a:r>
              <a:rPr lang="en-US" altLang="en-US" sz="2400"/>
              <a:t>Sleeping aids</a:t>
            </a:r>
          </a:p>
          <a:p>
            <a:endParaRPr lang="en-US" altLang="en-US" sz="2400"/>
          </a:p>
          <a:p>
            <a:endParaRPr lang="en-US" altLang="en-US" sz="2400"/>
          </a:p>
        </p:txBody>
      </p:sp>
      <p:pic>
        <p:nvPicPr>
          <p:cNvPr id="117766" name="Picture 2"/>
          <p:cNvPicPr>
            <a:picLocks noChangeAspect="1"/>
          </p:cNvPicPr>
          <p:nvPr/>
        </p:nvPicPr>
        <p:blipFill>
          <a:blip r:embed="rId3" cstate="print"/>
          <a:srcRect/>
          <a:stretch>
            <a:fillRect/>
          </a:stretch>
        </p:blipFill>
        <p:spPr bwMode="auto">
          <a:xfrm>
            <a:off x="3429000" y="4610100"/>
            <a:ext cx="2790825" cy="16383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19811" name="Rectangle 1026"/>
          <p:cNvSpPr>
            <a:spLocks noGrp="1" noChangeArrowheads="1"/>
          </p:cNvSpPr>
          <p:nvPr>
            <p:ph type="title"/>
          </p:nvPr>
        </p:nvSpPr>
        <p:spPr>
          <a:xfrm>
            <a:off x="381000" y="0"/>
            <a:ext cx="7162800" cy="1295400"/>
          </a:xfrm>
        </p:spPr>
        <p:txBody>
          <a:bodyPr/>
          <a:lstStyle/>
          <a:p>
            <a:pPr algn="ctr"/>
            <a:r>
              <a:rPr lang="en-US" altLang="en-US" sz="3600" u="sng">
                <a:latin typeface="Tw Cen MT" pitchFamily="34" charset="0"/>
              </a:rPr>
              <a:t>Preliminary Tests</a:t>
            </a:r>
            <a:endParaRPr lang="en-US" altLang="en-US" sz="3600">
              <a:latin typeface="Tw Cen MT" pitchFamily="34" charset="0"/>
            </a:endParaRPr>
          </a:p>
        </p:txBody>
      </p:sp>
      <p:sp>
        <p:nvSpPr>
          <p:cNvPr id="119812" name="Rectangle 1027"/>
          <p:cNvSpPr>
            <a:spLocks noGrp="1" noChangeArrowheads="1"/>
          </p:cNvSpPr>
          <p:nvPr>
            <p:ph type="body" idx="1"/>
          </p:nvPr>
        </p:nvSpPr>
        <p:spPr>
          <a:xfrm>
            <a:off x="685800" y="1828800"/>
            <a:ext cx="7772400" cy="5032375"/>
          </a:xfrm>
        </p:spPr>
        <p:txBody>
          <a:bodyPr/>
          <a:lstStyle/>
          <a:p>
            <a:r>
              <a:rPr lang="en-US" altLang="en-US" sz="2400"/>
              <a:t>First step in forensic drug testing</a:t>
            </a:r>
          </a:p>
          <a:p>
            <a:r>
              <a:rPr lang="en-US" altLang="en-US" sz="2400"/>
              <a:t>“Immunoassay”</a:t>
            </a:r>
          </a:p>
          <a:p>
            <a:r>
              <a:rPr lang="en-US" altLang="en-US" sz="2400"/>
              <a:t>Presumptive Screens</a:t>
            </a:r>
          </a:p>
          <a:p>
            <a:r>
              <a:rPr lang="en-US" altLang="en-US" sz="2400"/>
              <a:t>Qualitative assays</a:t>
            </a:r>
          </a:p>
          <a:p>
            <a:r>
              <a:rPr lang="en-US" altLang="en-US" sz="2400"/>
              <a:t>Classes of drugs</a:t>
            </a:r>
          </a:p>
          <a:p>
            <a:endParaRPr lang="en-US" altLang="en-US" sz="2400"/>
          </a:p>
          <a:p>
            <a:r>
              <a:rPr lang="en-US" altLang="en-US" sz="2400"/>
              <a:t>Disadvantages:</a:t>
            </a:r>
          </a:p>
          <a:p>
            <a:r>
              <a:rPr lang="en-US" altLang="en-US" sz="2400"/>
              <a:t>Limited scope of testing</a:t>
            </a:r>
          </a:p>
          <a:p>
            <a:r>
              <a:rPr lang="en-US" altLang="en-US" sz="2400"/>
              <a:t>False negatives and positives are possible</a:t>
            </a:r>
          </a:p>
          <a:p>
            <a:r>
              <a:rPr lang="en-US" altLang="en-US" sz="2400"/>
              <a:t>Not forensically defensible without confirmation</a:t>
            </a:r>
          </a:p>
          <a:p>
            <a:endParaRPr lang="en-US" alt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21859" name="Rectangle 1026"/>
          <p:cNvSpPr>
            <a:spLocks noGrp="1" noChangeArrowheads="1"/>
          </p:cNvSpPr>
          <p:nvPr>
            <p:ph type="title"/>
          </p:nvPr>
        </p:nvSpPr>
        <p:spPr/>
        <p:txBody>
          <a:bodyPr/>
          <a:lstStyle/>
          <a:p>
            <a:pPr algn="ctr"/>
            <a:r>
              <a:rPr lang="en-US" altLang="en-US" sz="3600" u="sng">
                <a:latin typeface="Tw Cen MT" pitchFamily="34" charset="0"/>
              </a:rPr>
              <a:t>ELISA Test</a:t>
            </a:r>
            <a:endParaRPr lang="en-US" altLang="en-US" sz="3600">
              <a:latin typeface="Tw Cen MT" pitchFamily="34" charset="0"/>
            </a:endParaRPr>
          </a:p>
        </p:txBody>
      </p:sp>
      <p:sp>
        <p:nvSpPr>
          <p:cNvPr id="121860" name="Rectangle 1027"/>
          <p:cNvSpPr>
            <a:spLocks noGrp="1" noChangeArrowheads="1"/>
          </p:cNvSpPr>
          <p:nvPr>
            <p:ph type="body" idx="1"/>
          </p:nvPr>
        </p:nvSpPr>
        <p:spPr>
          <a:xfrm>
            <a:off x="685800" y="1828800"/>
            <a:ext cx="7772400" cy="5032375"/>
          </a:xfrm>
        </p:spPr>
        <p:txBody>
          <a:bodyPr/>
          <a:lstStyle/>
          <a:p>
            <a:r>
              <a:rPr lang="en-US" altLang="en-US" sz="2400"/>
              <a:t>Enzyme linked immunosorbent assay</a:t>
            </a:r>
          </a:p>
          <a:p>
            <a:r>
              <a:rPr lang="en-US" altLang="en-US" sz="2400"/>
              <a:t>Competitive binding</a:t>
            </a:r>
          </a:p>
          <a:p>
            <a:r>
              <a:rPr lang="en-US" altLang="en-US" sz="2400"/>
              <a:t>Antibody-Antigen reaction</a:t>
            </a:r>
          </a:p>
          <a:p>
            <a:endParaRPr lang="en-US" altLang="en-US" sz="2400"/>
          </a:p>
          <a:p>
            <a:r>
              <a:rPr lang="en-US" altLang="en-US" sz="2400"/>
              <a:t>Advantage:</a:t>
            </a:r>
          </a:p>
          <a:p>
            <a:r>
              <a:rPr lang="en-US" altLang="en-US" sz="2400"/>
              <a:t>Automated</a:t>
            </a:r>
          </a:p>
          <a:p>
            <a:r>
              <a:rPr lang="en-US" altLang="en-US" sz="2400"/>
              <a:t>High sensitivity</a:t>
            </a:r>
          </a:p>
          <a:p>
            <a:r>
              <a:rPr lang="en-US" altLang="en-US" sz="2400"/>
              <a:t>Applicable to blood and post-mortem specimens</a:t>
            </a:r>
          </a:p>
          <a:p>
            <a:endParaRPr lang="en-US" altLang="en-US" sz="2400"/>
          </a:p>
          <a:p>
            <a:r>
              <a:rPr lang="en-US" altLang="en-US" sz="2400"/>
              <a:t>Disadvantage:</a:t>
            </a:r>
          </a:p>
          <a:p>
            <a:r>
              <a:rPr lang="en-US" altLang="en-US" sz="2400"/>
              <a:t>Low specificity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7391400" cy="914400"/>
          </a:xfrm>
        </p:spPr>
        <p:txBody>
          <a:bodyPr/>
          <a:lstStyle/>
          <a:p>
            <a:pPr algn="ctr" eaLnBrk="1" hangingPunct="1"/>
            <a:r>
              <a:rPr lang="en-US" altLang="en-US" sz="3600" u="sng">
                <a:latin typeface="Tw Cen MT" pitchFamily="34" charset="0"/>
              </a:rPr>
              <a:t>Human Performance Toxicology</a:t>
            </a:r>
          </a:p>
        </p:txBody>
      </p:sp>
      <p:sp>
        <p:nvSpPr>
          <p:cNvPr id="14339" name="Rectangle 3"/>
          <p:cNvSpPr>
            <a:spLocks noGrp="1" noChangeArrowheads="1"/>
          </p:cNvSpPr>
          <p:nvPr>
            <p:ph type="body" idx="1"/>
          </p:nvPr>
        </p:nvSpPr>
        <p:spPr>
          <a:xfrm>
            <a:off x="600075" y="1990725"/>
            <a:ext cx="7553325" cy="4514850"/>
          </a:xfrm>
        </p:spPr>
        <p:txBody>
          <a:bodyPr/>
          <a:lstStyle/>
          <a:p>
            <a:pPr eaLnBrk="1" hangingPunct="1"/>
            <a:r>
              <a:rPr lang="en-US" altLang="en-US" sz="2400"/>
              <a:t>“Behavioral toxicology”</a:t>
            </a:r>
          </a:p>
          <a:p>
            <a:pPr eaLnBrk="1" hangingPunct="1"/>
            <a:r>
              <a:rPr lang="en-US" altLang="en-US" sz="2400"/>
              <a:t>How drugs influence human performance or behavior</a:t>
            </a:r>
          </a:p>
          <a:p>
            <a:pPr eaLnBrk="1" hangingPunct="1"/>
            <a:r>
              <a:rPr lang="en-US" altLang="en-US" sz="2400"/>
              <a:t>Physically and psychologically</a:t>
            </a:r>
          </a:p>
          <a:p>
            <a:pPr eaLnBrk="1" hangingPunct="1"/>
            <a:r>
              <a:rPr lang="en-US" altLang="en-US" sz="2400"/>
              <a:t>Legal consequences of alcohol and drug use</a:t>
            </a:r>
          </a:p>
          <a:p>
            <a:pPr eaLnBrk="1" hangingPunct="1"/>
            <a:endParaRPr lang="en-US" altLang="en-US" sz="2400"/>
          </a:p>
          <a:p>
            <a:pPr eaLnBrk="1" hangingPunct="1"/>
            <a:r>
              <a:rPr lang="en-US" altLang="en-US" sz="2400" b="1"/>
              <a:t>Law Enforcement:</a:t>
            </a:r>
          </a:p>
          <a:p>
            <a:pPr eaLnBrk="1" hangingPunct="1"/>
            <a:r>
              <a:rPr lang="en-US" altLang="en-US" sz="2400"/>
              <a:t>Impaired-driving</a:t>
            </a:r>
          </a:p>
          <a:p>
            <a:pPr eaLnBrk="1" hangingPunct="1"/>
            <a:r>
              <a:rPr lang="en-US" altLang="en-US" sz="2400"/>
              <a:t>Drug facilitated sexual assault</a:t>
            </a:r>
          </a:p>
          <a:p>
            <a:pPr eaLnBrk="1" hangingPunct="1"/>
            <a:r>
              <a:rPr lang="en-US" altLang="en-US" sz="2400"/>
              <a:t>Other criminal acts while under the influence of a drug</a:t>
            </a:r>
            <a:endParaRPr lang="en-US" altLang="en-US" sz="2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ctr"/>
            <a:r>
              <a:rPr lang="en-US" altLang="en-US" sz="3600" u="sng" dirty="0">
                <a:latin typeface="Tw Cen MT" pitchFamily="34" charset="0"/>
              </a:rPr>
              <a:t>ELISA Screening Test</a:t>
            </a:r>
          </a:p>
        </p:txBody>
      </p:sp>
      <p:pic>
        <p:nvPicPr>
          <p:cNvPr id="123907" name="Picture 3" descr="elisa"/>
          <p:cNvPicPr>
            <a:picLocks noChangeAspect="1" noChangeArrowheads="1"/>
          </p:cNvPicPr>
          <p:nvPr/>
        </p:nvPicPr>
        <p:blipFill>
          <a:blip r:embed="rId3" cstate="print"/>
          <a:srcRect/>
          <a:stretch>
            <a:fillRect/>
          </a:stretch>
        </p:blipFill>
        <p:spPr bwMode="auto">
          <a:xfrm>
            <a:off x="4953000" y="3352800"/>
            <a:ext cx="3429000" cy="2406650"/>
          </a:xfrm>
          <a:prstGeom prst="rect">
            <a:avLst/>
          </a:prstGeom>
          <a:noFill/>
          <a:ln w="9525">
            <a:noFill/>
            <a:miter lim="800000"/>
            <a:headEnd/>
            <a:tailEnd/>
          </a:ln>
        </p:spPr>
      </p:pic>
      <p:pic>
        <p:nvPicPr>
          <p:cNvPr id="123908" name="Picture 5" descr="http://passel.unl.edu/Image/siteImages/Antibody-antigenBindingLg.JPG"/>
          <p:cNvPicPr>
            <a:picLocks noChangeAspect="1" noChangeArrowheads="1"/>
          </p:cNvPicPr>
          <p:nvPr/>
        </p:nvPicPr>
        <p:blipFill>
          <a:blip r:embed="rId4" cstate="print"/>
          <a:srcRect/>
          <a:stretch>
            <a:fillRect/>
          </a:stretch>
        </p:blipFill>
        <p:spPr bwMode="auto">
          <a:xfrm>
            <a:off x="457200" y="3389313"/>
            <a:ext cx="3503613" cy="2630487"/>
          </a:xfrm>
          <a:prstGeom prst="rect">
            <a:avLst/>
          </a:prstGeom>
          <a:noFill/>
          <a:ln w="9525">
            <a:noFill/>
            <a:miter lim="800000"/>
            <a:headEnd/>
            <a:tailEnd/>
          </a:ln>
        </p:spPr>
      </p:pic>
      <p:sp>
        <p:nvSpPr>
          <p:cNvPr id="123909" name="TextBox 1"/>
          <p:cNvSpPr txBox="1">
            <a:spLocks noChangeArrowheads="1"/>
          </p:cNvSpPr>
          <p:nvPr/>
        </p:nvSpPr>
        <p:spPr bwMode="auto">
          <a:xfrm>
            <a:off x="685800" y="2209800"/>
            <a:ext cx="3833813" cy="461963"/>
          </a:xfrm>
          <a:prstGeom prst="rect">
            <a:avLst/>
          </a:prstGeom>
          <a:noFill/>
          <a:ln w="9525">
            <a:noFill/>
            <a:miter lim="800000"/>
            <a:headEnd/>
            <a:tailEnd/>
          </a:ln>
        </p:spPr>
        <p:txBody>
          <a:bodyPr wrap="none">
            <a:spAutoFit/>
          </a:bodyPr>
          <a:lstStyle/>
          <a:p>
            <a:pPr eaLnBrk="1" hangingPunct="1"/>
            <a:r>
              <a:rPr lang="en-US" altLang="en-US">
                <a:latin typeface="Arial" charset="0"/>
                <a:cs typeface="Arial" charset="0"/>
              </a:rPr>
              <a:t>Antibody-Antigen Reaction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25955" name="Rectangle 2"/>
          <p:cNvSpPr>
            <a:spLocks noGrp="1" noChangeArrowheads="1"/>
          </p:cNvSpPr>
          <p:nvPr>
            <p:ph type="title"/>
          </p:nvPr>
        </p:nvSpPr>
        <p:spPr/>
        <p:txBody>
          <a:bodyPr/>
          <a:lstStyle/>
          <a:p>
            <a:pPr algn="ctr"/>
            <a:r>
              <a:rPr lang="en-US" altLang="en-US" sz="3600" u="sng">
                <a:latin typeface="Tw Cen MT" pitchFamily="34" charset="0"/>
              </a:rPr>
              <a:t>ELISA Process </a:t>
            </a:r>
          </a:p>
        </p:txBody>
      </p:sp>
      <p:sp>
        <p:nvSpPr>
          <p:cNvPr id="125956" name="Rectangle 3"/>
          <p:cNvSpPr>
            <a:spLocks noGrp="1" noChangeArrowheads="1"/>
          </p:cNvSpPr>
          <p:nvPr>
            <p:ph type="body" idx="1"/>
          </p:nvPr>
        </p:nvSpPr>
        <p:spPr>
          <a:xfrm>
            <a:off x="685800" y="1828800"/>
            <a:ext cx="7772400" cy="4071938"/>
          </a:xfrm>
        </p:spPr>
        <p:txBody>
          <a:bodyPr/>
          <a:lstStyle/>
          <a:p>
            <a:r>
              <a:rPr lang="en-US" altLang="en-US" sz="2400"/>
              <a:t>Antibody coated plates</a:t>
            </a:r>
          </a:p>
          <a:p>
            <a:r>
              <a:rPr lang="en-US" altLang="en-US" sz="2400"/>
              <a:t>Sample + Conjugate</a:t>
            </a:r>
          </a:p>
          <a:p>
            <a:r>
              <a:rPr lang="en-US" altLang="en-US" sz="2400"/>
              <a:t>Incubation/ competitive binding</a:t>
            </a:r>
          </a:p>
          <a:p>
            <a:r>
              <a:rPr lang="en-US" altLang="en-US" sz="2400"/>
              <a:t>Wash</a:t>
            </a:r>
          </a:p>
          <a:p>
            <a:r>
              <a:rPr lang="en-US" altLang="en-US" sz="2400"/>
              <a:t>Substrate</a:t>
            </a:r>
          </a:p>
          <a:p>
            <a:r>
              <a:rPr lang="en-US" altLang="en-US" sz="2400"/>
              <a:t>Reader</a:t>
            </a:r>
          </a:p>
          <a:p>
            <a:r>
              <a:rPr lang="en-US" altLang="en-US" sz="2400"/>
              <a:t>Measures absorbance of conjugate in sample and standards</a:t>
            </a:r>
          </a:p>
          <a:p>
            <a:r>
              <a:rPr lang="en-US" altLang="en-US" sz="2400"/>
              <a:t>Inversely Proportional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noChangeArrowheads="1"/>
          </p:cNvSpPr>
          <p:nvPr>
            <p:ph type="title"/>
          </p:nvPr>
        </p:nvSpPr>
        <p:spPr/>
        <p:txBody>
          <a:bodyPr/>
          <a:lstStyle/>
          <a:p>
            <a:pPr algn="ctr"/>
            <a:r>
              <a:rPr lang="en-US" altLang="en-US" sz="3600" u="sng">
                <a:latin typeface="Tw Cen MT" pitchFamily="34" charset="0"/>
              </a:rPr>
              <a:t>ELISA Principle</a:t>
            </a:r>
            <a:endParaRPr lang="en-US" altLang="en-US" sz="3600">
              <a:latin typeface="Tw Cen MT" pitchFamily="34" charset="0"/>
            </a:endParaRPr>
          </a:p>
        </p:txBody>
      </p:sp>
      <p:pic>
        <p:nvPicPr>
          <p:cNvPr id="128004" name="Picture 1"/>
          <p:cNvPicPr>
            <a:picLocks noChangeAspect="1"/>
          </p:cNvPicPr>
          <p:nvPr/>
        </p:nvPicPr>
        <p:blipFill>
          <a:blip r:embed="rId3" cstate="print"/>
          <a:srcRect/>
          <a:stretch>
            <a:fillRect/>
          </a:stretch>
        </p:blipFill>
        <p:spPr bwMode="auto">
          <a:xfrm>
            <a:off x="228600" y="2781300"/>
            <a:ext cx="8534400" cy="27209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81000" y="228600"/>
            <a:ext cx="7239000" cy="914400"/>
          </a:xfrm>
        </p:spPr>
        <p:txBody>
          <a:bodyPr/>
          <a:lstStyle/>
          <a:p>
            <a:pPr algn="ctr"/>
            <a:r>
              <a:rPr lang="en-US" altLang="en-US" sz="3600" u="sng">
                <a:latin typeface="Tw Cen MT" pitchFamily="34" charset="0"/>
              </a:rPr>
              <a:t>ELISA Preliminary Testing</a:t>
            </a:r>
          </a:p>
        </p:txBody>
      </p:sp>
      <p:sp>
        <p:nvSpPr>
          <p:cNvPr id="130051" name="Rectangle 3"/>
          <p:cNvSpPr>
            <a:spLocks noGrp="1" noChangeArrowheads="1"/>
          </p:cNvSpPr>
          <p:nvPr>
            <p:ph type="body" idx="1"/>
          </p:nvPr>
        </p:nvSpPr>
        <p:spPr>
          <a:xfrm>
            <a:off x="381000" y="1905000"/>
            <a:ext cx="7848600" cy="1300163"/>
          </a:xfrm>
        </p:spPr>
        <p:txBody>
          <a:bodyPr/>
          <a:lstStyle/>
          <a:p>
            <a:pPr>
              <a:buFontTx/>
              <a:buNone/>
            </a:pPr>
            <a:endParaRPr lang="en-US" altLang="en-US"/>
          </a:p>
          <a:p>
            <a:endParaRPr lang="en-US" altLang="en-US"/>
          </a:p>
        </p:txBody>
      </p:sp>
      <p:pic>
        <p:nvPicPr>
          <p:cNvPr id="130052" name="Picture 4"/>
          <p:cNvPicPr preferRelativeResize="0">
            <a:picLocks noChangeAspect="1" noChangeArrowheads="1"/>
          </p:cNvPicPr>
          <p:nvPr/>
        </p:nvPicPr>
        <p:blipFill>
          <a:blip r:embed="rId3" cstate="print"/>
          <a:srcRect/>
          <a:stretch>
            <a:fillRect/>
          </a:stretch>
        </p:blipFill>
        <p:spPr bwMode="auto">
          <a:xfrm>
            <a:off x="2819400" y="1828800"/>
            <a:ext cx="3430588" cy="4598988"/>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62000" y="228600"/>
            <a:ext cx="6400800" cy="1143000"/>
          </a:xfrm>
        </p:spPr>
        <p:txBody>
          <a:bodyPr/>
          <a:lstStyle/>
          <a:p>
            <a:pPr algn="ctr"/>
            <a:r>
              <a:rPr lang="en-US" altLang="en-US" sz="3600" u="sng" dirty="0">
                <a:latin typeface="Tw Cen MT" pitchFamily="34" charset="0"/>
              </a:rPr>
              <a:t>ELISA </a:t>
            </a:r>
            <a:r>
              <a:rPr lang="en-US" altLang="en-US" sz="3600" u="sng" dirty="0" err="1">
                <a:latin typeface="Tw Cen MT" pitchFamily="34" charset="0"/>
              </a:rPr>
              <a:t>Tecan</a:t>
            </a:r>
            <a:r>
              <a:rPr lang="en-US" altLang="en-US" sz="3600" u="sng" dirty="0">
                <a:latin typeface="Tw Cen MT" pitchFamily="34" charset="0"/>
              </a:rPr>
              <a:t> System</a:t>
            </a:r>
          </a:p>
        </p:txBody>
      </p:sp>
      <p:pic>
        <p:nvPicPr>
          <p:cNvPr id="132099" name="Picture 3" descr="Elisa_solutions_750"/>
          <p:cNvPicPr>
            <a:picLocks noChangeAspect="1" noChangeArrowheads="1"/>
          </p:cNvPicPr>
          <p:nvPr/>
        </p:nvPicPr>
        <p:blipFill>
          <a:blip r:embed="rId3" cstate="print"/>
          <a:srcRect/>
          <a:stretch>
            <a:fillRect/>
          </a:stretch>
        </p:blipFill>
        <p:spPr bwMode="auto">
          <a:xfrm>
            <a:off x="1524000" y="1600200"/>
            <a:ext cx="6191250" cy="44958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34147" name="Rectangle 2"/>
          <p:cNvSpPr>
            <a:spLocks noGrp="1" noChangeArrowheads="1"/>
          </p:cNvSpPr>
          <p:nvPr>
            <p:ph type="title"/>
          </p:nvPr>
        </p:nvSpPr>
        <p:spPr>
          <a:xfrm>
            <a:off x="838200" y="554038"/>
            <a:ext cx="6781800" cy="762000"/>
          </a:xfrm>
        </p:spPr>
        <p:txBody>
          <a:bodyPr/>
          <a:lstStyle/>
          <a:p>
            <a:pPr algn="ctr"/>
            <a:r>
              <a:rPr lang="en-US" altLang="en-US" sz="3600" u="sng">
                <a:latin typeface="Tw Cen MT" pitchFamily="34" charset="0"/>
              </a:rPr>
              <a:t>Confirmatory Testing</a:t>
            </a:r>
            <a:r>
              <a:rPr lang="en-US" altLang="en-US" sz="3600">
                <a:latin typeface="Tw Cen MT" pitchFamily="34" charset="0"/>
              </a:rPr>
              <a:t> </a:t>
            </a:r>
          </a:p>
        </p:txBody>
      </p:sp>
      <p:sp>
        <p:nvSpPr>
          <p:cNvPr id="134148" name="Rectangle 3"/>
          <p:cNvSpPr>
            <a:spLocks noGrp="1" noChangeArrowheads="1"/>
          </p:cNvSpPr>
          <p:nvPr>
            <p:ph type="body" idx="1"/>
          </p:nvPr>
        </p:nvSpPr>
        <p:spPr>
          <a:xfrm>
            <a:off x="685800" y="1752600"/>
            <a:ext cx="7772400" cy="5697538"/>
          </a:xfrm>
        </p:spPr>
        <p:txBody>
          <a:bodyPr/>
          <a:lstStyle/>
          <a:p>
            <a:pPr>
              <a:lnSpc>
                <a:spcPct val="90000"/>
              </a:lnSpc>
            </a:pPr>
            <a:r>
              <a:rPr lang="en-US" altLang="en-US" sz="2400"/>
              <a:t>Second phase of forensic drug testing</a:t>
            </a:r>
          </a:p>
          <a:p>
            <a:pPr>
              <a:lnSpc>
                <a:spcPct val="90000"/>
              </a:lnSpc>
            </a:pPr>
            <a:endParaRPr lang="en-US" altLang="en-US" sz="2400"/>
          </a:p>
          <a:p>
            <a:pPr>
              <a:lnSpc>
                <a:spcPct val="90000"/>
              </a:lnSpc>
            </a:pPr>
            <a:r>
              <a:rPr lang="en-US" altLang="en-US" sz="2400"/>
              <a:t>All positive screening tests require confirmatory test utilizing a more specific and sensitive chemical principle.</a:t>
            </a:r>
          </a:p>
          <a:p>
            <a:pPr>
              <a:lnSpc>
                <a:spcPct val="90000"/>
              </a:lnSpc>
            </a:pPr>
            <a:endParaRPr lang="en-US" altLang="en-US" sz="2400"/>
          </a:p>
          <a:p>
            <a:pPr>
              <a:lnSpc>
                <a:spcPct val="90000"/>
              </a:lnSpc>
            </a:pPr>
            <a:r>
              <a:rPr lang="en-US" altLang="en-US" sz="2400"/>
              <a:t>Qualitative or quantitative analysis</a:t>
            </a:r>
          </a:p>
          <a:p>
            <a:pPr>
              <a:lnSpc>
                <a:spcPct val="90000"/>
              </a:lnSpc>
            </a:pPr>
            <a:endParaRPr lang="en-US" altLang="en-US" sz="2400"/>
          </a:p>
          <a:p>
            <a:pPr>
              <a:lnSpc>
                <a:spcPct val="90000"/>
              </a:lnSpc>
            </a:pPr>
            <a:r>
              <a:rPr lang="en-US" altLang="en-US" sz="2400"/>
              <a:t>Gas or liquid chromatograph </a:t>
            </a:r>
          </a:p>
          <a:p>
            <a:pPr>
              <a:lnSpc>
                <a:spcPct val="90000"/>
              </a:lnSpc>
            </a:pPr>
            <a:r>
              <a:rPr lang="en-US" altLang="en-US" sz="2400"/>
              <a:t>Mass spectrophotometer detector</a:t>
            </a:r>
          </a:p>
          <a:p>
            <a:pPr>
              <a:lnSpc>
                <a:spcPct val="90000"/>
              </a:lnSpc>
            </a:pPr>
            <a:r>
              <a:rPr lang="en-US" altLang="en-US" sz="2400"/>
              <a:t>GC/MS or LC/MS</a:t>
            </a:r>
          </a:p>
          <a:p>
            <a:pPr>
              <a:lnSpc>
                <a:spcPct val="90000"/>
              </a:lnSpc>
            </a:pPr>
            <a:endParaRPr lang="en-US" altLang="en-US" sz="2400"/>
          </a:p>
          <a:p>
            <a:pPr>
              <a:lnSpc>
                <a:spcPct val="90000"/>
              </a:lnSpc>
            </a:pPr>
            <a:endParaRPr lang="en-US" altLang="en-US" sz="2400"/>
          </a:p>
          <a:p>
            <a:pPr>
              <a:lnSpc>
                <a:spcPct val="90000"/>
              </a:lnSpc>
              <a:buFontTx/>
              <a:buNone/>
            </a:pPr>
            <a:endParaRPr lang="en-US" altLang="en-US"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36195" name="Rectangle 2"/>
          <p:cNvSpPr>
            <a:spLocks noGrp="1" noChangeArrowheads="1"/>
          </p:cNvSpPr>
          <p:nvPr>
            <p:ph type="title"/>
          </p:nvPr>
        </p:nvSpPr>
        <p:spPr/>
        <p:txBody>
          <a:bodyPr/>
          <a:lstStyle/>
          <a:p>
            <a:pPr algn="ctr"/>
            <a:r>
              <a:rPr lang="en-US" altLang="en-US" sz="3600" u="sng">
                <a:latin typeface="Tw Cen MT" pitchFamily="34" charset="0"/>
              </a:rPr>
              <a:t>Confirmatory Testing</a:t>
            </a:r>
            <a:endParaRPr lang="en-US" altLang="en-US" sz="3600">
              <a:latin typeface="Tw Cen MT" pitchFamily="34" charset="0"/>
            </a:endParaRPr>
          </a:p>
        </p:txBody>
      </p:sp>
      <p:sp>
        <p:nvSpPr>
          <p:cNvPr id="136196" name="Rectangle 3"/>
          <p:cNvSpPr>
            <a:spLocks noGrp="1" noChangeArrowheads="1"/>
          </p:cNvSpPr>
          <p:nvPr>
            <p:ph type="body" idx="1"/>
          </p:nvPr>
        </p:nvSpPr>
        <p:spPr>
          <a:xfrm>
            <a:off x="533400" y="1455738"/>
            <a:ext cx="7772400" cy="5845175"/>
          </a:xfrm>
        </p:spPr>
        <p:txBody>
          <a:bodyPr/>
          <a:lstStyle/>
          <a:p>
            <a:endParaRPr lang="en-US" altLang="en-US" sz="2400"/>
          </a:p>
          <a:p>
            <a:r>
              <a:rPr lang="en-US" altLang="en-US" sz="2400"/>
              <a:t>Detect and identify specific drugs present</a:t>
            </a:r>
          </a:p>
          <a:p>
            <a:r>
              <a:rPr lang="en-US" altLang="en-US" sz="2400"/>
              <a:t>Broad scope of analytes, including metabolites</a:t>
            </a:r>
          </a:p>
          <a:p>
            <a:r>
              <a:rPr lang="en-US" altLang="en-US" sz="2400"/>
              <a:t>Detect minute amounts</a:t>
            </a:r>
          </a:p>
          <a:p>
            <a:r>
              <a:rPr lang="en-US" altLang="en-US" sz="2400"/>
              <a:t>Forensically defensible</a:t>
            </a:r>
          </a:p>
          <a:p>
            <a:r>
              <a:rPr lang="en-US" altLang="en-US" sz="2400"/>
              <a:t>Widely accepted methodology</a:t>
            </a:r>
          </a:p>
          <a:p>
            <a:r>
              <a:rPr lang="en-US" altLang="en-US" sz="2400"/>
              <a:t>Extensive scientific literature and information</a:t>
            </a:r>
          </a:p>
          <a:p>
            <a:endParaRPr lang="en-US" altLang="en-US" sz="2400"/>
          </a:p>
          <a:p>
            <a:r>
              <a:rPr lang="en-US" altLang="en-US" sz="2400"/>
              <a:t>Requires separation of the drug from the sample matrix</a:t>
            </a:r>
          </a:p>
          <a:p>
            <a:r>
              <a:rPr lang="en-US" altLang="en-US" sz="2400"/>
              <a:t>Labor intensive</a:t>
            </a:r>
          </a:p>
          <a:p>
            <a:r>
              <a:rPr lang="en-US" altLang="en-US" sz="2400"/>
              <a:t>Expensive instrumentation</a:t>
            </a:r>
          </a:p>
          <a:p>
            <a:endParaRPr lang="en-US" altLang="en-US"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noChangeArrowheads="1"/>
          </p:cNvSpPr>
          <p:nvPr>
            <p:ph type="title"/>
          </p:nvPr>
        </p:nvSpPr>
        <p:spPr/>
        <p:txBody>
          <a:bodyPr/>
          <a:lstStyle/>
          <a:p>
            <a:pPr algn="ctr"/>
            <a:r>
              <a:rPr lang="en-US" altLang="en-US" sz="3600" u="sng">
                <a:latin typeface="Tw Cen MT" pitchFamily="34" charset="0"/>
              </a:rPr>
              <a:t>Analytical Overview</a:t>
            </a:r>
          </a:p>
        </p:txBody>
      </p:sp>
      <p:sp>
        <p:nvSpPr>
          <p:cNvPr id="138243" name="Content Placeholder 2"/>
          <p:cNvSpPr>
            <a:spLocks noGrp="1" noChangeArrowheads="1"/>
          </p:cNvSpPr>
          <p:nvPr>
            <p:ph idx="1"/>
          </p:nvPr>
        </p:nvSpPr>
        <p:spPr>
          <a:xfrm>
            <a:off x="381000" y="1676400"/>
            <a:ext cx="7772400" cy="5475288"/>
          </a:xfrm>
        </p:spPr>
        <p:txBody>
          <a:bodyPr/>
          <a:lstStyle/>
          <a:p>
            <a:r>
              <a:rPr lang="en-US" altLang="en-US" sz="2400"/>
              <a:t>Blood specimen</a:t>
            </a:r>
          </a:p>
          <a:p>
            <a:r>
              <a:rPr lang="en-US" altLang="en-US" sz="2400"/>
              <a:t>Isolate the drug/analyte of interest</a:t>
            </a:r>
          </a:p>
          <a:p>
            <a:r>
              <a:rPr lang="en-US" altLang="en-US" sz="2400"/>
              <a:t>Chemical property of the drug</a:t>
            </a:r>
          </a:p>
          <a:p>
            <a:endParaRPr lang="en-US" altLang="en-US" sz="2400"/>
          </a:p>
          <a:p>
            <a:r>
              <a:rPr lang="en-US" altLang="en-US" sz="2400"/>
              <a:t>Liquid-liquid extraction</a:t>
            </a:r>
          </a:p>
          <a:p>
            <a:r>
              <a:rPr lang="en-US" altLang="en-US" sz="2400"/>
              <a:t>Solid phase extraction</a:t>
            </a:r>
          </a:p>
          <a:p>
            <a:endParaRPr lang="en-US" altLang="en-US" sz="2400"/>
          </a:p>
          <a:p>
            <a:r>
              <a:rPr lang="en-US" altLang="en-US" sz="2400"/>
              <a:t>Analysis:</a:t>
            </a:r>
          </a:p>
          <a:p>
            <a:r>
              <a:rPr lang="en-US" altLang="en-US" sz="2400"/>
              <a:t>HPLC, GC, GC/MS</a:t>
            </a:r>
          </a:p>
          <a:p>
            <a:endParaRPr lang="en-US" altLang="en-US" sz="2400"/>
          </a:p>
          <a:p>
            <a:r>
              <a:rPr lang="en-US" altLang="en-US" sz="2400"/>
              <a:t>Data Processing/Review/Interpretation</a:t>
            </a:r>
          </a:p>
          <a:p>
            <a:endParaRPr lang="en-US" altLang="en-US"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noChangeArrowheads="1"/>
          </p:cNvSpPr>
          <p:nvPr>
            <p:ph type="title"/>
          </p:nvPr>
        </p:nvSpPr>
        <p:spPr/>
        <p:txBody>
          <a:bodyPr/>
          <a:lstStyle/>
          <a:p>
            <a:pPr algn="ctr"/>
            <a:r>
              <a:rPr lang="en-US" altLang="en-US" sz="3600" u="sng">
                <a:latin typeface="Tw Cen MT" pitchFamily="34" charset="0"/>
              </a:rPr>
              <a:t>Liquid-liquid Extraction</a:t>
            </a:r>
          </a:p>
        </p:txBody>
      </p:sp>
      <p:sp>
        <p:nvSpPr>
          <p:cNvPr id="136195" name="Content Placeholder 2">
            <a:extLst>
              <a:ext uri="{FF2B5EF4-FFF2-40B4-BE49-F238E27FC236}">
                <a16:creationId xmlns:a16="http://schemas.microsoft.com/office/drawing/2014/main" id="{E9DA8F3D-6B49-4459-8E5F-9CFC0F6BC933}"/>
              </a:ext>
            </a:extLst>
          </p:cNvPr>
          <p:cNvSpPr>
            <a:spLocks noGrp="1"/>
          </p:cNvSpPr>
          <p:nvPr>
            <p:ph idx="1"/>
          </p:nvPr>
        </p:nvSpPr>
        <p:spPr>
          <a:xfrm>
            <a:off x="685800" y="1752600"/>
            <a:ext cx="7772400" cy="6065838"/>
          </a:xfrm>
        </p:spPr>
        <p:txBody>
          <a:bodyPr/>
          <a:lstStyle/>
          <a:p>
            <a:pPr>
              <a:defRPr/>
            </a:pPr>
            <a:r>
              <a:rPr lang="en-US" altLang="en-US" sz="2400" dirty="0"/>
              <a:t>Most frequently used technique</a:t>
            </a:r>
          </a:p>
          <a:p>
            <a:pPr>
              <a:defRPr/>
            </a:pPr>
            <a:endParaRPr lang="en-US" altLang="en-US" sz="2400" dirty="0"/>
          </a:p>
          <a:p>
            <a:pPr>
              <a:defRPr/>
            </a:pPr>
            <a:r>
              <a:rPr lang="en-US" altLang="en-US" sz="2400" dirty="0"/>
              <a:t>pH adjustment with buffer, acid, or base</a:t>
            </a:r>
          </a:p>
          <a:p>
            <a:pPr>
              <a:defRPr/>
            </a:pPr>
            <a:endParaRPr lang="en-US" altLang="en-US" sz="2400" dirty="0"/>
          </a:p>
          <a:p>
            <a:pPr>
              <a:defRPr/>
            </a:pPr>
            <a:r>
              <a:rPr lang="en-US" altLang="en-US" sz="2400" dirty="0"/>
              <a:t>Extract with an organic solvent</a:t>
            </a:r>
          </a:p>
          <a:p>
            <a:pPr>
              <a:defRPr/>
            </a:pPr>
            <a:r>
              <a:rPr lang="en-US" altLang="en-US" sz="2000" dirty="0"/>
              <a:t>Hexane, chloroform, dichloromethane</a:t>
            </a:r>
          </a:p>
          <a:p>
            <a:pPr>
              <a:defRPr/>
            </a:pPr>
            <a:endParaRPr lang="en-US" altLang="en-US" sz="2400" dirty="0"/>
          </a:p>
          <a:p>
            <a:pPr>
              <a:defRPr/>
            </a:pPr>
            <a:r>
              <a:rPr lang="en-US" altLang="en-US" sz="2400" dirty="0"/>
              <a:t>Property of the drug of interest:</a:t>
            </a:r>
          </a:p>
          <a:p>
            <a:pPr>
              <a:defRPr/>
            </a:pPr>
            <a:r>
              <a:rPr lang="en-US" altLang="en-US" sz="2000" dirty="0"/>
              <a:t>? Acidic, neutral, or basic drug/ functional groups</a:t>
            </a:r>
          </a:p>
          <a:p>
            <a:pPr>
              <a:defRPr/>
            </a:pPr>
            <a:endParaRPr lang="en-US" altLang="en-US" sz="2400" dirty="0"/>
          </a:p>
          <a:p>
            <a:pPr>
              <a:defRPr/>
            </a:pPr>
            <a:r>
              <a:rPr lang="en-US" altLang="en-US" sz="2400" dirty="0"/>
              <a:t>Good recoveries but time consuming</a:t>
            </a:r>
          </a:p>
          <a:p>
            <a:pPr marL="0" indent="0">
              <a:buFontTx/>
              <a:buNone/>
              <a:defRPr/>
            </a:pPr>
            <a:endParaRPr lang="en-US" altLang="en-US" sz="2000" dirty="0"/>
          </a:p>
          <a:p>
            <a:pPr>
              <a:defRPr/>
            </a:pPr>
            <a:endParaRPr lang="en-US" altLang="en-US" sz="2400" dirty="0"/>
          </a:p>
          <a:p>
            <a:pPr>
              <a:defRPr/>
            </a:pPr>
            <a:endParaRPr lang="en-US" altLang="en-US" sz="2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noChangeArrowheads="1"/>
          </p:cNvSpPr>
          <p:nvPr>
            <p:ph type="title"/>
          </p:nvPr>
        </p:nvSpPr>
        <p:spPr/>
        <p:txBody>
          <a:bodyPr/>
          <a:lstStyle/>
          <a:p>
            <a:pPr algn="ctr"/>
            <a:r>
              <a:rPr lang="en-US" altLang="en-US" sz="3600" u="sng">
                <a:latin typeface="Tw Cen MT" pitchFamily="34" charset="0"/>
              </a:rPr>
              <a:t>Solid Pase Extraction</a:t>
            </a:r>
          </a:p>
        </p:txBody>
      </p:sp>
      <p:sp>
        <p:nvSpPr>
          <p:cNvPr id="142339" name="Content Placeholder 2"/>
          <p:cNvSpPr>
            <a:spLocks noGrp="1" noChangeArrowheads="1"/>
          </p:cNvSpPr>
          <p:nvPr>
            <p:ph idx="1"/>
          </p:nvPr>
        </p:nvSpPr>
        <p:spPr>
          <a:xfrm>
            <a:off x="558800" y="1981200"/>
            <a:ext cx="7772400" cy="4144963"/>
          </a:xfrm>
        </p:spPr>
        <p:txBody>
          <a:bodyPr/>
          <a:lstStyle/>
          <a:p>
            <a:r>
              <a:rPr lang="en-US" altLang="en-US" sz="2400"/>
              <a:t>Commercially prepared columns</a:t>
            </a:r>
          </a:p>
          <a:p>
            <a:r>
              <a:rPr lang="en-US" altLang="en-US" sz="2400"/>
              <a:t>Contains sorbent/ resin/ silica</a:t>
            </a:r>
          </a:p>
          <a:p>
            <a:endParaRPr lang="en-US" altLang="en-US" sz="2400"/>
          </a:p>
          <a:p>
            <a:r>
              <a:rPr lang="en-US" altLang="en-US" sz="2400"/>
              <a:t>Series of steps</a:t>
            </a:r>
          </a:p>
          <a:p>
            <a:r>
              <a:rPr lang="en-US" altLang="en-US" sz="2400"/>
              <a:t>Acid, neutral, basic drugs</a:t>
            </a:r>
          </a:p>
          <a:p>
            <a:endParaRPr lang="en-US" altLang="en-US" sz="2400"/>
          </a:p>
          <a:p>
            <a:r>
              <a:rPr lang="en-US" altLang="en-US" sz="2400"/>
              <a:t>Fully automated</a:t>
            </a:r>
          </a:p>
          <a:p>
            <a:r>
              <a:rPr lang="en-US" altLang="en-US" sz="2400"/>
              <a:t>Analyze</a:t>
            </a:r>
          </a:p>
          <a:p>
            <a:endParaRPr lang="en-US" altLang="en-US" sz="2400"/>
          </a:p>
        </p:txBody>
      </p:sp>
      <p:pic>
        <p:nvPicPr>
          <p:cNvPr id="142340" name="Picture 4"/>
          <p:cNvPicPr>
            <a:picLocks noChangeAspect="1"/>
          </p:cNvPicPr>
          <p:nvPr/>
        </p:nvPicPr>
        <p:blipFill>
          <a:blip r:embed="rId3" cstate="print"/>
          <a:srcRect/>
          <a:stretch>
            <a:fillRect/>
          </a:stretch>
        </p:blipFill>
        <p:spPr bwMode="auto">
          <a:xfrm>
            <a:off x="6172200" y="3200400"/>
            <a:ext cx="2133600" cy="2133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“Drunk” Driving</a:t>
            </a:r>
            <a:r>
              <a:rPr lang="en-US" altLang="en-US" u="sng">
                <a:latin typeface="Tw Cen MT" pitchFamily="34" charset="0"/>
              </a:rPr>
              <a:t> </a:t>
            </a:r>
          </a:p>
        </p:txBody>
      </p:sp>
      <p:sp>
        <p:nvSpPr>
          <p:cNvPr id="6147" name="Rectangle 3">
            <a:extLst>
              <a:ext uri="{FF2B5EF4-FFF2-40B4-BE49-F238E27FC236}">
                <a16:creationId xmlns:a16="http://schemas.microsoft.com/office/drawing/2014/main" id="{ABD77C3A-32E8-4696-B137-08C4471455B4}"/>
              </a:ext>
            </a:extLst>
          </p:cNvPr>
          <p:cNvSpPr>
            <a:spLocks noGrp="1" noChangeArrowheads="1"/>
          </p:cNvSpPr>
          <p:nvPr>
            <p:ph type="body" idx="1"/>
          </p:nvPr>
        </p:nvSpPr>
        <p:spPr>
          <a:xfrm>
            <a:off x="447675" y="1219200"/>
            <a:ext cx="7705725" cy="6940550"/>
          </a:xfrm>
        </p:spPr>
        <p:txBody>
          <a:bodyPr/>
          <a:lstStyle/>
          <a:p>
            <a:pPr marL="0" indent="0" eaLnBrk="1" hangingPunct="1">
              <a:buFontTx/>
              <a:buNone/>
              <a:defRPr/>
            </a:pPr>
            <a:endParaRPr lang="en-US" altLang="en-US" sz="2800" dirty="0"/>
          </a:p>
          <a:p>
            <a:pPr eaLnBrk="1" hangingPunct="1">
              <a:defRPr/>
            </a:pPr>
            <a:r>
              <a:rPr lang="en-US" altLang="en-US" sz="2400" dirty="0"/>
              <a:t>Alcohol/ Ethanol Related</a:t>
            </a:r>
          </a:p>
          <a:p>
            <a:pPr eaLnBrk="1" hangingPunct="1">
              <a:defRPr/>
            </a:pPr>
            <a:r>
              <a:rPr lang="en-US" altLang="en-US" sz="2400" dirty="0"/>
              <a:t>Correlation between ethanol in the blood and the level of impairment</a:t>
            </a:r>
          </a:p>
          <a:p>
            <a:pPr eaLnBrk="1" hangingPunct="1">
              <a:defRPr/>
            </a:pPr>
            <a:endParaRPr lang="en-US" altLang="en-US" sz="2400" dirty="0">
              <a:latin typeface="Tw Cen MT Condensed" panose="020B0606020104020203" pitchFamily="34" charset="0"/>
            </a:endParaRPr>
          </a:p>
          <a:p>
            <a:pPr eaLnBrk="1" hangingPunct="1">
              <a:defRPr/>
            </a:pPr>
            <a:r>
              <a:rPr lang="en-US" altLang="en-US" sz="2400" dirty="0"/>
              <a:t>Statutes: Motor Vehicle Offenses</a:t>
            </a:r>
          </a:p>
          <a:p>
            <a:pPr eaLnBrk="1" hangingPunct="1">
              <a:defRPr/>
            </a:pPr>
            <a:r>
              <a:rPr lang="en-US" altLang="en-US" sz="2400" dirty="0"/>
              <a:t>All fifty states</a:t>
            </a:r>
          </a:p>
          <a:p>
            <a:pPr eaLnBrk="1" hangingPunct="1">
              <a:defRPr/>
            </a:pPr>
            <a:r>
              <a:rPr lang="en-US" altLang="en-US" sz="2400" dirty="0"/>
              <a:t>Blood Alcohol Concentrations/ set measurements:</a:t>
            </a:r>
          </a:p>
          <a:p>
            <a:pPr eaLnBrk="1" hangingPunct="1">
              <a:defRPr/>
            </a:pPr>
            <a:r>
              <a:rPr lang="en-US" altLang="en-US" sz="2400" dirty="0"/>
              <a:t>Driving Under the Influence (DUI): 0.08%</a:t>
            </a:r>
          </a:p>
          <a:p>
            <a:pPr eaLnBrk="1" hangingPunct="1">
              <a:defRPr/>
            </a:pPr>
            <a:r>
              <a:rPr lang="en-US" altLang="en-US" sz="2400" dirty="0"/>
              <a:t>Driving While Impaired: 0.02%</a:t>
            </a:r>
          </a:p>
          <a:p>
            <a:pPr eaLnBrk="1" hangingPunct="1">
              <a:defRPr/>
            </a:pPr>
            <a:r>
              <a:rPr lang="en-US" altLang="en-US" sz="2400" dirty="0"/>
              <a:t>D.O.T./Federal: 0.04%</a:t>
            </a:r>
          </a:p>
          <a:p>
            <a:pPr eaLnBrk="1" hangingPunct="1">
              <a:defRPr/>
            </a:pPr>
            <a:r>
              <a:rPr lang="en-US" altLang="en-US" sz="2400" dirty="0"/>
              <a:t>Additional/Aggravated Offenses per Statutes</a:t>
            </a:r>
          </a:p>
          <a:p>
            <a:pPr eaLnBrk="1" hangingPunct="1">
              <a:defRPr/>
            </a:pPr>
            <a:r>
              <a:rPr lang="en-US" altLang="en-US" sz="2400" dirty="0"/>
              <a:t>Proposed legislation</a:t>
            </a:r>
          </a:p>
          <a:p>
            <a:pPr eaLnBrk="1" hangingPunct="1">
              <a:defRPr/>
            </a:pPr>
            <a:endParaRPr lang="en-US" altLang="en-US" sz="2800" dirty="0"/>
          </a:p>
          <a:p>
            <a:pPr marL="0" indent="0" eaLnBrk="1" hangingPunct="1">
              <a:buFontTx/>
              <a:buNone/>
              <a:defRPr/>
            </a:pPr>
            <a:r>
              <a:rPr lang="en-US" altLang="en-US" sz="2800" dirty="0"/>
              <a:t>   </a:t>
            </a:r>
            <a:endParaRPr lang="en-US"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noChangeArrowheads="1"/>
          </p:cNvSpPr>
          <p:nvPr>
            <p:ph type="title"/>
          </p:nvPr>
        </p:nvSpPr>
        <p:spPr/>
        <p:txBody>
          <a:bodyPr/>
          <a:lstStyle/>
          <a:p>
            <a:pPr algn="ctr"/>
            <a:r>
              <a:rPr lang="en-US" altLang="en-US" sz="3600" u="sng">
                <a:latin typeface="Tw Cen MT" pitchFamily="34" charset="0"/>
              </a:rPr>
              <a:t>Solid Pase Extraction</a:t>
            </a:r>
          </a:p>
        </p:txBody>
      </p:sp>
      <p:pic>
        <p:nvPicPr>
          <p:cNvPr id="144388" name="Picture 7"/>
          <p:cNvPicPr>
            <a:picLocks noChangeAspect="1"/>
          </p:cNvPicPr>
          <p:nvPr/>
        </p:nvPicPr>
        <p:blipFill>
          <a:blip r:embed="rId3" cstate="print"/>
          <a:srcRect/>
          <a:stretch>
            <a:fillRect/>
          </a:stretch>
        </p:blipFill>
        <p:spPr bwMode="auto">
          <a:xfrm>
            <a:off x="1516063" y="2608263"/>
            <a:ext cx="6116637" cy="355758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noChangeArrowheads="1"/>
          </p:cNvSpPr>
          <p:nvPr>
            <p:ph type="title"/>
          </p:nvPr>
        </p:nvSpPr>
        <p:spPr>
          <a:xfrm>
            <a:off x="381000" y="228600"/>
            <a:ext cx="7239000" cy="1066800"/>
          </a:xfrm>
        </p:spPr>
        <p:txBody>
          <a:bodyPr/>
          <a:lstStyle/>
          <a:p>
            <a:pPr algn="ctr"/>
            <a:r>
              <a:rPr lang="en-US" altLang="en-US" sz="3600" u="sng">
                <a:latin typeface="Tw Cen MT" pitchFamily="34" charset="0"/>
              </a:rPr>
              <a:t>Solid Phase Auto-extractor</a:t>
            </a:r>
          </a:p>
        </p:txBody>
      </p:sp>
      <p:pic>
        <p:nvPicPr>
          <p:cNvPr id="146438" name="Picture 2" descr="Picture_0041"/>
          <p:cNvPicPr>
            <a:picLocks noChangeAspect="1" noChangeArrowheads="1"/>
          </p:cNvPicPr>
          <p:nvPr/>
        </p:nvPicPr>
        <p:blipFill>
          <a:blip r:embed="rId3" cstate="print"/>
          <a:srcRect/>
          <a:stretch>
            <a:fillRect/>
          </a:stretch>
        </p:blipFill>
        <p:spPr bwMode="auto">
          <a:xfrm>
            <a:off x="2879725" y="1828800"/>
            <a:ext cx="3232150" cy="4846638"/>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48483" name="Rectangle 2"/>
          <p:cNvSpPr>
            <a:spLocks noGrp="1" noChangeArrowheads="1"/>
          </p:cNvSpPr>
          <p:nvPr>
            <p:ph type="title"/>
          </p:nvPr>
        </p:nvSpPr>
        <p:spPr>
          <a:xfrm>
            <a:off x="381000" y="0"/>
            <a:ext cx="7162800" cy="1295400"/>
          </a:xfrm>
        </p:spPr>
        <p:txBody>
          <a:bodyPr/>
          <a:lstStyle/>
          <a:p>
            <a:pPr algn="ctr"/>
            <a:r>
              <a:rPr lang="en-US" altLang="en-US" sz="3600" u="sng">
                <a:latin typeface="Tw Cen MT" pitchFamily="34" charset="0"/>
              </a:rPr>
              <a:t>Mass Spectrometer Detector</a:t>
            </a:r>
            <a:endParaRPr lang="en-US" altLang="en-US" sz="3600">
              <a:latin typeface="Tw Cen MT" pitchFamily="34" charset="0"/>
            </a:endParaRPr>
          </a:p>
        </p:txBody>
      </p:sp>
      <p:sp>
        <p:nvSpPr>
          <p:cNvPr id="148484" name="Rectangle 3"/>
          <p:cNvSpPr>
            <a:spLocks noGrp="1" noChangeArrowheads="1"/>
          </p:cNvSpPr>
          <p:nvPr>
            <p:ph type="body" idx="1"/>
          </p:nvPr>
        </p:nvSpPr>
        <p:spPr>
          <a:xfrm>
            <a:off x="685800" y="1828800"/>
            <a:ext cx="7772400" cy="5105400"/>
          </a:xfrm>
        </p:spPr>
        <p:txBody>
          <a:bodyPr/>
          <a:lstStyle/>
          <a:p>
            <a:r>
              <a:rPr lang="en-US" altLang="en-US" sz="2400" dirty="0"/>
              <a:t>Coupled with GC or LC</a:t>
            </a:r>
          </a:p>
          <a:p>
            <a:r>
              <a:rPr lang="en-US" altLang="en-US" sz="2400" dirty="0"/>
              <a:t>Identifying technique</a:t>
            </a:r>
          </a:p>
          <a:p>
            <a:endParaRPr lang="en-US" altLang="en-US" sz="2400" dirty="0"/>
          </a:p>
          <a:p>
            <a:r>
              <a:rPr lang="en-US" altLang="en-US" sz="2400" dirty="0"/>
              <a:t>Inlet, electron ionization, bond breaking and fragmentation, analyzer, detector</a:t>
            </a:r>
          </a:p>
          <a:p>
            <a:endParaRPr lang="en-US" altLang="en-US" sz="2400" dirty="0"/>
          </a:p>
          <a:p>
            <a:r>
              <a:rPr lang="en-US" altLang="en-US" sz="2400" dirty="0"/>
              <a:t>Resulting in a drug “fingerprint”</a:t>
            </a:r>
          </a:p>
          <a:p>
            <a:r>
              <a:rPr lang="en-US" altLang="en-US" sz="2400" dirty="0"/>
              <a:t>MS database/ library</a:t>
            </a:r>
          </a:p>
          <a:p>
            <a:endParaRPr lang="en-US" altLang="en-US" sz="2400" dirty="0"/>
          </a:p>
          <a:p>
            <a:r>
              <a:rPr lang="en-US" altLang="en-US" sz="2400" dirty="0"/>
              <a:t>Highly accurate, sensitive, and specific</a:t>
            </a:r>
          </a:p>
          <a:p>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50531" name="Rectangle 4"/>
          <p:cNvSpPr>
            <a:spLocks noGrp="1" noChangeArrowheads="1"/>
          </p:cNvSpPr>
          <p:nvPr>
            <p:ph type="title"/>
          </p:nvPr>
        </p:nvSpPr>
        <p:spPr/>
        <p:txBody>
          <a:bodyPr/>
          <a:lstStyle/>
          <a:p>
            <a:pPr algn="ctr"/>
            <a:r>
              <a:rPr lang="en-US" altLang="en-US" sz="3600" u="sng">
                <a:latin typeface="Tw Cen MT" pitchFamily="34" charset="0"/>
              </a:rPr>
              <a:t>GC/MS System</a:t>
            </a:r>
          </a:p>
        </p:txBody>
      </p:sp>
      <p:pic>
        <p:nvPicPr>
          <p:cNvPr id="150532" name="Picture 8" descr="ANd9GcRxmi3ATlwzMxOufMwQkQmvmoZWIRe-OVDc9o-NLIz90f90vk1zrg"/>
          <p:cNvPicPr>
            <a:picLocks noChangeAspect="1" noChangeArrowheads="1"/>
          </p:cNvPicPr>
          <p:nvPr/>
        </p:nvPicPr>
        <p:blipFill>
          <a:blip r:embed="rId3" cstate="print"/>
          <a:srcRect/>
          <a:stretch>
            <a:fillRect/>
          </a:stretch>
        </p:blipFill>
        <p:spPr bwMode="auto">
          <a:xfrm>
            <a:off x="1219200" y="2474913"/>
            <a:ext cx="6305550" cy="2782887"/>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gn="ctr" eaLnBrk="1" hangingPunct="1"/>
            <a:r>
              <a:rPr lang="en-US" altLang="en-US" sz="3600" u="sng">
                <a:latin typeface="Tw Cen MT" pitchFamily="34" charset="0"/>
              </a:rPr>
              <a:t>GC/MS TIC</a:t>
            </a:r>
          </a:p>
        </p:txBody>
      </p:sp>
      <p:pic>
        <p:nvPicPr>
          <p:cNvPr id="152579" name="Picture 4"/>
          <p:cNvPicPr>
            <a:picLocks noGrp="1" noChangeAspect="1" noChangeArrowheads="1"/>
          </p:cNvPicPr>
          <p:nvPr>
            <p:ph type="body" idx="1"/>
          </p:nvPr>
        </p:nvPicPr>
        <p:blipFill>
          <a:blip r:embed="rId3" cstate="print"/>
          <a:srcRect/>
          <a:stretch>
            <a:fillRect/>
          </a:stretch>
        </p:blipFill>
        <p:spPr>
          <a:xfrm>
            <a:off x="2328863" y="1676400"/>
            <a:ext cx="4495800" cy="5045075"/>
          </a:xfrm>
          <a:noFill/>
        </p:spPr>
      </p:pic>
      <p:sp>
        <p:nvSpPr>
          <p:cNvPr id="152580" name="TextBox 1"/>
          <p:cNvSpPr txBox="1">
            <a:spLocks noChangeArrowheads="1"/>
          </p:cNvSpPr>
          <p:nvPr/>
        </p:nvSpPr>
        <p:spPr bwMode="auto">
          <a:xfrm>
            <a:off x="304800" y="2362200"/>
            <a:ext cx="1954213" cy="1016000"/>
          </a:xfrm>
          <a:prstGeom prst="rect">
            <a:avLst/>
          </a:prstGeom>
          <a:noFill/>
          <a:ln w="9525">
            <a:noFill/>
            <a:miter lim="800000"/>
            <a:headEnd/>
            <a:tailEnd/>
          </a:ln>
        </p:spPr>
        <p:txBody>
          <a:bodyPr wrap="none">
            <a:spAutoFit/>
          </a:bodyPr>
          <a:lstStyle/>
          <a:p>
            <a:pPr eaLnBrk="1" hangingPunct="1"/>
            <a:r>
              <a:rPr lang="en-US" altLang="en-US" sz="2000"/>
              <a:t>SKF-525A:</a:t>
            </a:r>
          </a:p>
          <a:p>
            <a:pPr eaLnBrk="1" hangingPunct="1"/>
            <a:r>
              <a:rPr lang="en-US" altLang="en-US" sz="2000"/>
              <a:t>Proadifen</a:t>
            </a:r>
          </a:p>
          <a:p>
            <a:pPr eaLnBrk="1" hangingPunct="1"/>
            <a:r>
              <a:rPr lang="en-US" altLang="en-US" sz="2000"/>
              <a:t>Internal Standard</a:t>
            </a:r>
          </a:p>
        </p:txBody>
      </p:sp>
      <p:sp>
        <p:nvSpPr>
          <p:cNvPr id="152581" name="TextBox 2"/>
          <p:cNvSpPr txBox="1">
            <a:spLocks noChangeArrowheads="1"/>
          </p:cNvSpPr>
          <p:nvPr/>
        </p:nvSpPr>
        <p:spPr bwMode="auto">
          <a:xfrm>
            <a:off x="6858000" y="2516188"/>
            <a:ext cx="2044700" cy="400050"/>
          </a:xfrm>
          <a:prstGeom prst="rect">
            <a:avLst/>
          </a:prstGeom>
          <a:noFill/>
          <a:ln w="9525">
            <a:noFill/>
            <a:miter lim="800000"/>
            <a:headEnd/>
            <a:tailEnd/>
          </a:ln>
        </p:spPr>
        <p:txBody>
          <a:bodyPr wrap="none">
            <a:spAutoFit/>
          </a:bodyPr>
          <a:lstStyle/>
          <a:p>
            <a:pPr eaLnBrk="1" hangingPunct="1"/>
            <a:r>
              <a:rPr lang="en-US" altLang="en-US" sz="2000"/>
              <a:t>2 unknown peaks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noChangeArrowheads="1"/>
          </p:cNvSpPr>
          <p:nvPr>
            <p:ph type="title"/>
          </p:nvPr>
        </p:nvSpPr>
        <p:spPr>
          <a:xfrm>
            <a:off x="381000" y="-17463"/>
            <a:ext cx="7086600" cy="1306513"/>
          </a:xfrm>
        </p:spPr>
        <p:txBody>
          <a:bodyPr/>
          <a:lstStyle/>
          <a:p>
            <a:pPr algn="ctr"/>
            <a:r>
              <a:rPr lang="en-US" altLang="en-US" sz="3600" u="sng">
                <a:latin typeface="Tw Cen MT" pitchFamily="34" charset="0"/>
              </a:rPr>
              <a:t>GC Mass Spectra</a:t>
            </a:r>
          </a:p>
        </p:txBody>
      </p:sp>
      <p:sp>
        <p:nvSpPr>
          <p:cNvPr id="154627" name="Content Placeholder 2"/>
          <p:cNvSpPr>
            <a:spLocks noGrp="1" noChangeArrowheads="1"/>
          </p:cNvSpPr>
          <p:nvPr>
            <p:ph idx="1"/>
          </p:nvPr>
        </p:nvSpPr>
        <p:spPr>
          <a:xfrm>
            <a:off x="685800" y="1828800"/>
            <a:ext cx="7772400" cy="723900"/>
          </a:xfrm>
        </p:spPr>
        <p:txBody>
          <a:bodyPr/>
          <a:lstStyle/>
          <a:p>
            <a:r>
              <a:rPr lang="en-US" altLang="en-US"/>
              <a:t>GC/MS Cocaine chromatogram</a:t>
            </a:r>
          </a:p>
        </p:txBody>
      </p:sp>
      <p:pic>
        <p:nvPicPr>
          <p:cNvPr id="154628" name="Picture 1"/>
          <p:cNvPicPr>
            <a:picLocks noChangeAspect="1"/>
          </p:cNvPicPr>
          <p:nvPr/>
        </p:nvPicPr>
        <p:blipFill>
          <a:blip r:embed="rId3" cstate="print"/>
          <a:srcRect/>
          <a:stretch>
            <a:fillRect/>
          </a:stretch>
        </p:blipFill>
        <p:spPr bwMode="auto">
          <a:xfrm>
            <a:off x="1447800" y="3092450"/>
            <a:ext cx="5762625" cy="321945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noChangeArrowheads="1"/>
          </p:cNvSpPr>
          <p:nvPr>
            <p:ph type="title"/>
          </p:nvPr>
        </p:nvSpPr>
        <p:spPr>
          <a:xfrm>
            <a:off x="392113" y="0"/>
            <a:ext cx="7227887" cy="1295400"/>
          </a:xfrm>
        </p:spPr>
        <p:txBody>
          <a:bodyPr/>
          <a:lstStyle/>
          <a:p>
            <a:pPr algn="ctr"/>
            <a:r>
              <a:rPr lang="en-US" altLang="en-US" sz="3600" u="sng">
                <a:latin typeface="Tw Cen MT" pitchFamily="34" charset="0"/>
              </a:rPr>
              <a:t>GC/MS System</a:t>
            </a:r>
          </a:p>
        </p:txBody>
      </p:sp>
      <p:pic>
        <p:nvPicPr>
          <p:cNvPr id="156676" name="Picture 1"/>
          <p:cNvPicPr>
            <a:picLocks noChangeAspect="1"/>
          </p:cNvPicPr>
          <p:nvPr/>
        </p:nvPicPr>
        <p:blipFill>
          <a:blip r:embed="rId3" cstate="print"/>
          <a:srcRect/>
          <a:stretch>
            <a:fillRect/>
          </a:stretch>
        </p:blipFill>
        <p:spPr bwMode="auto">
          <a:xfrm>
            <a:off x="1600200" y="2039938"/>
            <a:ext cx="6400800" cy="48006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58723" name="Rectangle 2"/>
          <p:cNvSpPr>
            <a:spLocks noGrp="1" noChangeArrowheads="1"/>
          </p:cNvSpPr>
          <p:nvPr>
            <p:ph type="title"/>
          </p:nvPr>
        </p:nvSpPr>
        <p:spPr>
          <a:xfrm>
            <a:off x="304800" y="381000"/>
            <a:ext cx="7151688" cy="914400"/>
          </a:xfrm>
        </p:spPr>
        <p:txBody>
          <a:bodyPr/>
          <a:lstStyle/>
          <a:p>
            <a:pPr algn="ctr"/>
            <a:r>
              <a:rPr lang="en-US" altLang="en-US" sz="3600" u="sng">
                <a:latin typeface="Tw Cen MT" pitchFamily="34" charset="0"/>
              </a:rPr>
              <a:t>Interpretation</a:t>
            </a:r>
          </a:p>
        </p:txBody>
      </p:sp>
      <p:sp>
        <p:nvSpPr>
          <p:cNvPr id="158724" name="Rectangle 3"/>
          <p:cNvSpPr>
            <a:spLocks noGrp="1" noChangeArrowheads="1"/>
          </p:cNvSpPr>
          <p:nvPr>
            <p:ph type="body" idx="1"/>
          </p:nvPr>
        </p:nvSpPr>
        <p:spPr>
          <a:xfrm>
            <a:off x="541338" y="1752600"/>
            <a:ext cx="7848600" cy="2373313"/>
          </a:xfrm>
        </p:spPr>
        <p:txBody>
          <a:bodyPr/>
          <a:lstStyle/>
          <a:p>
            <a:r>
              <a:rPr lang="en-US" altLang="en-US" sz="2400">
                <a:solidFill>
                  <a:schemeClr val="tx2"/>
                </a:solidFill>
              </a:rPr>
              <a:t>A toxicologist </a:t>
            </a:r>
            <a:r>
              <a:rPr lang="en-US" altLang="en-US" sz="2400" b="1" u="sng">
                <a:solidFill>
                  <a:schemeClr val="tx2"/>
                </a:solidFill>
              </a:rPr>
              <a:t>can</a:t>
            </a:r>
            <a:r>
              <a:rPr lang="en-US" altLang="en-US" sz="2400">
                <a:solidFill>
                  <a:schemeClr val="tx2"/>
                </a:solidFill>
              </a:rPr>
              <a:t>:</a:t>
            </a:r>
          </a:p>
          <a:p>
            <a:endParaRPr lang="en-US" altLang="en-US" sz="2400">
              <a:solidFill>
                <a:schemeClr val="tx2"/>
              </a:solidFill>
            </a:endParaRPr>
          </a:p>
          <a:p>
            <a:r>
              <a:rPr lang="en-US" altLang="en-US" sz="2400">
                <a:solidFill>
                  <a:schemeClr val="tx2"/>
                </a:solidFill>
              </a:rPr>
              <a:t>Test the sample</a:t>
            </a:r>
          </a:p>
          <a:p>
            <a:r>
              <a:rPr lang="en-US" altLang="en-US" sz="2400">
                <a:solidFill>
                  <a:schemeClr val="tx2"/>
                </a:solidFill>
              </a:rPr>
              <a:t>Interpret the analytical result</a:t>
            </a:r>
          </a:p>
          <a:p>
            <a:r>
              <a:rPr lang="en-US" altLang="en-US" sz="2400">
                <a:solidFill>
                  <a:schemeClr val="tx2"/>
                </a:solidFill>
              </a:rPr>
              <a:t>Testify clearly to the effects of drug present in the driver</a:t>
            </a:r>
          </a:p>
        </p:txBody>
      </p:sp>
      <p:pic>
        <p:nvPicPr>
          <p:cNvPr id="158725" name="Picture 2"/>
          <p:cNvPicPr>
            <a:picLocks noChangeAspect="1"/>
          </p:cNvPicPr>
          <p:nvPr/>
        </p:nvPicPr>
        <p:blipFill>
          <a:blip r:embed="rId3" cstate="print"/>
          <a:srcRect/>
          <a:stretch>
            <a:fillRect/>
          </a:stretch>
        </p:blipFill>
        <p:spPr bwMode="auto">
          <a:xfrm>
            <a:off x="2895600" y="4551363"/>
            <a:ext cx="2879725" cy="1916112"/>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60771" name="Rectangle 2"/>
          <p:cNvSpPr>
            <a:spLocks noGrp="1" noChangeArrowheads="1"/>
          </p:cNvSpPr>
          <p:nvPr>
            <p:ph type="title"/>
          </p:nvPr>
        </p:nvSpPr>
        <p:spPr>
          <a:xfrm>
            <a:off x="304800" y="381000"/>
            <a:ext cx="7151688" cy="914400"/>
          </a:xfrm>
        </p:spPr>
        <p:txBody>
          <a:bodyPr/>
          <a:lstStyle/>
          <a:p>
            <a:pPr algn="ctr"/>
            <a:r>
              <a:rPr lang="en-US" altLang="en-US" sz="3600" u="sng">
                <a:latin typeface="Tw Cen MT" pitchFamily="34" charset="0"/>
              </a:rPr>
              <a:t>Interpretation</a:t>
            </a:r>
          </a:p>
        </p:txBody>
      </p:sp>
      <p:sp>
        <p:nvSpPr>
          <p:cNvPr id="160772" name="Rectangle 3"/>
          <p:cNvSpPr>
            <a:spLocks noGrp="1" noChangeArrowheads="1"/>
          </p:cNvSpPr>
          <p:nvPr>
            <p:ph type="body" idx="1"/>
          </p:nvPr>
        </p:nvSpPr>
        <p:spPr>
          <a:xfrm>
            <a:off x="541338" y="1752600"/>
            <a:ext cx="7848600" cy="2741613"/>
          </a:xfrm>
        </p:spPr>
        <p:txBody>
          <a:bodyPr/>
          <a:lstStyle/>
          <a:p>
            <a:r>
              <a:rPr lang="en-US" altLang="en-US" sz="2400">
                <a:solidFill>
                  <a:schemeClr val="tx2"/>
                </a:solidFill>
              </a:rPr>
              <a:t>A toxicologist </a:t>
            </a:r>
            <a:r>
              <a:rPr lang="en-US" altLang="en-US" sz="2400" b="1" u="sng">
                <a:solidFill>
                  <a:schemeClr val="tx2"/>
                </a:solidFill>
              </a:rPr>
              <a:t>cannot</a:t>
            </a:r>
            <a:r>
              <a:rPr lang="en-US" altLang="en-US" sz="2400">
                <a:solidFill>
                  <a:schemeClr val="tx2"/>
                </a:solidFill>
              </a:rPr>
              <a:t>:</a:t>
            </a:r>
          </a:p>
          <a:p>
            <a:endParaRPr lang="en-US" altLang="en-US" sz="2400">
              <a:solidFill>
                <a:schemeClr val="tx2"/>
              </a:solidFill>
            </a:endParaRPr>
          </a:p>
          <a:p>
            <a:r>
              <a:rPr lang="en-US" altLang="en-US" sz="2400">
                <a:solidFill>
                  <a:schemeClr val="tx2"/>
                </a:solidFill>
              </a:rPr>
              <a:t>Determine impairment in a specific individual from a single blood result</a:t>
            </a:r>
          </a:p>
          <a:p>
            <a:r>
              <a:rPr lang="en-US" altLang="en-US" sz="2400">
                <a:solidFill>
                  <a:schemeClr val="tx2"/>
                </a:solidFill>
              </a:rPr>
              <a:t>Determine how much drug was taken</a:t>
            </a:r>
          </a:p>
          <a:p>
            <a:r>
              <a:rPr lang="en-US" altLang="en-US" sz="2400">
                <a:solidFill>
                  <a:schemeClr val="tx2"/>
                </a:solidFill>
              </a:rPr>
              <a:t>Determine exactly when a drug was taken</a:t>
            </a:r>
          </a:p>
        </p:txBody>
      </p:sp>
      <p:pic>
        <p:nvPicPr>
          <p:cNvPr id="160773" name="Picture 2"/>
          <p:cNvPicPr>
            <a:picLocks noChangeAspect="1"/>
          </p:cNvPicPr>
          <p:nvPr/>
        </p:nvPicPr>
        <p:blipFill>
          <a:blip r:embed="rId3" cstate="print"/>
          <a:srcRect/>
          <a:stretch>
            <a:fillRect/>
          </a:stretch>
        </p:blipFill>
        <p:spPr bwMode="auto">
          <a:xfrm>
            <a:off x="2767013" y="4648200"/>
            <a:ext cx="2747962" cy="18288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4"/>
          <p:cNvSpPr>
            <a:spLocks noGrp="1"/>
          </p:cNvSpPr>
          <p:nvPr>
            <p:ph type="ftr" sz="quarter" idx="10"/>
          </p:nvPr>
        </p:nvSpPr>
        <p:spPr>
          <a:xfrm>
            <a:off x="3124200" y="6248400"/>
            <a:ext cx="2895600" cy="457200"/>
          </a:xfrm>
          <a:noFill/>
          <a:ln>
            <a:miter lim="800000"/>
            <a:headEnd/>
            <a:tailEnd/>
          </a:ln>
        </p:spPr>
        <p:txBody>
          <a:bodyPr/>
          <a:lstStyle/>
          <a:p>
            <a:endParaRPr lang="en-US" altLang="en-US" sz="1400">
              <a:latin typeface="Times New Roman" pitchFamily="18" charset="0"/>
            </a:endParaRPr>
          </a:p>
        </p:txBody>
      </p:sp>
      <p:sp>
        <p:nvSpPr>
          <p:cNvPr id="162819" name="Rectangle 2"/>
          <p:cNvSpPr>
            <a:spLocks noGrp="1" noChangeArrowheads="1"/>
          </p:cNvSpPr>
          <p:nvPr>
            <p:ph type="title"/>
          </p:nvPr>
        </p:nvSpPr>
        <p:spPr>
          <a:xfrm>
            <a:off x="304800" y="381000"/>
            <a:ext cx="7151688" cy="914400"/>
          </a:xfrm>
        </p:spPr>
        <p:txBody>
          <a:bodyPr/>
          <a:lstStyle/>
          <a:p>
            <a:pPr algn="ctr"/>
            <a:r>
              <a:rPr lang="en-US" altLang="en-US" sz="3600" u="sng">
                <a:latin typeface="Tw Cen MT" pitchFamily="34" charset="0"/>
              </a:rPr>
              <a:t>Interpretation</a:t>
            </a:r>
          </a:p>
        </p:txBody>
      </p:sp>
      <p:sp>
        <p:nvSpPr>
          <p:cNvPr id="162820" name="Rectangle 3"/>
          <p:cNvSpPr>
            <a:spLocks noGrp="1" noChangeArrowheads="1"/>
          </p:cNvSpPr>
          <p:nvPr>
            <p:ph type="body" idx="1"/>
          </p:nvPr>
        </p:nvSpPr>
        <p:spPr>
          <a:xfrm>
            <a:off x="541338" y="1752600"/>
            <a:ext cx="7848600" cy="3111500"/>
          </a:xfrm>
        </p:spPr>
        <p:txBody>
          <a:bodyPr/>
          <a:lstStyle/>
          <a:p>
            <a:r>
              <a:rPr lang="en-US" altLang="en-US" sz="2400">
                <a:solidFill>
                  <a:schemeClr val="tx2"/>
                </a:solidFill>
              </a:rPr>
              <a:t>Is the driver impaired?</a:t>
            </a:r>
          </a:p>
          <a:p>
            <a:endParaRPr lang="en-US" altLang="en-US" sz="2400">
              <a:solidFill>
                <a:schemeClr val="tx2"/>
              </a:solidFill>
            </a:endParaRPr>
          </a:p>
          <a:p>
            <a:r>
              <a:rPr lang="en-US" altLang="en-US" sz="2400">
                <a:solidFill>
                  <a:schemeClr val="tx2"/>
                </a:solidFill>
              </a:rPr>
              <a:t>Cannot give an opinion based solely on positive  toxicology results</a:t>
            </a:r>
          </a:p>
          <a:p>
            <a:r>
              <a:rPr lang="en-US" altLang="en-US" sz="2400">
                <a:solidFill>
                  <a:schemeClr val="tx2"/>
                </a:solidFill>
              </a:rPr>
              <a:t>Need information gathered by the investigator at the scene</a:t>
            </a:r>
          </a:p>
          <a:p>
            <a:r>
              <a:rPr lang="en-US" altLang="en-US" sz="2400">
                <a:solidFill>
                  <a:schemeClr val="tx2"/>
                </a:solidFill>
              </a:rPr>
              <a:t>Observations, situation, environment, SFSTs</a:t>
            </a:r>
          </a:p>
        </p:txBody>
      </p:sp>
      <p:pic>
        <p:nvPicPr>
          <p:cNvPr id="162821" name="Picture 2"/>
          <p:cNvPicPr>
            <a:picLocks noChangeAspect="1"/>
          </p:cNvPicPr>
          <p:nvPr/>
        </p:nvPicPr>
        <p:blipFill>
          <a:blip r:embed="rId3" cstate="print"/>
          <a:srcRect/>
          <a:stretch>
            <a:fillRect/>
          </a:stretch>
        </p:blipFill>
        <p:spPr bwMode="auto">
          <a:xfrm>
            <a:off x="3155950" y="4962525"/>
            <a:ext cx="2619375" cy="1743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7162800" cy="914400"/>
          </a:xfrm>
        </p:spPr>
        <p:txBody>
          <a:bodyPr/>
          <a:lstStyle/>
          <a:p>
            <a:pPr algn="ctr" eaLnBrk="1" hangingPunct="1"/>
            <a:r>
              <a:rPr lang="en-US" altLang="en-US" u="sng">
                <a:latin typeface="Tw Cen MT" pitchFamily="34" charset="0"/>
              </a:rPr>
              <a:t>“Drunk” Flying </a:t>
            </a:r>
          </a:p>
        </p:txBody>
      </p:sp>
      <p:sp>
        <p:nvSpPr>
          <p:cNvPr id="6147" name="Rectangle 3">
            <a:extLst>
              <a:ext uri="{FF2B5EF4-FFF2-40B4-BE49-F238E27FC236}">
                <a16:creationId xmlns:a16="http://schemas.microsoft.com/office/drawing/2014/main" id="{6BB2B86A-22FB-4E14-B203-6427CE73A953}"/>
              </a:ext>
            </a:extLst>
          </p:cNvPr>
          <p:cNvSpPr>
            <a:spLocks noGrp="1" noChangeArrowheads="1"/>
          </p:cNvSpPr>
          <p:nvPr>
            <p:ph type="body" idx="1"/>
          </p:nvPr>
        </p:nvSpPr>
        <p:spPr>
          <a:xfrm>
            <a:off x="600075" y="1633538"/>
            <a:ext cx="7172325" cy="5610225"/>
          </a:xfrm>
        </p:spPr>
        <p:txBody>
          <a:bodyPr/>
          <a:lstStyle/>
          <a:p>
            <a:pPr eaLnBrk="1" hangingPunct="1">
              <a:defRPr/>
            </a:pPr>
            <a:endParaRPr lang="en-US" altLang="en-US" sz="2800" dirty="0"/>
          </a:p>
          <a:p>
            <a:pPr eaLnBrk="1" hangingPunct="1">
              <a:defRPr/>
            </a:pPr>
            <a:r>
              <a:rPr lang="en-US" altLang="en-US" sz="2400" dirty="0"/>
              <a:t>March 2016 @ 7:00 AM</a:t>
            </a:r>
          </a:p>
          <a:p>
            <a:pPr eaLnBrk="1" hangingPunct="1">
              <a:defRPr/>
            </a:pPr>
            <a:r>
              <a:rPr lang="en-US" altLang="en-US" sz="2400" dirty="0"/>
              <a:t>Detroit to Philadelphia</a:t>
            </a:r>
          </a:p>
          <a:p>
            <a:pPr eaLnBrk="1" hangingPunct="1">
              <a:defRPr/>
            </a:pPr>
            <a:r>
              <a:rPr lang="en-US" altLang="en-US" sz="2400" dirty="0"/>
              <a:t>Fifty year old AA co-pilot arrested in the cockpit</a:t>
            </a:r>
          </a:p>
          <a:p>
            <a:pPr eaLnBrk="1" hangingPunct="1">
              <a:defRPr/>
            </a:pPr>
            <a:endParaRPr lang="en-US" altLang="en-US" sz="2400" dirty="0"/>
          </a:p>
          <a:p>
            <a:pPr eaLnBrk="1" hangingPunct="1">
              <a:defRPr/>
            </a:pPr>
            <a:r>
              <a:rPr lang="en-US" altLang="en-US" sz="2400" dirty="0"/>
              <a:t>Operating an aircraft while under the influence of alcohol</a:t>
            </a:r>
          </a:p>
          <a:p>
            <a:pPr eaLnBrk="1" hangingPunct="1">
              <a:defRPr/>
            </a:pPr>
            <a:r>
              <a:rPr lang="en-US" altLang="en-US" sz="2400" dirty="0"/>
              <a:t>Legal limit: 0.04%</a:t>
            </a:r>
          </a:p>
          <a:p>
            <a:pPr eaLnBrk="1" hangingPunct="1">
              <a:defRPr/>
            </a:pPr>
            <a:r>
              <a:rPr lang="en-US" altLang="en-US" sz="2400" dirty="0"/>
              <a:t>Breathalyzer: 0.08%</a:t>
            </a:r>
          </a:p>
          <a:p>
            <a:pPr eaLnBrk="1" hangingPunct="1">
              <a:defRPr/>
            </a:pPr>
            <a:r>
              <a:rPr lang="en-US" altLang="en-US" sz="2400" dirty="0"/>
              <a:t>Misdemeanor</a:t>
            </a:r>
          </a:p>
          <a:p>
            <a:pPr eaLnBrk="1" hangingPunct="1">
              <a:defRPr/>
            </a:pPr>
            <a:endParaRPr lang="en-US" altLang="en-US" sz="2800" dirty="0"/>
          </a:p>
          <a:p>
            <a:pPr marL="0" indent="0" eaLnBrk="1" hangingPunct="1">
              <a:buFontTx/>
              <a:buNone/>
              <a:defRPr/>
            </a:pPr>
            <a:r>
              <a:rPr lang="en-US" altLang="en-US" sz="2800" dirty="0"/>
              <a:t>   </a:t>
            </a:r>
            <a:endParaRPr lang="en-US" altLang="en-US" dirty="0"/>
          </a:p>
        </p:txBody>
      </p:sp>
      <p:pic>
        <p:nvPicPr>
          <p:cNvPr id="18436" name="Picture 2"/>
          <p:cNvPicPr>
            <a:picLocks noChangeAspect="1"/>
          </p:cNvPicPr>
          <p:nvPr/>
        </p:nvPicPr>
        <p:blipFill>
          <a:blip r:embed="rId3" cstate="print"/>
          <a:srcRect/>
          <a:stretch>
            <a:fillRect/>
          </a:stretch>
        </p:blipFill>
        <p:spPr bwMode="auto">
          <a:xfrm>
            <a:off x="5715000" y="4724400"/>
            <a:ext cx="2895600" cy="158115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noChangeArrowheads="1"/>
          </p:cNvSpPr>
          <p:nvPr>
            <p:ph type="title"/>
          </p:nvPr>
        </p:nvSpPr>
        <p:spPr/>
        <p:txBody>
          <a:bodyPr/>
          <a:lstStyle/>
          <a:p>
            <a:pPr algn="ctr"/>
            <a:r>
              <a:rPr lang="en-US" altLang="en-US" sz="3600" u="sng">
                <a:latin typeface="Tw Cen MT" pitchFamily="34" charset="0"/>
              </a:rPr>
              <a:t>Drug Interpretation Issues</a:t>
            </a:r>
          </a:p>
        </p:txBody>
      </p:sp>
      <p:sp>
        <p:nvSpPr>
          <p:cNvPr id="164867" name="Content Placeholder 2"/>
          <p:cNvSpPr>
            <a:spLocks noGrp="1" noChangeArrowheads="1"/>
          </p:cNvSpPr>
          <p:nvPr>
            <p:ph idx="1"/>
          </p:nvPr>
        </p:nvSpPr>
        <p:spPr>
          <a:xfrm>
            <a:off x="685800" y="1828800"/>
            <a:ext cx="7772400" cy="5032375"/>
          </a:xfrm>
        </p:spPr>
        <p:txBody>
          <a:bodyPr/>
          <a:lstStyle/>
          <a:p>
            <a:r>
              <a:rPr lang="en-US" altLang="en-US" sz="2400"/>
              <a:t>No legal guidelines</a:t>
            </a:r>
          </a:p>
          <a:p>
            <a:r>
              <a:rPr lang="en-US" altLang="en-US" sz="2400"/>
              <a:t>Case-by-case basis</a:t>
            </a:r>
          </a:p>
          <a:p>
            <a:endParaRPr lang="en-US" altLang="en-US" sz="2400"/>
          </a:p>
          <a:p>
            <a:r>
              <a:rPr lang="en-US" altLang="en-US" sz="2400"/>
              <a:t>Polypharmacy/multiple drug use:</a:t>
            </a:r>
          </a:p>
          <a:p>
            <a:r>
              <a:rPr lang="en-US" altLang="en-US" sz="2400"/>
              <a:t>Synergistic effect with other like drugs</a:t>
            </a:r>
          </a:p>
          <a:p>
            <a:r>
              <a:rPr lang="en-US" altLang="en-US" sz="2400"/>
              <a:t>Mixed classes</a:t>
            </a:r>
          </a:p>
          <a:p>
            <a:endParaRPr lang="en-US" altLang="en-US" sz="2400"/>
          </a:p>
          <a:p>
            <a:r>
              <a:rPr lang="en-US" altLang="en-US" sz="2400"/>
              <a:t>Individual tolerance</a:t>
            </a:r>
          </a:p>
          <a:p>
            <a:endParaRPr lang="en-US" altLang="en-US" sz="2400"/>
          </a:p>
          <a:p>
            <a:r>
              <a:rPr lang="en-US" altLang="en-US" sz="2400"/>
              <a:t>Metabolites</a:t>
            </a:r>
          </a:p>
          <a:p>
            <a:endParaRPr lang="en-US" altLang="en-US" sz="2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title"/>
          </p:nvPr>
        </p:nvSpPr>
        <p:spPr>
          <a:xfrm>
            <a:off x="838200" y="457200"/>
            <a:ext cx="6248400" cy="762000"/>
          </a:xfrm>
        </p:spPr>
        <p:txBody>
          <a:bodyPr/>
          <a:lstStyle/>
          <a:p>
            <a:pPr algn="ctr" eaLnBrk="1" hangingPunct="1"/>
            <a:r>
              <a:rPr lang="en-US" altLang="en-US" sz="3600" u="sng" dirty="0">
                <a:latin typeface="Tw Cen MT" pitchFamily="34" charset="0"/>
              </a:rPr>
              <a:t>2018 Toxicology Stats</a:t>
            </a:r>
          </a:p>
        </p:txBody>
      </p:sp>
      <p:sp>
        <p:nvSpPr>
          <p:cNvPr id="166915" name="Rectangle 4"/>
          <p:cNvSpPr>
            <a:spLocks noGrp="1" noChangeArrowheads="1"/>
          </p:cNvSpPr>
          <p:nvPr>
            <p:ph idx="1"/>
          </p:nvPr>
        </p:nvSpPr>
        <p:spPr>
          <a:xfrm>
            <a:off x="685800" y="1797050"/>
            <a:ext cx="7772400" cy="4145750"/>
          </a:xfrm>
        </p:spPr>
        <p:txBody>
          <a:bodyPr/>
          <a:lstStyle/>
          <a:p>
            <a:pPr eaLnBrk="1" hangingPunct="1"/>
            <a:r>
              <a:rPr lang="en-US" altLang="en-US" sz="2400" dirty="0"/>
              <a:t>188 DUI cases submitted</a:t>
            </a:r>
          </a:p>
          <a:p>
            <a:pPr eaLnBrk="1" hangingPunct="1"/>
            <a:r>
              <a:rPr lang="en-US" altLang="en-US" sz="2400" dirty="0"/>
              <a:t>96.3% DUI cases positive for ethanol or drugs </a:t>
            </a:r>
          </a:p>
          <a:p>
            <a:pPr eaLnBrk="1" hangingPunct="1"/>
            <a:r>
              <a:rPr lang="en-US" altLang="en-US" sz="2400" dirty="0"/>
              <a:t>50% Positive Ethanol</a:t>
            </a:r>
          </a:p>
          <a:p>
            <a:pPr eaLnBrk="1" hangingPunct="1"/>
            <a:r>
              <a:rPr lang="en-US" altLang="en-US" sz="2400" dirty="0"/>
              <a:t>Ave. BAC= 0.18 g% ethanol</a:t>
            </a:r>
          </a:p>
          <a:p>
            <a:pPr eaLnBrk="1" hangingPunct="1"/>
            <a:endParaRPr lang="en-US" altLang="en-US" sz="2400" dirty="0"/>
          </a:p>
          <a:p>
            <a:pPr eaLnBrk="1" hangingPunct="1"/>
            <a:r>
              <a:rPr lang="en-US" altLang="en-US" sz="2400" dirty="0"/>
              <a:t>66% Positive Drugs</a:t>
            </a:r>
          </a:p>
          <a:p>
            <a:pPr eaLnBrk="1" hangingPunct="1"/>
            <a:r>
              <a:rPr lang="en-US" altLang="en-US" sz="2400" dirty="0"/>
              <a:t>Drugs: THC, </a:t>
            </a:r>
            <a:r>
              <a:rPr lang="en-US" altLang="en-US" sz="2400" dirty="0" err="1"/>
              <a:t>Fentanyl</a:t>
            </a:r>
            <a:r>
              <a:rPr lang="en-US" altLang="en-US" sz="2400" dirty="0"/>
              <a:t>, Cocaine, Methadone,</a:t>
            </a:r>
          </a:p>
          <a:p>
            <a:pPr eaLnBrk="1" hangingPunct="1">
              <a:buNone/>
            </a:pPr>
            <a:r>
              <a:rPr lang="en-US" altLang="en-US" sz="2400" dirty="0"/>
              <a:t>    Benzodiazepines </a:t>
            </a:r>
          </a:p>
          <a:p>
            <a:pPr eaLnBrk="1" hangingPunct="1"/>
            <a:r>
              <a:rPr lang="en-US" altLang="en-US" sz="2400" dirty="0"/>
              <a:t>22%: Ethanol + Drugs</a:t>
            </a:r>
          </a:p>
        </p:txBody>
      </p:sp>
      <p:sp>
        <p:nvSpPr>
          <p:cNvPr id="166917" name="Rectangle 2"/>
          <p:cNvSpPr>
            <a:spLocks noGrp="1" noChangeArrowheads="1"/>
          </p:cNvSpPr>
          <p:nvPr>
            <p:ph type="body" sz="half" idx="4294967295"/>
          </p:nvPr>
        </p:nvSpPr>
        <p:spPr>
          <a:xfrm>
            <a:off x="5334000" y="1981200"/>
            <a:ext cx="3810000" cy="4114800"/>
          </a:xfrm>
        </p:spPr>
        <p:txBody>
          <a:bodyPr/>
          <a:lstStyle/>
          <a:p>
            <a:pPr eaLnBrk="1" hangingPunct="1"/>
            <a:endParaRPr lang="en-US" altLang="en-US" sz="2400" dirty="0"/>
          </a:p>
          <a:p>
            <a:pPr eaLnBrk="1" hangingPunct="1"/>
            <a:endParaRPr lang="en-US" altLang="en-US" sz="2800" dirty="0"/>
          </a:p>
        </p:txBody>
      </p:sp>
      <p:pic>
        <p:nvPicPr>
          <p:cNvPr id="166918" name="Picture 2"/>
          <p:cNvPicPr>
            <a:picLocks noChangeAspect="1"/>
          </p:cNvPicPr>
          <p:nvPr/>
        </p:nvPicPr>
        <p:blipFill>
          <a:blip r:embed="rId3" cstate="print"/>
          <a:srcRect/>
          <a:stretch>
            <a:fillRect/>
          </a:stretch>
        </p:blipFill>
        <p:spPr bwMode="auto">
          <a:xfrm>
            <a:off x="7015163" y="2936875"/>
            <a:ext cx="1752600" cy="1752600"/>
          </a:xfrm>
          <a:prstGeom prst="rect">
            <a:avLst/>
          </a:prstGeom>
          <a:noFill/>
          <a:ln w="9525">
            <a:noFill/>
            <a:miter lim="800000"/>
            <a:headEnd/>
            <a:tailEnd/>
          </a:ln>
        </p:spPr>
      </p:pic>
      <p:pic>
        <p:nvPicPr>
          <p:cNvPr id="166919" name="Picture 1"/>
          <p:cNvPicPr>
            <a:picLocks noChangeAspect="1"/>
          </p:cNvPicPr>
          <p:nvPr/>
        </p:nvPicPr>
        <p:blipFill>
          <a:blip r:embed="rId4" cstate="print"/>
          <a:srcRect/>
          <a:stretch>
            <a:fillRect/>
          </a:stretch>
        </p:blipFill>
        <p:spPr bwMode="auto">
          <a:xfrm>
            <a:off x="4191000" y="4978400"/>
            <a:ext cx="2857500" cy="16383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a:xfrm>
            <a:off x="304800" y="381000"/>
            <a:ext cx="7151688" cy="914400"/>
          </a:xfrm>
        </p:spPr>
        <p:txBody>
          <a:bodyPr/>
          <a:lstStyle/>
          <a:p>
            <a:pPr algn="ctr"/>
            <a:r>
              <a:rPr lang="en-US" altLang="en-US" sz="3600" u="sng">
                <a:latin typeface="Tw Cen MT" pitchFamily="34" charset="0"/>
              </a:rPr>
              <a:t>Conclusion</a:t>
            </a:r>
          </a:p>
        </p:txBody>
      </p:sp>
      <p:sp>
        <p:nvSpPr>
          <p:cNvPr id="168964" name="Rectangle 3"/>
          <p:cNvSpPr>
            <a:spLocks noGrp="1" noChangeArrowheads="1"/>
          </p:cNvSpPr>
          <p:nvPr>
            <p:ph type="body" idx="1"/>
          </p:nvPr>
        </p:nvSpPr>
        <p:spPr>
          <a:xfrm>
            <a:off x="304800" y="1676400"/>
            <a:ext cx="8458200" cy="3111500"/>
          </a:xfrm>
        </p:spPr>
        <p:txBody>
          <a:bodyPr/>
          <a:lstStyle/>
          <a:p>
            <a:r>
              <a:rPr lang="en-US" altLang="en-US" sz="2400">
                <a:solidFill>
                  <a:schemeClr val="tx2"/>
                </a:solidFill>
              </a:rPr>
              <a:t>Individual impairment increases as a drug’s concentration increases in the body</a:t>
            </a:r>
          </a:p>
          <a:p>
            <a:endParaRPr lang="en-US" altLang="en-US" sz="2400">
              <a:solidFill>
                <a:schemeClr val="tx2"/>
              </a:solidFill>
            </a:endParaRPr>
          </a:p>
          <a:p>
            <a:r>
              <a:rPr lang="en-US" altLang="en-US" sz="2400">
                <a:solidFill>
                  <a:schemeClr val="tx2"/>
                </a:solidFill>
              </a:rPr>
              <a:t>Ethanol and drugs effect a driver’s ability to safely operate a MV and increase the risk of a MV crash</a:t>
            </a:r>
          </a:p>
          <a:p>
            <a:endParaRPr lang="en-US" altLang="en-US" sz="2400">
              <a:solidFill>
                <a:schemeClr val="tx2"/>
              </a:solidFill>
            </a:endParaRPr>
          </a:p>
          <a:p>
            <a:r>
              <a:rPr lang="en-US" altLang="en-US" sz="2400">
                <a:solidFill>
                  <a:schemeClr val="tx2"/>
                </a:solidFill>
              </a:rPr>
              <a:t>Do not mix alcohol and drugs</a:t>
            </a:r>
          </a:p>
        </p:txBody>
      </p:sp>
      <p:pic>
        <p:nvPicPr>
          <p:cNvPr id="168965" name="Picture 1"/>
          <p:cNvPicPr>
            <a:picLocks noChangeAspect="1"/>
          </p:cNvPicPr>
          <p:nvPr/>
        </p:nvPicPr>
        <p:blipFill>
          <a:blip r:embed="rId3" cstate="print"/>
          <a:srcRect/>
          <a:stretch>
            <a:fillRect/>
          </a:stretch>
        </p:blipFill>
        <p:spPr bwMode="auto">
          <a:xfrm>
            <a:off x="4848225" y="4914900"/>
            <a:ext cx="2343150" cy="1562100"/>
          </a:xfrm>
          <a:prstGeom prst="rect">
            <a:avLst/>
          </a:prstGeom>
          <a:noFill/>
          <a:ln w="9525">
            <a:noFill/>
            <a:miter lim="800000"/>
            <a:headEnd/>
            <a:tailEnd/>
          </a:ln>
        </p:spPr>
      </p:pic>
      <p:pic>
        <p:nvPicPr>
          <p:cNvPr id="168966" name="Picture 3"/>
          <p:cNvPicPr>
            <a:picLocks noChangeAspect="1"/>
          </p:cNvPicPr>
          <p:nvPr/>
        </p:nvPicPr>
        <p:blipFill>
          <a:blip r:embed="rId4" cstate="print"/>
          <a:srcRect/>
          <a:stretch>
            <a:fillRect/>
          </a:stretch>
        </p:blipFill>
        <p:spPr bwMode="auto">
          <a:xfrm>
            <a:off x="1371600" y="4910138"/>
            <a:ext cx="2079625" cy="1566862"/>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endParaRPr lang="en-US" altLang="en-US"/>
          </a:p>
        </p:txBody>
      </p:sp>
      <p:pic>
        <p:nvPicPr>
          <p:cNvPr id="171011" name="Picture 4" descr="AddressPage"/>
          <p:cNvPicPr>
            <a:picLocks noChangeAspect="1" noChangeArrowheads="1"/>
          </p:cNvPicPr>
          <p:nvPr/>
        </p:nvPicPr>
        <p:blipFill>
          <a:blip r:embed="rId3" cstate="print"/>
          <a:srcRect/>
          <a:stretch>
            <a:fillRect/>
          </a:stretch>
        </p:blipFill>
        <p:spPr bwMode="auto">
          <a:xfrm>
            <a:off x="0" y="0"/>
            <a:ext cx="9372600" cy="6858000"/>
          </a:xfrm>
          <a:prstGeom prst="rect">
            <a:avLst/>
          </a:prstGeom>
          <a:noFill/>
          <a:ln w="9525">
            <a:noFill/>
            <a:miter lim="800000"/>
            <a:headEnd/>
            <a:tailEnd/>
          </a:ln>
        </p:spPr>
      </p:pic>
      <p:sp>
        <p:nvSpPr>
          <p:cNvPr id="171012" name="Rectangle 5"/>
          <p:cNvSpPr>
            <a:spLocks noChangeArrowheads="1"/>
          </p:cNvSpPr>
          <p:nvPr/>
        </p:nvSpPr>
        <p:spPr bwMode="auto">
          <a:xfrm>
            <a:off x="465138" y="3505200"/>
            <a:ext cx="8221662" cy="3000821"/>
          </a:xfrm>
          <a:prstGeom prst="rect">
            <a:avLst/>
          </a:prstGeom>
          <a:solidFill>
            <a:srgbClr val="005ABE"/>
          </a:solidFill>
          <a:ln w="9525">
            <a:noFill/>
            <a:miter lim="800000"/>
            <a:headEnd/>
            <a:tailEnd/>
          </a:ln>
          <a:effectLst/>
        </p:spPr>
        <p:txBody>
          <a:bodyPr wrap="square" lIns="0" tIns="0" rIns="0" bIns="228600">
            <a:spAutoFit/>
          </a:bodyPr>
          <a:lstStyle/>
          <a:p>
            <a:pPr indent="3175" eaLnBrk="1" hangingPunct="1">
              <a:lnSpc>
                <a:spcPct val="125000"/>
              </a:lnSpc>
              <a:buClr>
                <a:srgbClr val="828386"/>
              </a:buClr>
            </a:pPr>
            <a:r>
              <a:rPr lang="en-US" altLang="en-US" sz="2800" b="1" dirty="0">
                <a:solidFill>
                  <a:schemeClr val="bg1"/>
                </a:solidFill>
                <a:latin typeface="Arial" charset="0"/>
                <a:cs typeface="Times New Roman" pitchFamily="18" charset="0"/>
              </a:rPr>
              <a:t>Robert Almeida, MS, D-ABFT-FT, TC-NRCC</a:t>
            </a:r>
          </a:p>
          <a:p>
            <a:pPr indent="3175" eaLnBrk="1" hangingPunct="1">
              <a:lnSpc>
                <a:spcPct val="125000"/>
              </a:lnSpc>
              <a:buClr>
                <a:srgbClr val="828386"/>
              </a:buClr>
            </a:pPr>
            <a:r>
              <a:rPr lang="en-US" altLang="en-US" sz="2800" dirty="0">
                <a:solidFill>
                  <a:schemeClr val="bg1"/>
                </a:solidFill>
                <a:latin typeface="Arial" charset="0"/>
                <a:cs typeface="Times New Roman" pitchFamily="18" charset="0"/>
              </a:rPr>
              <a:t>Supervisor, Forensic Toxicology</a:t>
            </a:r>
          </a:p>
          <a:p>
            <a:pPr indent="3175" eaLnBrk="1" hangingPunct="1">
              <a:lnSpc>
                <a:spcPct val="125000"/>
              </a:lnSpc>
              <a:buClr>
                <a:srgbClr val="828386"/>
              </a:buClr>
            </a:pPr>
            <a:r>
              <a:rPr lang="en-US" altLang="en-US" sz="2800" dirty="0">
                <a:solidFill>
                  <a:schemeClr val="bg1"/>
                </a:solidFill>
                <a:latin typeface="Arial" charset="0"/>
                <a:cs typeface="Times New Roman" pitchFamily="18" charset="0"/>
              </a:rPr>
              <a:t>401.222.5565</a:t>
            </a:r>
          </a:p>
          <a:p>
            <a:pPr indent="3175" eaLnBrk="1" hangingPunct="1">
              <a:lnSpc>
                <a:spcPct val="125000"/>
              </a:lnSpc>
              <a:buClr>
                <a:srgbClr val="828386"/>
              </a:buClr>
            </a:pPr>
            <a:r>
              <a:rPr lang="en-US" altLang="en-US" sz="2800" dirty="0">
                <a:solidFill>
                  <a:schemeClr val="bg1"/>
                </a:solidFill>
                <a:latin typeface="Arial" charset="0"/>
                <a:cs typeface="Times New Roman" pitchFamily="18" charset="0"/>
                <a:hlinkClick r:id="rId4"/>
              </a:rPr>
              <a:t>robert.almeida@health.ri.gov</a:t>
            </a:r>
            <a:endParaRPr lang="en-US" altLang="en-US" sz="2800" dirty="0">
              <a:solidFill>
                <a:schemeClr val="bg1"/>
              </a:solidFill>
              <a:latin typeface="Arial" charset="0"/>
              <a:cs typeface="Times New Roman" pitchFamily="18" charset="0"/>
            </a:endParaRPr>
          </a:p>
          <a:p>
            <a:pPr indent="3175" eaLnBrk="1" hangingPunct="1">
              <a:lnSpc>
                <a:spcPct val="125000"/>
              </a:lnSpc>
              <a:buClr>
                <a:srgbClr val="828386"/>
              </a:buClr>
            </a:pPr>
            <a:endParaRPr lang="en-US" altLang="en-US" sz="3200" dirty="0">
              <a:solidFill>
                <a:schemeClr val="tx2"/>
              </a:solidFill>
              <a:latin typeface="Arial"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7162800" cy="914400"/>
          </a:xfrm>
        </p:spPr>
        <p:txBody>
          <a:bodyPr/>
          <a:lstStyle/>
          <a:p>
            <a:pPr algn="ctr" eaLnBrk="1" hangingPunct="1"/>
            <a:r>
              <a:rPr lang="en-US" altLang="en-US" sz="3600" u="sng">
                <a:latin typeface="Tw Cen MT" pitchFamily="34" charset="0"/>
              </a:rPr>
              <a:t>Drugged Driving Laws</a:t>
            </a:r>
          </a:p>
        </p:txBody>
      </p:sp>
      <p:sp>
        <p:nvSpPr>
          <p:cNvPr id="20483" name="Rectangle 3"/>
          <p:cNvSpPr>
            <a:spLocks noGrp="1" noChangeArrowheads="1"/>
          </p:cNvSpPr>
          <p:nvPr>
            <p:ph type="body" idx="1"/>
          </p:nvPr>
        </p:nvSpPr>
        <p:spPr>
          <a:xfrm>
            <a:off x="485775" y="1905000"/>
            <a:ext cx="7315200" cy="6065838"/>
          </a:xfrm>
        </p:spPr>
        <p:txBody>
          <a:bodyPr/>
          <a:lstStyle/>
          <a:p>
            <a:pPr eaLnBrk="1" hangingPunct="1"/>
            <a:r>
              <a:rPr lang="en-US" altLang="en-US" sz="2400"/>
              <a:t>All states have laws against drugged-driving</a:t>
            </a:r>
          </a:p>
          <a:p>
            <a:pPr eaLnBrk="1" hangingPunct="1"/>
            <a:r>
              <a:rPr lang="en-US" altLang="en-US" sz="2400"/>
              <a:t>*No set measurements for DUID.</a:t>
            </a:r>
          </a:p>
          <a:p>
            <a:pPr eaLnBrk="1" hangingPunct="1"/>
            <a:endParaRPr lang="en-US" altLang="en-US" sz="2400"/>
          </a:p>
          <a:p>
            <a:pPr eaLnBrk="1" hangingPunct="1"/>
            <a:r>
              <a:rPr lang="en-US" altLang="en-US" sz="2400"/>
              <a:t>Why?</a:t>
            </a:r>
          </a:p>
          <a:p>
            <a:pPr eaLnBrk="1" hangingPunct="1"/>
            <a:r>
              <a:rPr lang="en-US" altLang="en-US" sz="2400"/>
              <a:t>Alcohol is a simpler compound and therefore processed more easily than drugs.</a:t>
            </a:r>
          </a:p>
          <a:p>
            <a:pPr eaLnBrk="1" hangingPunct="1"/>
            <a:r>
              <a:rPr lang="en-US" altLang="en-US" sz="2400"/>
              <a:t>No close link between blood and drug levels and measured </a:t>
            </a:r>
            <a:r>
              <a:rPr lang="en-US" altLang="en-US" sz="2400" u="sng"/>
              <a:t>impairment</a:t>
            </a:r>
            <a:r>
              <a:rPr lang="en-US" altLang="en-US" sz="2400"/>
              <a:t>.</a:t>
            </a:r>
          </a:p>
          <a:p>
            <a:pPr eaLnBrk="1" hangingPunct="1"/>
            <a:r>
              <a:rPr lang="en-US" altLang="en-US" sz="2400"/>
              <a:t>Interactions occur with drug-drug and drug-alcohol combinations.</a:t>
            </a:r>
          </a:p>
          <a:p>
            <a:pPr eaLnBrk="1" hangingPunct="1"/>
            <a:r>
              <a:rPr lang="en-US" altLang="en-US" sz="2400"/>
              <a:t>Emergence of new designer drugs and their effects.</a:t>
            </a:r>
          </a:p>
          <a:p>
            <a:pPr eaLnBrk="1" hangingPunct="1"/>
            <a:endParaRPr lang="en-US" altLang="en-US" sz="2400"/>
          </a:p>
          <a:p>
            <a:pPr eaLnBrk="1" hangingPunct="1"/>
            <a:endParaRPr lang="en-US" altLang="en-US" sz="240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8656</TotalTime>
  <Words>4361</Words>
  <Application>Microsoft Office PowerPoint</Application>
  <PresentationFormat>On-screen Show (4:3)</PresentationFormat>
  <Paragraphs>953</Paragraphs>
  <Slides>83</Slides>
  <Notes>82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Georgia</vt:lpstr>
      <vt:lpstr>Times New Roman</vt:lpstr>
      <vt:lpstr>Tw Cen MT</vt:lpstr>
      <vt:lpstr>Tw Cen MT Condensed</vt:lpstr>
      <vt:lpstr>Default Design</vt:lpstr>
      <vt:lpstr>Forensic Toxicology </vt:lpstr>
      <vt:lpstr>Overview</vt:lpstr>
      <vt:lpstr>Forensic Toxicology</vt:lpstr>
      <vt:lpstr>Forensic Toxicology</vt:lpstr>
      <vt:lpstr>Forensic Toxicology</vt:lpstr>
      <vt:lpstr>Human Performance Toxicology</vt:lpstr>
      <vt:lpstr>“Drunk” Driving </vt:lpstr>
      <vt:lpstr>“Drunk” Flying </vt:lpstr>
      <vt:lpstr>Drugged Driving Laws</vt:lpstr>
      <vt:lpstr>Rhode Island DUID Statute</vt:lpstr>
      <vt:lpstr>DEA Controlled Substances</vt:lpstr>
      <vt:lpstr>Impaired Driving </vt:lpstr>
      <vt:lpstr>Effects of OH and Drugs on Driving</vt:lpstr>
      <vt:lpstr>Effects of Drugs on Driving</vt:lpstr>
      <vt:lpstr>Pharmacodynamics/ -kinetics</vt:lpstr>
      <vt:lpstr>Drug Classifications</vt:lpstr>
      <vt:lpstr>CNS Stimulants</vt:lpstr>
      <vt:lpstr>CNS Stimulants</vt:lpstr>
      <vt:lpstr>Cocaine DUID Case</vt:lpstr>
      <vt:lpstr>CNS Depressants</vt:lpstr>
      <vt:lpstr>Ethanol/ Ethyl Alcohol</vt:lpstr>
      <vt:lpstr>CNS Depressants</vt:lpstr>
      <vt:lpstr>Benzodiazepines</vt:lpstr>
      <vt:lpstr>Narcotic Analgesics</vt:lpstr>
      <vt:lpstr>Opiates/ Opioids</vt:lpstr>
      <vt:lpstr>Zolpidem</vt:lpstr>
      <vt:lpstr>Zolpidem DUI Case 2014</vt:lpstr>
      <vt:lpstr>Zolpidem DUI Case 2014</vt:lpstr>
      <vt:lpstr>Inhalants</vt:lpstr>
      <vt:lpstr>Inhalants</vt:lpstr>
      <vt:lpstr>“Huffing” Case</vt:lpstr>
      <vt:lpstr>Hallucinogens</vt:lpstr>
      <vt:lpstr>Marijuana</vt:lpstr>
      <vt:lpstr>Marijuana</vt:lpstr>
      <vt:lpstr>Pharmacodynamics/ -kinetics</vt:lpstr>
      <vt:lpstr>Absorption- Ethanol</vt:lpstr>
      <vt:lpstr>Absorption Rate- Ethanol</vt:lpstr>
      <vt:lpstr>Absorption- Drugs</vt:lpstr>
      <vt:lpstr>Absorption- Drugs</vt:lpstr>
      <vt:lpstr>Distribution</vt:lpstr>
      <vt:lpstr>Metabolism</vt:lpstr>
      <vt:lpstr>Elimination</vt:lpstr>
      <vt:lpstr>Elimination- Ethanol</vt:lpstr>
      <vt:lpstr>The Process of a RI DUID Case</vt:lpstr>
      <vt:lpstr>Blood vs. Urine</vt:lpstr>
      <vt:lpstr>Blood vs. Breath</vt:lpstr>
      <vt:lpstr>FTL Evidence</vt:lpstr>
      <vt:lpstr>Specimen Tubes</vt:lpstr>
      <vt:lpstr>DUI Scope of Testing</vt:lpstr>
      <vt:lpstr>Alcohol Testing</vt:lpstr>
      <vt:lpstr>Gas Chromatograph</vt:lpstr>
      <vt:lpstr>GC Volatiles Chromatogram</vt:lpstr>
      <vt:lpstr>Headspace Gas Chromatograph</vt:lpstr>
      <vt:lpstr>Terminology</vt:lpstr>
      <vt:lpstr>Forensic Drug Testing</vt:lpstr>
      <vt:lpstr>Comprehensive Drug Testing</vt:lpstr>
      <vt:lpstr>Prescription and OTC Drugs</vt:lpstr>
      <vt:lpstr>Preliminary Tests</vt:lpstr>
      <vt:lpstr>ELISA Test</vt:lpstr>
      <vt:lpstr>ELISA Screening Test</vt:lpstr>
      <vt:lpstr>ELISA Process </vt:lpstr>
      <vt:lpstr>ELISA Principle</vt:lpstr>
      <vt:lpstr>ELISA Preliminary Testing</vt:lpstr>
      <vt:lpstr>ELISA Tecan System</vt:lpstr>
      <vt:lpstr>Confirmatory Testing </vt:lpstr>
      <vt:lpstr>Confirmatory Testing</vt:lpstr>
      <vt:lpstr>Analytical Overview</vt:lpstr>
      <vt:lpstr>Liquid-liquid Extraction</vt:lpstr>
      <vt:lpstr>Solid Pase Extraction</vt:lpstr>
      <vt:lpstr>Solid Pase Extraction</vt:lpstr>
      <vt:lpstr>Solid Phase Auto-extractor</vt:lpstr>
      <vt:lpstr>Mass Spectrometer Detector</vt:lpstr>
      <vt:lpstr>GC/MS System</vt:lpstr>
      <vt:lpstr>GC/MS TIC</vt:lpstr>
      <vt:lpstr>GC Mass Spectra</vt:lpstr>
      <vt:lpstr>GC/MS System</vt:lpstr>
      <vt:lpstr>Interpretation</vt:lpstr>
      <vt:lpstr>Interpretation</vt:lpstr>
      <vt:lpstr>Interpretation</vt:lpstr>
      <vt:lpstr>Drug Interpretation Issues</vt:lpstr>
      <vt:lpstr>2018 Toxicology Stats</vt:lpstr>
      <vt:lpstr>Conclusion</vt:lpstr>
      <vt:lpstr>PowerPoint Presentation</vt:lpstr>
    </vt:vector>
  </TitlesOfParts>
  <Company>RI Health -OIS-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HEALTH RI Test Lab</dc:creator>
  <cp:lastModifiedBy>Almeida, Robert (RIDOH)</cp:lastModifiedBy>
  <cp:revision>616</cp:revision>
  <cp:lastPrinted>2017-03-18T16:23:16Z</cp:lastPrinted>
  <dcterms:created xsi:type="dcterms:W3CDTF">2007-07-09T15:23:34Z</dcterms:created>
  <dcterms:modified xsi:type="dcterms:W3CDTF">2021-04-07T16:19:29Z</dcterms:modified>
</cp:coreProperties>
</file>