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1035" r:id="rId2"/>
    <p:sldId id="1336" r:id="rId3"/>
    <p:sldId id="1337" r:id="rId4"/>
    <p:sldId id="1341" r:id="rId5"/>
    <p:sldId id="1345" r:id="rId6"/>
    <p:sldId id="1346" r:id="rId7"/>
    <p:sldId id="1347" r:id="rId8"/>
    <p:sldId id="1064" r:id="rId9"/>
    <p:sldId id="1423" r:id="rId10"/>
    <p:sldId id="1425" r:id="rId11"/>
    <p:sldId id="1428" r:id="rId12"/>
    <p:sldId id="1435" r:id="rId13"/>
    <p:sldId id="1436" r:id="rId14"/>
    <p:sldId id="1439" r:id="rId15"/>
    <p:sldId id="1440" r:id="rId16"/>
    <p:sldId id="1078" r:id="rId17"/>
    <p:sldId id="1331" r:id="rId18"/>
    <p:sldId id="1079" r:id="rId19"/>
    <p:sldId id="1080" r:id="rId20"/>
    <p:sldId id="1340" r:id="rId21"/>
    <p:sldId id="1420" r:id="rId22"/>
    <p:sldId id="684" r:id="rId23"/>
    <p:sldId id="1089" r:id="rId24"/>
    <p:sldId id="1090" r:id="rId25"/>
    <p:sldId id="1091" r:id="rId26"/>
    <p:sldId id="1112" r:id="rId27"/>
    <p:sldId id="1113" r:id="rId28"/>
    <p:sldId id="1114" r:id="rId29"/>
    <p:sldId id="1115" r:id="rId30"/>
    <p:sldId id="1116" r:id="rId31"/>
    <p:sldId id="1117" r:id="rId32"/>
    <p:sldId id="1349" r:id="rId33"/>
    <p:sldId id="1121" r:id="rId34"/>
    <p:sldId id="1119" r:id="rId35"/>
    <p:sldId id="1134" r:id="rId36"/>
    <p:sldId id="1144" r:id="rId37"/>
    <p:sldId id="1145" r:id="rId38"/>
    <p:sldId id="1128" r:id="rId39"/>
    <p:sldId id="1131" r:id="rId40"/>
    <p:sldId id="1354" r:id="rId41"/>
    <p:sldId id="1356" r:id="rId42"/>
    <p:sldId id="1449" r:id="rId43"/>
    <p:sldId id="1450" r:id="rId44"/>
    <p:sldId id="1451" r:id="rId45"/>
    <p:sldId id="1452" r:id="rId46"/>
    <p:sldId id="1453" r:id="rId47"/>
    <p:sldId id="1454" r:id="rId48"/>
    <p:sldId id="1455" r:id="rId49"/>
    <p:sldId id="1456" r:id="rId50"/>
    <p:sldId id="1457" r:id="rId51"/>
    <p:sldId id="1461" r:id="rId52"/>
    <p:sldId id="1462" r:id="rId53"/>
    <p:sldId id="1478" r:id="rId54"/>
    <p:sldId id="1479" r:id="rId55"/>
    <p:sldId id="1480" r:id="rId56"/>
    <p:sldId id="1481" r:id="rId57"/>
    <p:sldId id="1482" r:id="rId58"/>
    <p:sldId id="1483" r:id="rId59"/>
    <p:sldId id="1484" r:id="rId60"/>
    <p:sldId id="1485" r:id="rId61"/>
    <p:sldId id="1486" r:id="rId62"/>
    <p:sldId id="1463" r:id="rId63"/>
    <p:sldId id="1464" r:id="rId64"/>
    <p:sldId id="1284" r:id="rId65"/>
    <p:sldId id="1285" r:id="rId66"/>
    <p:sldId id="1476" r:id="rId67"/>
    <p:sldId id="1365" r:id="rId68"/>
    <p:sldId id="1366" r:id="rId69"/>
    <p:sldId id="1368" r:id="rId70"/>
    <p:sldId id="1369" r:id="rId71"/>
    <p:sldId id="1448" r:id="rId72"/>
    <p:sldId id="1469" r:id="rId73"/>
    <p:sldId id="1470" r:id="rId74"/>
    <p:sldId id="1372" r:id="rId75"/>
    <p:sldId id="1373" r:id="rId76"/>
    <p:sldId id="1374" r:id="rId77"/>
    <p:sldId id="1375" r:id="rId78"/>
    <p:sldId id="1376" r:id="rId79"/>
    <p:sldId id="1377" r:id="rId80"/>
    <p:sldId id="1378" r:id="rId81"/>
    <p:sldId id="1379" r:id="rId82"/>
    <p:sldId id="1383" r:id="rId83"/>
    <p:sldId id="1389" r:id="rId84"/>
    <p:sldId id="1390" r:id="rId85"/>
    <p:sldId id="1396" r:id="rId86"/>
    <p:sldId id="1419" r:id="rId87"/>
    <p:sldId id="1409" r:id="rId88"/>
    <p:sldId id="1410" r:id="rId89"/>
    <p:sldId id="1411" r:id="rId90"/>
    <p:sldId id="1447" r:id="rId91"/>
    <p:sldId id="1465" r:id="rId92"/>
  </p:sldIdLst>
  <p:sldSz cx="10287000" cy="6858000" type="35mm"/>
  <p:notesSz cx="6858000" cy="9117013"/>
  <p:defaultTextStyle>
    <a:defPPr>
      <a:defRPr lang="en-US"/>
    </a:defPPr>
    <a:lvl1pPr algn="ctr" rtl="0" eaLnBrk="0" fontAlgn="base" hangingPunct="0">
      <a:spcBef>
        <a:spcPct val="0"/>
      </a:spcBef>
      <a:spcAft>
        <a:spcPct val="0"/>
      </a:spcAft>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457200" algn="ctr" rtl="0" eaLnBrk="0" fontAlgn="base" hangingPunct="0">
      <a:spcBef>
        <a:spcPct val="0"/>
      </a:spcBef>
      <a:spcAft>
        <a:spcPct val="0"/>
      </a:spcAft>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914400" algn="ctr" rtl="0" eaLnBrk="0" fontAlgn="base" hangingPunct="0">
      <a:spcBef>
        <a:spcPct val="0"/>
      </a:spcBef>
      <a:spcAft>
        <a:spcPct val="0"/>
      </a:spcAft>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371600" algn="ctr" rtl="0" eaLnBrk="0" fontAlgn="base" hangingPunct="0">
      <a:spcBef>
        <a:spcPct val="0"/>
      </a:spcBef>
      <a:spcAft>
        <a:spcPct val="0"/>
      </a:spcAft>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1828800" algn="ctr" rtl="0" eaLnBrk="0" fontAlgn="base" hangingPunct="0">
      <a:spcBef>
        <a:spcPct val="0"/>
      </a:spcBef>
      <a:spcAft>
        <a:spcPct val="0"/>
      </a:spcAft>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66"/>
    <a:srgbClr val="3333CC"/>
    <a:srgbClr val="CC3399"/>
    <a:srgbClr val="9900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0330" autoAdjust="0"/>
    <p:restoredTop sz="94660"/>
  </p:normalViewPr>
  <p:slideViewPr>
    <p:cSldViewPr>
      <p:cViewPr varScale="1">
        <p:scale>
          <a:sx n="74" d="100"/>
          <a:sy n="74" d="100"/>
        </p:scale>
        <p:origin x="1374" y="60"/>
      </p:cViewPr>
      <p:guideLst>
        <p:guide orient="horz" pos="2160"/>
        <p:guide pos="3240"/>
      </p:guideLst>
    </p:cSldViewPr>
  </p:slideViewPr>
  <p:notesTextViewPr>
    <p:cViewPr>
      <p:scale>
        <a:sx n="3" d="2"/>
        <a:sy n="3" d="2"/>
      </p:scale>
      <p:origin x="0" y="0"/>
    </p:cViewPr>
  </p:notesTextViewPr>
  <p:sorterViewPr>
    <p:cViewPr varScale="1">
      <p:scale>
        <a:sx n="100" d="100"/>
        <a:sy n="100" d="100"/>
      </p:scale>
      <p:origin x="0" y="-28902"/>
    </p:cViewPr>
  </p:sorterViewPr>
  <p:notesViewPr>
    <p:cSldViewPr>
      <p:cViewPr>
        <p:scale>
          <a:sx n="150" d="100"/>
          <a:sy n="150" d="100"/>
        </p:scale>
        <p:origin x="-486" y="-78"/>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7201"/>
          </a:xfrm>
          <a:prstGeom prst="rect">
            <a:avLst/>
          </a:prstGeom>
          <a:noFill/>
          <a:ln w="9525">
            <a:noFill/>
            <a:miter lim="800000"/>
            <a:headEnd/>
            <a:tailEnd/>
          </a:ln>
          <a:effectLst/>
        </p:spPr>
        <p:txBody>
          <a:bodyPr vert="horz" wrap="square" lIns="18961" tIns="0" rIns="18961" bIns="0" numCol="1" anchor="t" anchorCtr="0" compatLnSpc="1">
            <a:prstTxWarp prst="textNoShape">
              <a:avLst/>
            </a:prstTxWarp>
          </a:bodyPr>
          <a:lstStyle>
            <a:lvl1pPr algn="l" defTabSz="909638">
              <a:defRPr sz="1000" b="0" i="1">
                <a:effectLst/>
              </a:defRPr>
            </a:lvl1pPr>
          </a:lstStyle>
          <a:p>
            <a:endParaRPr lang="en-US"/>
          </a:p>
        </p:txBody>
      </p:sp>
      <p:sp>
        <p:nvSpPr>
          <p:cNvPr id="3075" name="Rectangle 3"/>
          <p:cNvSpPr>
            <a:spLocks noGrp="1" noChangeArrowheads="1"/>
          </p:cNvSpPr>
          <p:nvPr>
            <p:ph type="dt" sz="quarter" idx="1"/>
          </p:nvPr>
        </p:nvSpPr>
        <p:spPr bwMode="auto">
          <a:xfrm>
            <a:off x="3886200" y="-1588"/>
            <a:ext cx="2971800" cy="457201"/>
          </a:xfrm>
          <a:prstGeom prst="rect">
            <a:avLst/>
          </a:prstGeom>
          <a:noFill/>
          <a:ln w="9525">
            <a:noFill/>
            <a:miter lim="800000"/>
            <a:headEnd/>
            <a:tailEnd/>
          </a:ln>
          <a:effectLst/>
        </p:spPr>
        <p:txBody>
          <a:bodyPr vert="horz" wrap="square" lIns="18961" tIns="0" rIns="18961" bIns="0" numCol="1" anchor="t" anchorCtr="0" compatLnSpc="1">
            <a:prstTxWarp prst="textNoShape">
              <a:avLst/>
            </a:prstTxWarp>
          </a:bodyPr>
          <a:lstStyle>
            <a:lvl1pPr algn="r" defTabSz="909638">
              <a:defRPr sz="1000" b="0" i="1">
                <a:effectLst/>
              </a:defRPr>
            </a:lvl1pPr>
          </a:lstStyle>
          <a:p>
            <a:endParaRPr lang="en-US"/>
          </a:p>
        </p:txBody>
      </p:sp>
      <p:sp>
        <p:nvSpPr>
          <p:cNvPr id="3076" name="Rectangle 4"/>
          <p:cNvSpPr>
            <a:spLocks noGrp="1" noChangeArrowheads="1"/>
          </p:cNvSpPr>
          <p:nvPr>
            <p:ph type="ftr" sz="quarter" idx="2"/>
          </p:nvPr>
        </p:nvSpPr>
        <p:spPr bwMode="auto">
          <a:xfrm>
            <a:off x="0" y="8659813"/>
            <a:ext cx="2971800" cy="457200"/>
          </a:xfrm>
          <a:prstGeom prst="rect">
            <a:avLst/>
          </a:prstGeom>
          <a:noFill/>
          <a:ln w="9525">
            <a:noFill/>
            <a:miter lim="800000"/>
            <a:headEnd/>
            <a:tailEnd/>
          </a:ln>
          <a:effectLst/>
        </p:spPr>
        <p:txBody>
          <a:bodyPr vert="horz" wrap="square" lIns="18961" tIns="0" rIns="18961" bIns="0" numCol="1" anchor="b" anchorCtr="0" compatLnSpc="1">
            <a:prstTxWarp prst="textNoShape">
              <a:avLst/>
            </a:prstTxWarp>
          </a:bodyPr>
          <a:lstStyle>
            <a:lvl1pPr algn="l" defTabSz="909638">
              <a:defRPr sz="1000" b="0" i="1">
                <a:effectLst/>
              </a:defRPr>
            </a:lvl1pPr>
          </a:lstStyle>
          <a:p>
            <a:endParaRPr lang="en-US"/>
          </a:p>
        </p:txBody>
      </p:sp>
      <p:sp>
        <p:nvSpPr>
          <p:cNvPr id="3077" name="Rectangle 5"/>
          <p:cNvSpPr>
            <a:spLocks noGrp="1" noChangeArrowheads="1"/>
          </p:cNvSpPr>
          <p:nvPr>
            <p:ph type="sldNum" sz="quarter" idx="3"/>
          </p:nvPr>
        </p:nvSpPr>
        <p:spPr bwMode="auto">
          <a:xfrm>
            <a:off x="3886200" y="8659813"/>
            <a:ext cx="2971800" cy="457200"/>
          </a:xfrm>
          <a:prstGeom prst="rect">
            <a:avLst/>
          </a:prstGeom>
          <a:noFill/>
          <a:ln w="9525">
            <a:noFill/>
            <a:miter lim="800000"/>
            <a:headEnd/>
            <a:tailEnd/>
          </a:ln>
          <a:effectLst/>
        </p:spPr>
        <p:txBody>
          <a:bodyPr vert="horz" wrap="square" lIns="18961" tIns="0" rIns="18961" bIns="0" numCol="1" anchor="b" anchorCtr="0" compatLnSpc="1">
            <a:prstTxWarp prst="textNoShape">
              <a:avLst/>
            </a:prstTxWarp>
          </a:bodyPr>
          <a:lstStyle>
            <a:lvl1pPr algn="r" defTabSz="909638">
              <a:defRPr sz="1200">
                <a:effectLst/>
              </a:defRPr>
            </a:lvl1pPr>
          </a:lstStyle>
          <a:p>
            <a:fld id="{94FA8578-DCBC-4524-9F12-7BF292E50557}" type="slidenum">
              <a:rPr lang="en-US"/>
              <a:pPr/>
              <a:t>‹#›</a:t>
            </a:fld>
            <a:endParaRPr lang="en-US"/>
          </a:p>
        </p:txBody>
      </p:sp>
      <p:sp>
        <p:nvSpPr>
          <p:cNvPr id="3078" name="Rectangle 6"/>
          <p:cNvSpPr>
            <a:spLocks noChangeArrowheads="1"/>
          </p:cNvSpPr>
          <p:nvPr/>
        </p:nvSpPr>
        <p:spPr bwMode="auto">
          <a:xfrm>
            <a:off x="5519738" y="8483600"/>
            <a:ext cx="790575" cy="280988"/>
          </a:xfrm>
          <a:prstGeom prst="rect">
            <a:avLst/>
          </a:prstGeom>
          <a:noFill/>
          <a:ln w="9525">
            <a:noFill/>
            <a:miter lim="800000"/>
            <a:headEnd/>
            <a:tailEnd/>
          </a:ln>
          <a:effectLst/>
        </p:spPr>
        <p:txBody>
          <a:bodyPr wrap="none" lIns="86904" tIns="44243" rIns="86904" bIns="44243">
            <a:spAutoFit/>
          </a:bodyPr>
          <a:lstStyle/>
          <a:p>
            <a:pPr defTabSz="865188">
              <a:lnSpc>
                <a:spcPct val="90000"/>
              </a:lnSpc>
            </a:pPr>
            <a:r>
              <a:rPr lang="en-US" sz="1400" b="0" i="1">
                <a:effectLst/>
                <a:latin typeface="Book Antiqua" pitchFamily="18" charset="0"/>
              </a:rPr>
              <a:t>Page </a:t>
            </a:r>
            <a:fld id="{95F5E414-D2A1-469F-BAA2-4CCA11FDB662}" type="slidenum">
              <a:rPr lang="en-US" sz="1400" b="0" i="1">
                <a:effectLst/>
                <a:latin typeface="Book Antiqua" pitchFamily="18" charset="0"/>
              </a:rPr>
              <a:pPr defTabSz="865188">
                <a:lnSpc>
                  <a:spcPct val="90000"/>
                </a:lnSpc>
              </a:pPr>
              <a:t>‹#›</a:t>
            </a:fld>
            <a:endParaRPr lang="en-US" sz="1400" b="0" i="1">
              <a:effectLst/>
              <a:latin typeface="Book Antiqua" pitchFamily="18" charset="0"/>
            </a:endParaRPr>
          </a:p>
        </p:txBody>
      </p:sp>
      <p:sp>
        <p:nvSpPr>
          <p:cNvPr id="3079" name="Rectangle 7"/>
          <p:cNvSpPr>
            <a:spLocks noChangeArrowheads="1"/>
          </p:cNvSpPr>
          <p:nvPr/>
        </p:nvSpPr>
        <p:spPr bwMode="auto">
          <a:xfrm>
            <a:off x="155575" y="142875"/>
            <a:ext cx="6440488" cy="701675"/>
          </a:xfrm>
          <a:prstGeom prst="rect">
            <a:avLst/>
          </a:prstGeom>
          <a:noFill/>
          <a:ln w="9525">
            <a:noFill/>
            <a:miter lim="800000"/>
            <a:headEnd/>
            <a:tailEnd/>
          </a:ln>
          <a:effectLst/>
        </p:spPr>
        <p:txBody>
          <a:bodyPr wrap="none" lIns="91645" tIns="45823" rIns="91645" bIns="45823">
            <a:spAutoFit/>
          </a:bodyPr>
          <a:lstStyle/>
          <a:p>
            <a:pPr defTabSz="909638"/>
            <a:r>
              <a:rPr lang="en-US" sz="2700">
                <a:effectLst/>
                <a:latin typeface="Book Antiqua" pitchFamily="18" charset="0"/>
              </a:rPr>
              <a:t>Current Drug Testing Technology</a:t>
            </a:r>
          </a:p>
          <a:p>
            <a:pPr defTabSz="909638"/>
            <a:endParaRPr lang="en-US" sz="100">
              <a:effectLst/>
              <a:latin typeface="Book Antiqua" pitchFamily="18" charset="0"/>
            </a:endParaRPr>
          </a:p>
          <a:p>
            <a:pPr defTabSz="909638"/>
            <a:r>
              <a:rPr lang="en-US" sz="1200" i="1">
                <a:effectLst/>
                <a:latin typeface="Book Antiqua" pitchFamily="18" charset="0"/>
              </a:rPr>
              <a:t>APRI Conference – Illegal Drugs: New Problems / New Solutions (Indianapolis, 3 OCT 2006)</a:t>
            </a:r>
          </a:p>
        </p:txBody>
      </p:sp>
      <p:sp>
        <p:nvSpPr>
          <p:cNvPr id="3080" name="Rectangle 8"/>
          <p:cNvSpPr>
            <a:spLocks noChangeArrowheads="1"/>
          </p:cNvSpPr>
          <p:nvPr/>
        </p:nvSpPr>
        <p:spPr bwMode="auto">
          <a:xfrm>
            <a:off x="515938" y="8299450"/>
            <a:ext cx="2789237" cy="641350"/>
          </a:xfrm>
          <a:prstGeom prst="rect">
            <a:avLst/>
          </a:prstGeom>
          <a:noFill/>
          <a:ln w="9525">
            <a:noFill/>
            <a:miter lim="800000"/>
            <a:headEnd/>
            <a:tailEnd/>
          </a:ln>
          <a:effectLst/>
        </p:spPr>
        <p:txBody>
          <a:bodyPr wrap="none" lIns="91645" tIns="45823" rIns="91645" bIns="45823">
            <a:spAutoFit/>
          </a:bodyPr>
          <a:lstStyle/>
          <a:p>
            <a:pPr algn="l" defTabSz="909638">
              <a:lnSpc>
                <a:spcPct val="95000"/>
              </a:lnSpc>
            </a:pPr>
            <a:r>
              <a:rPr lang="en-US" sz="1200" i="1">
                <a:effectLst/>
                <a:latin typeface="Book Antiqua" pitchFamily="18" charset="0"/>
              </a:rPr>
              <a:t>Carl M. Selavka, Ph.D., D-ABC</a:t>
            </a:r>
          </a:p>
          <a:p>
            <a:pPr algn="l" defTabSz="909638">
              <a:lnSpc>
                <a:spcPct val="95000"/>
              </a:lnSpc>
            </a:pPr>
            <a:r>
              <a:rPr lang="en-US" sz="1000">
                <a:effectLst/>
                <a:latin typeface="Book Antiqua" pitchFamily="18" charset="0"/>
              </a:rPr>
              <a:t>MSP Crime Lab System</a:t>
            </a:r>
          </a:p>
          <a:p>
            <a:pPr algn="l" defTabSz="909638">
              <a:lnSpc>
                <a:spcPct val="95000"/>
              </a:lnSpc>
            </a:pPr>
            <a:r>
              <a:rPr lang="en-US" sz="800">
                <a:effectLst/>
                <a:latin typeface="Book Antiqua" pitchFamily="18" charset="0"/>
              </a:rPr>
              <a:t>For more information – e-mail: cselavka@pol.state.ma.us</a:t>
            </a:r>
          </a:p>
          <a:p>
            <a:pPr algn="l" defTabSz="909638">
              <a:lnSpc>
                <a:spcPct val="95000"/>
              </a:lnSpc>
            </a:pPr>
            <a:r>
              <a:rPr lang="en-US" sz="800">
                <a:effectLst/>
                <a:latin typeface="Book Antiqua" pitchFamily="18" charset="0"/>
              </a:rPr>
              <a:t>	        or call (508) 358-3101</a:t>
            </a:r>
          </a:p>
        </p:txBody>
      </p:sp>
    </p:spTree>
    <p:extLst>
      <p:ext uri="{BB962C8B-B14F-4D97-AF65-F5344CB8AC3E}">
        <p14:creationId xmlns:p14="http://schemas.microsoft.com/office/powerpoint/2010/main" val="2442014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1800" cy="457201"/>
          </a:xfrm>
          <a:prstGeom prst="rect">
            <a:avLst/>
          </a:prstGeom>
          <a:noFill/>
          <a:ln w="9525">
            <a:noFill/>
            <a:miter lim="800000"/>
            <a:headEnd/>
            <a:tailEnd/>
          </a:ln>
          <a:effectLst/>
        </p:spPr>
        <p:txBody>
          <a:bodyPr vert="horz" wrap="square" lIns="18961" tIns="0" rIns="18961" bIns="0" numCol="1" anchor="t" anchorCtr="0" compatLnSpc="1">
            <a:prstTxWarp prst="textNoShape">
              <a:avLst/>
            </a:prstTxWarp>
          </a:bodyPr>
          <a:lstStyle>
            <a:lvl1pPr algn="l" defTabSz="909638">
              <a:defRPr sz="1000" b="0" i="1">
                <a:effectLst/>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1588"/>
            <a:ext cx="2971800" cy="457201"/>
          </a:xfrm>
          <a:prstGeom prst="rect">
            <a:avLst/>
          </a:prstGeom>
          <a:noFill/>
          <a:ln w="9525">
            <a:noFill/>
            <a:miter lim="800000"/>
            <a:headEnd/>
            <a:tailEnd/>
          </a:ln>
          <a:effectLst/>
        </p:spPr>
        <p:txBody>
          <a:bodyPr vert="horz" wrap="square" lIns="18961" tIns="0" rIns="18961" bIns="0" numCol="1" anchor="t" anchorCtr="0" compatLnSpc="1">
            <a:prstTxWarp prst="textNoShape">
              <a:avLst/>
            </a:prstTxWarp>
          </a:bodyPr>
          <a:lstStyle>
            <a:lvl1pPr algn="r" defTabSz="909638">
              <a:defRPr sz="1000" b="0" i="1">
                <a:effectLst/>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659813"/>
            <a:ext cx="2971800" cy="457200"/>
          </a:xfrm>
          <a:prstGeom prst="rect">
            <a:avLst/>
          </a:prstGeom>
          <a:noFill/>
          <a:ln w="9525">
            <a:noFill/>
            <a:miter lim="800000"/>
            <a:headEnd/>
            <a:tailEnd/>
          </a:ln>
          <a:effectLst/>
        </p:spPr>
        <p:txBody>
          <a:bodyPr vert="horz" wrap="square" lIns="18961" tIns="0" rIns="18961" bIns="0" numCol="1" anchor="b" anchorCtr="0" compatLnSpc="1">
            <a:prstTxWarp prst="textNoShape">
              <a:avLst/>
            </a:prstTxWarp>
          </a:bodyPr>
          <a:lstStyle>
            <a:lvl1pPr algn="l" defTabSz="909638">
              <a:defRPr sz="1000" b="0" i="1">
                <a:effectLst/>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86200" y="8659813"/>
            <a:ext cx="2971800" cy="457200"/>
          </a:xfrm>
          <a:prstGeom prst="rect">
            <a:avLst/>
          </a:prstGeom>
          <a:noFill/>
          <a:ln w="9525">
            <a:noFill/>
            <a:miter lim="800000"/>
            <a:headEnd/>
            <a:tailEnd/>
          </a:ln>
          <a:effectLst/>
        </p:spPr>
        <p:txBody>
          <a:bodyPr vert="horz" wrap="square" lIns="18961" tIns="0" rIns="18961" bIns="0" numCol="1" anchor="b" anchorCtr="0" compatLnSpc="1">
            <a:prstTxWarp prst="textNoShape">
              <a:avLst/>
            </a:prstTxWarp>
          </a:bodyPr>
          <a:lstStyle>
            <a:lvl1pPr algn="r" defTabSz="909638">
              <a:defRPr sz="1000" b="0" i="1">
                <a:effectLst/>
                <a:latin typeface="Times New Roman" pitchFamily="18" charset="0"/>
              </a:defRPr>
            </a:lvl1pPr>
          </a:lstStyle>
          <a:p>
            <a:fld id="{FEC3FB1C-18B7-40C4-9241-BD402900E3FC}" type="slidenum">
              <a:rPr lang="en-US"/>
              <a:pPr/>
              <a:t>‹#›</a:t>
            </a:fld>
            <a:endParaRPr lang="en-US"/>
          </a:p>
        </p:txBody>
      </p:sp>
      <p:sp>
        <p:nvSpPr>
          <p:cNvPr id="2054" name="Rectangle 6"/>
          <p:cNvSpPr>
            <a:spLocks noGrp="1" noChangeArrowheads="1"/>
          </p:cNvSpPr>
          <p:nvPr>
            <p:ph type="body" sz="quarter" idx="3"/>
          </p:nvPr>
        </p:nvSpPr>
        <p:spPr bwMode="auto">
          <a:xfrm>
            <a:off x="914400" y="4329113"/>
            <a:ext cx="5029200" cy="4103687"/>
          </a:xfrm>
          <a:prstGeom prst="rect">
            <a:avLst/>
          </a:prstGeom>
          <a:noFill/>
          <a:ln w="9525">
            <a:noFill/>
            <a:miter lim="800000"/>
            <a:headEnd/>
            <a:tailEnd/>
          </a:ln>
          <a:effectLst/>
        </p:spPr>
        <p:txBody>
          <a:bodyPr vert="horz" wrap="square" lIns="91645" tIns="45823" rIns="91645" bIns="45823"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ChangeArrowheads="1"/>
          </p:cNvSpPr>
          <p:nvPr/>
        </p:nvSpPr>
        <p:spPr bwMode="auto">
          <a:xfrm>
            <a:off x="3049588" y="8683625"/>
            <a:ext cx="758825" cy="252413"/>
          </a:xfrm>
          <a:prstGeom prst="rect">
            <a:avLst/>
          </a:prstGeom>
          <a:noFill/>
          <a:ln w="9525">
            <a:noFill/>
            <a:miter lim="800000"/>
            <a:headEnd/>
            <a:tailEnd/>
          </a:ln>
          <a:effectLst/>
        </p:spPr>
        <p:txBody>
          <a:bodyPr wrap="none" lIns="86904" tIns="44243" rIns="86904" bIns="44243">
            <a:spAutoFit/>
          </a:bodyPr>
          <a:lstStyle/>
          <a:p>
            <a:pPr defTabSz="865188">
              <a:lnSpc>
                <a:spcPct val="90000"/>
              </a:lnSpc>
            </a:pPr>
            <a:r>
              <a:rPr lang="en-US" sz="1200" b="0">
                <a:effectLst/>
              </a:rPr>
              <a:t>Page </a:t>
            </a:r>
            <a:fld id="{B215A6B7-2EE4-4706-81D4-EDC52FD0A0D2}" type="slidenum">
              <a:rPr lang="en-US" sz="1200" b="0">
                <a:effectLst/>
              </a:rPr>
              <a:pPr defTabSz="865188">
                <a:lnSpc>
                  <a:spcPct val="90000"/>
                </a:lnSpc>
              </a:pPr>
              <a:t>‹#›</a:t>
            </a:fld>
            <a:endParaRPr lang="en-US" sz="1200" b="0">
              <a:effectLst/>
            </a:endParaRPr>
          </a:p>
        </p:txBody>
      </p:sp>
      <p:sp>
        <p:nvSpPr>
          <p:cNvPr id="2056" name="Rectangle 8"/>
          <p:cNvSpPr>
            <a:spLocks noGrp="1" noRot="1" noChangeAspect="1" noChangeArrowheads="1" noTextEdit="1"/>
          </p:cNvSpPr>
          <p:nvPr>
            <p:ph type="sldImg" idx="2"/>
          </p:nvPr>
        </p:nvSpPr>
        <p:spPr bwMode="auto">
          <a:xfrm>
            <a:off x="877888" y="692150"/>
            <a:ext cx="5102225" cy="3400425"/>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36422514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2D4C923-D0A2-4E58-80B4-215F79216298}" type="slidenum">
              <a:rPr lang="en-US"/>
              <a:pPr/>
              <a:t>1</a:t>
            </a:fld>
            <a:endParaRPr lang="en-US"/>
          </a:p>
        </p:txBody>
      </p:sp>
      <p:sp>
        <p:nvSpPr>
          <p:cNvPr id="1317890" name="Rectangle 2"/>
          <p:cNvSpPr>
            <a:spLocks noGrp="1" noChangeArrowheads="1"/>
          </p:cNvSpPr>
          <p:nvPr>
            <p:ph type="body" idx="1"/>
          </p:nvPr>
        </p:nvSpPr>
        <p:spPr>
          <a:xfrm>
            <a:off x="914400" y="4330700"/>
            <a:ext cx="5029200" cy="4102100"/>
          </a:xfrm>
          <a:ln/>
        </p:spPr>
        <p:txBody>
          <a:bodyPr lIns="92075" tIns="46038" rIns="92075" bIns="46038"/>
          <a:lstStyle/>
          <a:p>
            <a:endParaRPr lang="en-US"/>
          </a:p>
        </p:txBody>
      </p:sp>
      <p:sp>
        <p:nvSpPr>
          <p:cNvPr id="1317891" name="Rectangle 3"/>
          <p:cNvSpPr>
            <a:spLocks noGrp="1" noRot="1" noChangeAspect="1" noChangeArrowheads="1" noTextEdit="1"/>
          </p:cNvSpPr>
          <p:nvPr>
            <p:ph type="sldImg"/>
          </p:nvPr>
        </p:nvSpPr>
        <p:spPr>
          <a:xfrm>
            <a:off x="879475" y="693738"/>
            <a:ext cx="5099050" cy="3398837"/>
          </a:xfrm>
          <a:ln cap="flat"/>
        </p:spPr>
      </p:sp>
    </p:spTree>
    <p:extLst>
      <p:ext uri="{BB962C8B-B14F-4D97-AF65-F5344CB8AC3E}">
        <p14:creationId xmlns:p14="http://schemas.microsoft.com/office/powerpoint/2010/main" val="52340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99AB7F1-8C8C-4465-99E6-7729180B4C0B}" type="slidenum">
              <a:rPr lang="en-US"/>
              <a:pPr/>
              <a:t>11</a:t>
            </a:fld>
            <a:endParaRPr lang="en-US"/>
          </a:p>
        </p:txBody>
      </p:sp>
      <p:sp>
        <p:nvSpPr>
          <p:cNvPr id="1390594" name="Rectangle 2"/>
          <p:cNvSpPr>
            <a:spLocks noGrp="1" noRot="1" noChangeAspect="1" noChangeArrowheads="1" noTextEdit="1"/>
          </p:cNvSpPr>
          <p:nvPr>
            <p:ph type="sldImg"/>
          </p:nvPr>
        </p:nvSpPr>
        <p:spPr>
          <a:xfrm>
            <a:off x="906463" y="708025"/>
            <a:ext cx="5197475" cy="3465513"/>
          </a:xfrm>
          <a:ln cap="flat"/>
        </p:spPr>
      </p:sp>
      <p:sp>
        <p:nvSpPr>
          <p:cNvPr id="1390595" name="Rectangle 3"/>
          <p:cNvSpPr>
            <a:spLocks noGrp="1" noChangeArrowheads="1"/>
          </p:cNvSpPr>
          <p:nvPr>
            <p:ph type="body" idx="1"/>
          </p:nvPr>
        </p:nvSpPr>
        <p:spPr>
          <a:xfrm>
            <a:off x="934720" y="4415911"/>
            <a:ext cx="5140960" cy="4182813"/>
          </a:xfrm>
          <a:ln/>
        </p:spPr>
        <p:txBody>
          <a:bodyPr lIns="93981" tIns="46991" rIns="93981" bIns="46991"/>
          <a:lstStyle/>
          <a:p>
            <a:endParaRPr lang="en-US"/>
          </a:p>
        </p:txBody>
      </p:sp>
    </p:spTree>
    <p:extLst>
      <p:ext uri="{BB962C8B-B14F-4D97-AF65-F5344CB8AC3E}">
        <p14:creationId xmlns:p14="http://schemas.microsoft.com/office/powerpoint/2010/main" val="943443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99AB7F1-8C8C-4465-99E6-7729180B4C0B}" type="slidenum">
              <a:rPr lang="en-US"/>
              <a:pPr/>
              <a:t>12</a:t>
            </a:fld>
            <a:endParaRPr lang="en-US"/>
          </a:p>
        </p:txBody>
      </p:sp>
      <p:sp>
        <p:nvSpPr>
          <p:cNvPr id="1390594" name="Rectangle 2"/>
          <p:cNvSpPr>
            <a:spLocks noGrp="1" noRot="1" noChangeAspect="1" noChangeArrowheads="1" noTextEdit="1"/>
          </p:cNvSpPr>
          <p:nvPr>
            <p:ph type="sldImg"/>
          </p:nvPr>
        </p:nvSpPr>
        <p:spPr>
          <a:xfrm>
            <a:off x="906463" y="708025"/>
            <a:ext cx="5197475" cy="3465513"/>
          </a:xfrm>
          <a:ln cap="flat"/>
        </p:spPr>
      </p:sp>
      <p:sp>
        <p:nvSpPr>
          <p:cNvPr id="1390595" name="Rectangle 3"/>
          <p:cNvSpPr>
            <a:spLocks noGrp="1" noChangeArrowheads="1"/>
          </p:cNvSpPr>
          <p:nvPr>
            <p:ph type="body" idx="1"/>
          </p:nvPr>
        </p:nvSpPr>
        <p:spPr>
          <a:xfrm>
            <a:off x="934720" y="4415911"/>
            <a:ext cx="5140960" cy="4182813"/>
          </a:xfrm>
          <a:ln/>
        </p:spPr>
        <p:txBody>
          <a:bodyPr lIns="93981" tIns="46991" rIns="93981" bIns="46991"/>
          <a:lstStyle/>
          <a:p>
            <a:endParaRPr lang="en-US"/>
          </a:p>
        </p:txBody>
      </p:sp>
    </p:spTree>
    <p:extLst>
      <p:ext uri="{BB962C8B-B14F-4D97-AF65-F5344CB8AC3E}">
        <p14:creationId xmlns:p14="http://schemas.microsoft.com/office/powerpoint/2010/main" val="4251511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8E2464D-FD3E-43E1-B628-910370EA2382}" type="slidenum">
              <a:rPr lang="en-US"/>
              <a:pPr/>
              <a:t>13</a:t>
            </a:fld>
            <a:endParaRPr lang="en-US"/>
          </a:p>
        </p:txBody>
      </p:sp>
      <p:sp>
        <p:nvSpPr>
          <p:cNvPr id="1108994" name="Rectangle 2"/>
          <p:cNvSpPr>
            <a:spLocks noGrp="1" noRot="1" noChangeAspect="1" noChangeArrowheads="1" noTextEdit="1"/>
          </p:cNvSpPr>
          <p:nvPr>
            <p:ph type="sldImg"/>
          </p:nvPr>
        </p:nvSpPr>
        <p:spPr>
          <a:xfrm>
            <a:off x="906463" y="708025"/>
            <a:ext cx="5197475" cy="3465513"/>
          </a:xfrm>
          <a:ln cap="flat"/>
        </p:spPr>
      </p:sp>
      <p:sp>
        <p:nvSpPr>
          <p:cNvPr id="1108995" name="Rectangle 3"/>
          <p:cNvSpPr>
            <a:spLocks noGrp="1" noChangeArrowheads="1"/>
          </p:cNvSpPr>
          <p:nvPr>
            <p:ph type="body" idx="1"/>
          </p:nvPr>
        </p:nvSpPr>
        <p:spPr>
          <a:xfrm>
            <a:off x="934720" y="4415911"/>
            <a:ext cx="5140960" cy="4182813"/>
          </a:xfrm>
          <a:ln/>
        </p:spPr>
        <p:txBody>
          <a:bodyPr lIns="93955" tIns="46978" rIns="93955" bIns="46978"/>
          <a:lstStyle/>
          <a:p>
            <a:endParaRPr lang="en-US"/>
          </a:p>
        </p:txBody>
      </p:sp>
    </p:spTree>
    <p:extLst>
      <p:ext uri="{BB962C8B-B14F-4D97-AF65-F5344CB8AC3E}">
        <p14:creationId xmlns:p14="http://schemas.microsoft.com/office/powerpoint/2010/main" val="42904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02BE5BC-4C28-466C-8BDC-718918F5A762}" type="slidenum">
              <a:rPr lang="en-US"/>
              <a:pPr/>
              <a:t>16</a:t>
            </a:fld>
            <a:endParaRPr lang="en-US"/>
          </a:p>
        </p:txBody>
      </p:sp>
      <p:sp>
        <p:nvSpPr>
          <p:cNvPr id="1442818" name="Rectangle 2"/>
          <p:cNvSpPr>
            <a:spLocks noGrp="1" noRot="1" noChangeAspect="1" noChangeArrowheads="1" noTextEdit="1"/>
          </p:cNvSpPr>
          <p:nvPr>
            <p:ph type="sldImg"/>
          </p:nvPr>
        </p:nvSpPr>
        <p:spPr>
          <a:xfrm>
            <a:off x="879475" y="693738"/>
            <a:ext cx="5099050" cy="3398837"/>
          </a:xfrm>
          <a:ln cap="flat"/>
        </p:spPr>
      </p:sp>
      <p:sp>
        <p:nvSpPr>
          <p:cNvPr id="1442819" name="Rectangle 3"/>
          <p:cNvSpPr>
            <a:spLocks noGrp="1" noChangeArrowheads="1"/>
          </p:cNvSpPr>
          <p:nvPr>
            <p:ph type="body" idx="1"/>
          </p:nvPr>
        </p:nvSpPr>
        <p:spPr>
          <a:xfrm>
            <a:off x="914400" y="4329113"/>
            <a:ext cx="5029200" cy="4102100"/>
          </a:xfrm>
          <a:ln/>
        </p:spPr>
        <p:txBody>
          <a:bodyPr lIns="92061" tIns="46030" rIns="92061" bIns="46030"/>
          <a:lstStyle/>
          <a:p>
            <a:endParaRPr lang="en-US"/>
          </a:p>
        </p:txBody>
      </p:sp>
    </p:spTree>
    <p:extLst>
      <p:ext uri="{BB962C8B-B14F-4D97-AF65-F5344CB8AC3E}">
        <p14:creationId xmlns:p14="http://schemas.microsoft.com/office/powerpoint/2010/main" val="3596736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02BE5BC-4C28-466C-8BDC-718918F5A762}" type="slidenum">
              <a:rPr lang="en-US"/>
              <a:pPr/>
              <a:t>17</a:t>
            </a:fld>
            <a:endParaRPr lang="en-US"/>
          </a:p>
        </p:txBody>
      </p:sp>
      <p:sp>
        <p:nvSpPr>
          <p:cNvPr id="1442818" name="Rectangle 2"/>
          <p:cNvSpPr>
            <a:spLocks noGrp="1" noRot="1" noChangeAspect="1" noChangeArrowheads="1" noTextEdit="1"/>
          </p:cNvSpPr>
          <p:nvPr>
            <p:ph type="sldImg"/>
          </p:nvPr>
        </p:nvSpPr>
        <p:spPr>
          <a:xfrm>
            <a:off x="879475" y="693738"/>
            <a:ext cx="5099050" cy="3398837"/>
          </a:xfrm>
          <a:ln cap="flat"/>
        </p:spPr>
      </p:sp>
      <p:sp>
        <p:nvSpPr>
          <p:cNvPr id="1442819" name="Rectangle 3"/>
          <p:cNvSpPr>
            <a:spLocks noGrp="1" noChangeArrowheads="1"/>
          </p:cNvSpPr>
          <p:nvPr>
            <p:ph type="body" idx="1"/>
          </p:nvPr>
        </p:nvSpPr>
        <p:spPr>
          <a:xfrm>
            <a:off x="914400" y="4329113"/>
            <a:ext cx="5029200" cy="4102100"/>
          </a:xfrm>
          <a:ln/>
        </p:spPr>
        <p:txBody>
          <a:bodyPr lIns="92061" tIns="46030" rIns="92061" bIns="46030"/>
          <a:lstStyle/>
          <a:p>
            <a:endParaRPr lang="en-US"/>
          </a:p>
        </p:txBody>
      </p:sp>
    </p:spTree>
    <p:extLst>
      <p:ext uri="{BB962C8B-B14F-4D97-AF65-F5344CB8AC3E}">
        <p14:creationId xmlns:p14="http://schemas.microsoft.com/office/powerpoint/2010/main" val="774403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2D5DD84-08B9-4575-B5A2-E2455D3132F6}" type="slidenum">
              <a:rPr lang="en-US"/>
              <a:pPr/>
              <a:t>18</a:t>
            </a:fld>
            <a:endParaRPr lang="en-US"/>
          </a:p>
        </p:txBody>
      </p:sp>
      <p:sp>
        <p:nvSpPr>
          <p:cNvPr id="1444866" name="Rectangle 2"/>
          <p:cNvSpPr>
            <a:spLocks noGrp="1" noRot="1" noChangeAspect="1" noChangeArrowheads="1" noTextEdit="1"/>
          </p:cNvSpPr>
          <p:nvPr>
            <p:ph type="sldImg"/>
          </p:nvPr>
        </p:nvSpPr>
        <p:spPr>
          <a:xfrm>
            <a:off x="879475" y="693738"/>
            <a:ext cx="5099050" cy="3398837"/>
          </a:xfrm>
          <a:ln cap="flat"/>
        </p:spPr>
      </p:sp>
      <p:sp>
        <p:nvSpPr>
          <p:cNvPr id="1444867" name="Rectangle 3"/>
          <p:cNvSpPr>
            <a:spLocks noGrp="1" noChangeArrowheads="1"/>
          </p:cNvSpPr>
          <p:nvPr>
            <p:ph type="body" idx="1"/>
          </p:nvPr>
        </p:nvSpPr>
        <p:spPr>
          <a:xfrm>
            <a:off x="914400" y="4329113"/>
            <a:ext cx="5029200" cy="4102100"/>
          </a:xfrm>
          <a:ln/>
        </p:spPr>
        <p:txBody>
          <a:bodyPr lIns="92061" tIns="46030" rIns="92061" bIns="46030"/>
          <a:lstStyle/>
          <a:p>
            <a:endParaRPr lang="en-US"/>
          </a:p>
        </p:txBody>
      </p:sp>
    </p:spTree>
    <p:extLst>
      <p:ext uri="{BB962C8B-B14F-4D97-AF65-F5344CB8AC3E}">
        <p14:creationId xmlns:p14="http://schemas.microsoft.com/office/powerpoint/2010/main" val="200833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F3CF56A-DA9D-43A3-BBF1-43C7F1E99F3C}" type="slidenum">
              <a:rPr lang="en-US"/>
              <a:pPr/>
              <a:t>19</a:t>
            </a:fld>
            <a:endParaRPr lang="en-US"/>
          </a:p>
        </p:txBody>
      </p:sp>
      <p:sp>
        <p:nvSpPr>
          <p:cNvPr id="1446914" name="Rectangle 2"/>
          <p:cNvSpPr>
            <a:spLocks noGrp="1" noRot="1" noChangeAspect="1" noChangeArrowheads="1" noTextEdit="1"/>
          </p:cNvSpPr>
          <p:nvPr>
            <p:ph type="sldImg"/>
          </p:nvPr>
        </p:nvSpPr>
        <p:spPr>
          <a:xfrm>
            <a:off x="879475" y="693738"/>
            <a:ext cx="5099050" cy="3398837"/>
          </a:xfrm>
          <a:ln cap="flat"/>
        </p:spPr>
      </p:sp>
      <p:sp>
        <p:nvSpPr>
          <p:cNvPr id="1446915" name="Rectangle 3"/>
          <p:cNvSpPr>
            <a:spLocks noGrp="1" noChangeArrowheads="1"/>
          </p:cNvSpPr>
          <p:nvPr>
            <p:ph type="body" idx="1"/>
          </p:nvPr>
        </p:nvSpPr>
        <p:spPr>
          <a:xfrm>
            <a:off x="914400" y="4329113"/>
            <a:ext cx="5029200" cy="4102100"/>
          </a:xfrm>
          <a:ln/>
        </p:spPr>
        <p:txBody>
          <a:bodyPr lIns="92061" tIns="46030" rIns="92061" bIns="46030"/>
          <a:lstStyle/>
          <a:p>
            <a:endParaRPr lang="en-US"/>
          </a:p>
        </p:txBody>
      </p:sp>
    </p:spTree>
    <p:extLst>
      <p:ext uri="{BB962C8B-B14F-4D97-AF65-F5344CB8AC3E}">
        <p14:creationId xmlns:p14="http://schemas.microsoft.com/office/powerpoint/2010/main" val="2708444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02BE5BC-4C28-466C-8BDC-718918F5A762}" type="slidenum">
              <a:rPr lang="en-US"/>
              <a:pPr/>
              <a:t>20</a:t>
            </a:fld>
            <a:endParaRPr lang="en-US"/>
          </a:p>
        </p:txBody>
      </p:sp>
      <p:sp>
        <p:nvSpPr>
          <p:cNvPr id="1442818" name="Rectangle 2"/>
          <p:cNvSpPr>
            <a:spLocks noGrp="1" noRot="1" noChangeAspect="1" noChangeArrowheads="1" noTextEdit="1"/>
          </p:cNvSpPr>
          <p:nvPr>
            <p:ph type="sldImg"/>
          </p:nvPr>
        </p:nvSpPr>
        <p:spPr>
          <a:xfrm>
            <a:off x="879475" y="693738"/>
            <a:ext cx="5099050" cy="3398837"/>
          </a:xfrm>
          <a:ln cap="flat"/>
        </p:spPr>
      </p:sp>
      <p:sp>
        <p:nvSpPr>
          <p:cNvPr id="1442819" name="Rectangle 3"/>
          <p:cNvSpPr>
            <a:spLocks noGrp="1" noChangeArrowheads="1"/>
          </p:cNvSpPr>
          <p:nvPr>
            <p:ph type="body" idx="1"/>
          </p:nvPr>
        </p:nvSpPr>
        <p:spPr>
          <a:xfrm>
            <a:off x="914400" y="4329113"/>
            <a:ext cx="5029200" cy="4102100"/>
          </a:xfrm>
          <a:ln/>
        </p:spPr>
        <p:txBody>
          <a:bodyPr lIns="92061" tIns="46030" rIns="92061" bIns="46030"/>
          <a:lstStyle/>
          <a:p>
            <a:endParaRPr lang="en-US"/>
          </a:p>
        </p:txBody>
      </p:sp>
    </p:spTree>
    <p:extLst>
      <p:ext uri="{BB962C8B-B14F-4D97-AF65-F5344CB8AC3E}">
        <p14:creationId xmlns:p14="http://schemas.microsoft.com/office/powerpoint/2010/main" val="407510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02BE5BC-4C28-466C-8BDC-718918F5A762}" type="slidenum">
              <a:rPr lang="en-US"/>
              <a:pPr/>
              <a:t>21</a:t>
            </a:fld>
            <a:endParaRPr lang="en-US"/>
          </a:p>
        </p:txBody>
      </p:sp>
      <p:sp>
        <p:nvSpPr>
          <p:cNvPr id="1442818" name="Rectangle 2"/>
          <p:cNvSpPr>
            <a:spLocks noGrp="1" noRot="1" noChangeAspect="1" noChangeArrowheads="1" noTextEdit="1"/>
          </p:cNvSpPr>
          <p:nvPr>
            <p:ph type="sldImg"/>
          </p:nvPr>
        </p:nvSpPr>
        <p:spPr>
          <a:xfrm>
            <a:off x="879475" y="693738"/>
            <a:ext cx="5099050" cy="3398837"/>
          </a:xfrm>
          <a:ln cap="flat"/>
        </p:spPr>
      </p:sp>
      <p:sp>
        <p:nvSpPr>
          <p:cNvPr id="1442819" name="Rectangle 3"/>
          <p:cNvSpPr>
            <a:spLocks noGrp="1" noChangeArrowheads="1"/>
          </p:cNvSpPr>
          <p:nvPr>
            <p:ph type="body" idx="1"/>
          </p:nvPr>
        </p:nvSpPr>
        <p:spPr>
          <a:xfrm>
            <a:off x="914400" y="4329113"/>
            <a:ext cx="5029200" cy="4102100"/>
          </a:xfrm>
          <a:ln/>
        </p:spPr>
        <p:txBody>
          <a:bodyPr lIns="92061" tIns="46030" rIns="92061" bIns="46030"/>
          <a:lstStyle/>
          <a:p>
            <a:endParaRPr lang="en-US"/>
          </a:p>
        </p:txBody>
      </p:sp>
    </p:spTree>
    <p:extLst>
      <p:ext uri="{BB962C8B-B14F-4D97-AF65-F5344CB8AC3E}">
        <p14:creationId xmlns:p14="http://schemas.microsoft.com/office/powerpoint/2010/main" val="3601631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7B0ECD5-D9E3-45FF-BE43-9B26EB0ED04A}" type="slidenum">
              <a:rPr lang="en-US"/>
              <a:pPr/>
              <a:t>22</a:t>
            </a:fld>
            <a:endParaRPr lang="en-US"/>
          </a:p>
        </p:txBody>
      </p:sp>
      <p:sp>
        <p:nvSpPr>
          <p:cNvPr id="514050" name="Rectangle 2"/>
          <p:cNvSpPr>
            <a:spLocks noGrp="1" noRot="1" noChangeAspect="1" noChangeArrowheads="1" noTextEdit="1"/>
          </p:cNvSpPr>
          <p:nvPr>
            <p:ph type="sldImg"/>
          </p:nvPr>
        </p:nvSpPr>
        <p:spPr>
          <a:ln cap="flat"/>
        </p:spPr>
      </p:sp>
      <p:sp>
        <p:nvSpPr>
          <p:cNvPr id="51405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96901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AF6688A-D454-4FA5-9D36-BADF4AE81A5D}" type="slidenum">
              <a:rPr lang="en-US"/>
              <a:pPr/>
              <a:t>2</a:t>
            </a:fld>
            <a:endParaRPr lang="en-US"/>
          </a:p>
        </p:txBody>
      </p:sp>
      <p:sp>
        <p:nvSpPr>
          <p:cNvPr id="580610" name="Rectangle 2"/>
          <p:cNvSpPr>
            <a:spLocks noGrp="1" noRot="1" noChangeAspect="1" noChangeArrowheads="1" noTextEdit="1"/>
          </p:cNvSpPr>
          <p:nvPr>
            <p:ph type="sldImg"/>
          </p:nvPr>
        </p:nvSpPr>
        <p:spPr>
          <a:xfrm>
            <a:off x="911225" y="714375"/>
            <a:ext cx="5254625" cy="3502025"/>
          </a:xfrm>
          <a:ln cap="flat"/>
        </p:spPr>
      </p:sp>
      <p:sp>
        <p:nvSpPr>
          <p:cNvPr id="58061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08228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EC09BF2-EC4E-4381-BACD-DB3370FCD1CE}" type="slidenum">
              <a:rPr lang="en-US"/>
              <a:pPr/>
              <a:t>23</a:t>
            </a:fld>
            <a:endParaRPr lang="en-US"/>
          </a:p>
        </p:txBody>
      </p:sp>
      <p:sp>
        <p:nvSpPr>
          <p:cNvPr id="1465346" name="Rectangle 2"/>
          <p:cNvSpPr>
            <a:spLocks noGrp="1" noRot="1" noChangeAspect="1" noChangeArrowheads="1" noTextEdit="1"/>
          </p:cNvSpPr>
          <p:nvPr>
            <p:ph type="sldImg"/>
          </p:nvPr>
        </p:nvSpPr>
        <p:spPr>
          <a:xfrm>
            <a:off x="879475" y="693738"/>
            <a:ext cx="5099050" cy="3398837"/>
          </a:xfrm>
          <a:ln cap="flat"/>
        </p:spPr>
      </p:sp>
      <p:sp>
        <p:nvSpPr>
          <p:cNvPr id="1465347" name="Rectangle 3"/>
          <p:cNvSpPr>
            <a:spLocks noGrp="1" noChangeArrowheads="1"/>
          </p:cNvSpPr>
          <p:nvPr>
            <p:ph type="body" idx="1"/>
          </p:nvPr>
        </p:nvSpPr>
        <p:spPr>
          <a:xfrm>
            <a:off x="914400" y="4330700"/>
            <a:ext cx="5029200" cy="4102100"/>
          </a:xfrm>
          <a:ln/>
        </p:spPr>
        <p:txBody>
          <a:bodyPr lIns="92075" tIns="46038" rIns="92075" bIns="46038"/>
          <a:lstStyle/>
          <a:p>
            <a:endParaRPr lang="en-US"/>
          </a:p>
        </p:txBody>
      </p:sp>
    </p:spTree>
    <p:extLst>
      <p:ext uri="{BB962C8B-B14F-4D97-AF65-F5344CB8AC3E}">
        <p14:creationId xmlns:p14="http://schemas.microsoft.com/office/powerpoint/2010/main" val="3742485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D2B47F0-FEF9-433F-870F-E876E8C2B7BC}" type="slidenum">
              <a:rPr lang="en-US"/>
              <a:pPr/>
              <a:t>24</a:t>
            </a:fld>
            <a:endParaRPr lang="en-US"/>
          </a:p>
        </p:txBody>
      </p:sp>
      <p:sp>
        <p:nvSpPr>
          <p:cNvPr id="1467394" name="Rectangle 2"/>
          <p:cNvSpPr>
            <a:spLocks noGrp="1" noRot="1" noChangeAspect="1" noChangeArrowheads="1" noTextEdit="1"/>
          </p:cNvSpPr>
          <p:nvPr>
            <p:ph type="sldImg"/>
          </p:nvPr>
        </p:nvSpPr>
        <p:spPr>
          <a:xfrm>
            <a:off x="879475" y="693738"/>
            <a:ext cx="5099050" cy="3398837"/>
          </a:xfrm>
          <a:ln cap="flat"/>
        </p:spPr>
      </p:sp>
      <p:sp>
        <p:nvSpPr>
          <p:cNvPr id="1467395" name="Rectangle 3"/>
          <p:cNvSpPr>
            <a:spLocks noGrp="1" noChangeArrowheads="1"/>
          </p:cNvSpPr>
          <p:nvPr>
            <p:ph type="body" idx="1"/>
          </p:nvPr>
        </p:nvSpPr>
        <p:spPr>
          <a:xfrm>
            <a:off x="914400" y="4330700"/>
            <a:ext cx="5029200" cy="4102100"/>
          </a:xfrm>
          <a:ln/>
        </p:spPr>
        <p:txBody>
          <a:bodyPr lIns="92075" tIns="46038" rIns="92075" bIns="46038"/>
          <a:lstStyle/>
          <a:p>
            <a:endParaRPr lang="en-US"/>
          </a:p>
        </p:txBody>
      </p:sp>
    </p:spTree>
    <p:extLst>
      <p:ext uri="{BB962C8B-B14F-4D97-AF65-F5344CB8AC3E}">
        <p14:creationId xmlns:p14="http://schemas.microsoft.com/office/powerpoint/2010/main" val="3120216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2AC1A0B-5944-4C0F-9FD4-65CECA0D6840}" type="slidenum">
              <a:rPr lang="en-US"/>
              <a:pPr/>
              <a:t>25</a:t>
            </a:fld>
            <a:endParaRPr lang="en-US"/>
          </a:p>
        </p:txBody>
      </p:sp>
      <p:sp>
        <p:nvSpPr>
          <p:cNvPr id="1469442" name="Rectangle 2"/>
          <p:cNvSpPr>
            <a:spLocks noGrp="1" noRot="1" noChangeAspect="1" noChangeArrowheads="1" noTextEdit="1"/>
          </p:cNvSpPr>
          <p:nvPr>
            <p:ph type="sldImg"/>
          </p:nvPr>
        </p:nvSpPr>
        <p:spPr>
          <a:xfrm>
            <a:off x="879475" y="693738"/>
            <a:ext cx="5099050" cy="3398837"/>
          </a:xfrm>
          <a:ln cap="flat"/>
        </p:spPr>
      </p:sp>
      <p:sp>
        <p:nvSpPr>
          <p:cNvPr id="1469443" name="Rectangle 3"/>
          <p:cNvSpPr>
            <a:spLocks noGrp="1" noChangeArrowheads="1"/>
          </p:cNvSpPr>
          <p:nvPr>
            <p:ph type="body" idx="1"/>
          </p:nvPr>
        </p:nvSpPr>
        <p:spPr>
          <a:xfrm>
            <a:off x="914400" y="4330700"/>
            <a:ext cx="5029200" cy="4102100"/>
          </a:xfrm>
          <a:ln/>
        </p:spPr>
        <p:txBody>
          <a:bodyPr lIns="92075" tIns="46038" rIns="92075" bIns="46038"/>
          <a:lstStyle/>
          <a:p>
            <a:endParaRPr lang="en-US"/>
          </a:p>
        </p:txBody>
      </p:sp>
    </p:spTree>
    <p:extLst>
      <p:ext uri="{BB962C8B-B14F-4D97-AF65-F5344CB8AC3E}">
        <p14:creationId xmlns:p14="http://schemas.microsoft.com/office/powerpoint/2010/main" val="1917857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1D1AF5D-0DC4-42AD-B0C8-1149A98DA348}" type="slidenum">
              <a:rPr lang="en-US"/>
              <a:pPr/>
              <a:t>26</a:t>
            </a:fld>
            <a:endParaRPr lang="en-US"/>
          </a:p>
        </p:txBody>
      </p:sp>
      <p:sp>
        <p:nvSpPr>
          <p:cNvPr id="1504258" name="Rectangle 2"/>
          <p:cNvSpPr>
            <a:spLocks noGrp="1" noRot="1" noChangeAspect="1" noChangeArrowheads="1" noTextEdit="1"/>
          </p:cNvSpPr>
          <p:nvPr>
            <p:ph type="sldImg"/>
          </p:nvPr>
        </p:nvSpPr>
        <p:spPr>
          <a:xfrm>
            <a:off x="879475" y="692150"/>
            <a:ext cx="5100638" cy="3400425"/>
          </a:xfrm>
          <a:ln cap="flat"/>
        </p:spPr>
      </p:sp>
      <p:sp>
        <p:nvSpPr>
          <p:cNvPr id="150425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605639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6CFFED7-0CA6-4B09-98C9-B1DA5A180F42}" type="slidenum">
              <a:rPr lang="en-US"/>
              <a:pPr/>
              <a:t>27</a:t>
            </a:fld>
            <a:endParaRPr lang="en-US"/>
          </a:p>
        </p:txBody>
      </p:sp>
      <p:sp>
        <p:nvSpPr>
          <p:cNvPr id="1506306" name="Rectangle 2"/>
          <p:cNvSpPr>
            <a:spLocks noGrp="1" noRot="1" noChangeAspect="1" noChangeArrowheads="1" noTextEdit="1"/>
          </p:cNvSpPr>
          <p:nvPr>
            <p:ph type="sldImg"/>
          </p:nvPr>
        </p:nvSpPr>
        <p:spPr>
          <a:xfrm>
            <a:off x="879475" y="692150"/>
            <a:ext cx="5100638" cy="3400425"/>
          </a:xfrm>
          <a:ln cap="flat"/>
        </p:spPr>
      </p:sp>
      <p:sp>
        <p:nvSpPr>
          <p:cNvPr id="150630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156828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EF9F93F-5261-44DF-8729-5FE25B94888F}" type="slidenum">
              <a:rPr lang="en-US"/>
              <a:pPr/>
              <a:t>28</a:t>
            </a:fld>
            <a:endParaRPr lang="en-US"/>
          </a:p>
        </p:txBody>
      </p:sp>
      <p:sp>
        <p:nvSpPr>
          <p:cNvPr id="1508354" name="Rectangle 2"/>
          <p:cNvSpPr>
            <a:spLocks noGrp="1" noRot="1" noChangeAspect="1" noChangeArrowheads="1" noTextEdit="1"/>
          </p:cNvSpPr>
          <p:nvPr>
            <p:ph type="sldImg"/>
          </p:nvPr>
        </p:nvSpPr>
        <p:spPr>
          <a:xfrm>
            <a:off x="879475" y="692150"/>
            <a:ext cx="5100638" cy="3400425"/>
          </a:xfrm>
          <a:ln cap="flat"/>
        </p:spPr>
      </p:sp>
      <p:sp>
        <p:nvSpPr>
          <p:cNvPr id="150835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188660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30BE3FA-08A2-4C1A-AFEE-7610FC8F63BC}" type="slidenum">
              <a:rPr lang="en-US"/>
              <a:pPr/>
              <a:t>29</a:t>
            </a:fld>
            <a:endParaRPr lang="en-US"/>
          </a:p>
        </p:txBody>
      </p:sp>
      <p:sp>
        <p:nvSpPr>
          <p:cNvPr id="1510402" name="Rectangle 2"/>
          <p:cNvSpPr>
            <a:spLocks noGrp="1" noRot="1" noChangeAspect="1" noChangeArrowheads="1" noTextEdit="1"/>
          </p:cNvSpPr>
          <p:nvPr>
            <p:ph type="sldImg"/>
          </p:nvPr>
        </p:nvSpPr>
        <p:spPr>
          <a:xfrm>
            <a:off x="879475" y="692150"/>
            <a:ext cx="5100638" cy="3400425"/>
          </a:xfrm>
          <a:ln cap="flat"/>
        </p:spPr>
      </p:sp>
      <p:sp>
        <p:nvSpPr>
          <p:cNvPr id="151040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074587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0AD608B-B037-464F-96EC-C1988C38AF84}" type="slidenum">
              <a:rPr lang="en-US"/>
              <a:pPr/>
              <a:t>30</a:t>
            </a:fld>
            <a:endParaRPr lang="en-US"/>
          </a:p>
        </p:txBody>
      </p:sp>
      <p:sp>
        <p:nvSpPr>
          <p:cNvPr id="1512450" name="Rectangle 2"/>
          <p:cNvSpPr>
            <a:spLocks noGrp="1" noRot="1" noChangeAspect="1" noChangeArrowheads="1" noTextEdit="1"/>
          </p:cNvSpPr>
          <p:nvPr>
            <p:ph type="sldImg"/>
          </p:nvPr>
        </p:nvSpPr>
        <p:spPr>
          <a:xfrm>
            <a:off x="879475" y="692150"/>
            <a:ext cx="5100638" cy="3400425"/>
          </a:xfrm>
          <a:ln cap="flat"/>
        </p:spPr>
      </p:sp>
      <p:sp>
        <p:nvSpPr>
          <p:cNvPr id="151245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027776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1D46F69-0895-4149-8FF3-52C2C98E17FA}" type="slidenum">
              <a:rPr lang="en-US"/>
              <a:pPr/>
              <a:t>31</a:t>
            </a:fld>
            <a:endParaRPr lang="en-US"/>
          </a:p>
        </p:txBody>
      </p:sp>
      <p:sp>
        <p:nvSpPr>
          <p:cNvPr id="1514498" name="Rectangle 2"/>
          <p:cNvSpPr>
            <a:spLocks noGrp="1" noRot="1" noChangeAspect="1" noChangeArrowheads="1" noTextEdit="1"/>
          </p:cNvSpPr>
          <p:nvPr>
            <p:ph type="sldImg"/>
          </p:nvPr>
        </p:nvSpPr>
        <p:spPr>
          <a:xfrm>
            <a:off x="879475" y="692150"/>
            <a:ext cx="5100638" cy="3400425"/>
          </a:xfrm>
          <a:ln cap="flat"/>
        </p:spPr>
      </p:sp>
      <p:sp>
        <p:nvSpPr>
          <p:cNvPr id="151449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215508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AAB4F70-B115-4AF8-9A2E-7A81FCFDBA95}" type="slidenum">
              <a:rPr lang="en-US"/>
              <a:pPr/>
              <a:t>32</a:t>
            </a:fld>
            <a:endParaRPr lang="en-US"/>
          </a:p>
        </p:txBody>
      </p:sp>
      <p:sp>
        <p:nvSpPr>
          <p:cNvPr id="947202" name="Rectangle 2"/>
          <p:cNvSpPr>
            <a:spLocks noGrp="1" noRot="1" noChangeAspect="1" noChangeArrowheads="1" noTextEdit="1"/>
          </p:cNvSpPr>
          <p:nvPr>
            <p:ph type="sldImg"/>
          </p:nvPr>
        </p:nvSpPr>
        <p:spPr>
          <a:xfrm>
            <a:off x="911225" y="714375"/>
            <a:ext cx="5254625" cy="3502025"/>
          </a:xfrm>
          <a:ln cap="flat"/>
        </p:spPr>
      </p:sp>
      <p:sp>
        <p:nvSpPr>
          <p:cNvPr id="947203" name="Rectangle 3"/>
          <p:cNvSpPr>
            <a:spLocks noGrp="1" noChangeArrowheads="1"/>
          </p:cNvSpPr>
          <p:nvPr>
            <p:ph type="body" idx="1"/>
          </p:nvPr>
        </p:nvSpPr>
        <p:spPr>
          <a:xfrm>
            <a:off x="943610" y="4461911"/>
            <a:ext cx="5189855" cy="4226385"/>
          </a:xfrm>
          <a:ln/>
        </p:spPr>
        <p:txBody>
          <a:bodyPr lIns="94749" tIns="47374" rIns="94749" bIns="47374"/>
          <a:lstStyle/>
          <a:p>
            <a:endParaRPr lang="en-US"/>
          </a:p>
        </p:txBody>
      </p:sp>
    </p:spTree>
    <p:extLst>
      <p:ext uri="{BB962C8B-B14F-4D97-AF65-F5344CB8AC3E}">
        <p14:creationId xmlns:p14="http://schemas.microsoft.com/office/powerpoint/2010/main" val="136385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AAB4F70-B115-4AF8-9A2E-7A81FCFDBA95}" type="slidenum">
              <a:rPr lang="en-US"/>
              <a:pPr/>
              <a:t>3</a:t>
            </a:fld>
            <a:endParaRPr lang="en-US"/>
          </a:p>
        </p:txBody>
      </p:sp>
      <p:sp>
        <p:nvSpPr>
          <p:cNvPr id="947202" name="Rectangle 2"/>
          <p:cNvSpPr>
            <a:spLocks noGrp="1" noRot="1" noChangeAspect="1" noChangeArrowheads="1" noTextEdit="1"/>
          </p:cNvSpPr>
          <p:nvPr>
            <p:ph type="sldImg"/>
          </p:nvPr>
        </p:nvSpPr>
        <p:spPr>
          <a:xfrm>
            <a:off x="911225" y="714375"/>
            <a:ext cx="5254625" cy="3502025"/>
          </a:xfrm>
          <a:ln cap="flat"/>
        </p:spPr>
      </p:sp>
      <p:sp>
        <p:nvSpPr>
          <p:cNvPr id="947203" name="Rectangle 3"/>
          <p:cNvSpPr>
            <a:spLocks noGrp="1" noChangeArrowheads="1"/>
          </p:cNvSpPr>
          <p:nvPr>
            <p:ph type="body" idx="1"/>
          </p:nvPr>
        </p:nvSpPr>
        <p:spPr>
          <a:xfrm>
            <a:off x="943610" y="4461911"/>
            <a:ext cx="5189855" cy="4226385"/>
          </a:xfrm>
          <a:ln/>
        </p:spPr>
        <p:txBody>
          <a:bodyPr lIns="94749" tIns="47374" rIns="94749" bIns="47374"/>
          <a:lstStyle/>
          <a:p>
            <a:endParaRPr lang="en-US"/>
          </a:p>
        </p:txBody>
      </p:sp>
    </p:spTree>
    <p:extLst>
      <p:ext uri="{BB962C8B-B14F-4D97-AF65-F5344CB8AC3E}">
        <p14:creationId xmlns:p14="http://schemas.microsoft.com/office/powerpoint/2010/main" val="3082016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BAE493-328C-4200-A9DB-D8A0FA74943F}" type="slidenum">
              <a:rPr lang="en-US"/>
              <a:pPr/>
              <a:t>33</a:t>
            </a:fld>
            <a:endParaRPr lang="en-US"/>
          </a:p>
        </p:txBody>
      </p:sp>
      <p:sp>
        <p:nvSpPr>
          <p:cNvPr id="1522690" name="Rectangle 2"/>
          <p:cNvSpPr>
            <a:spLocks noGrp="1" noRot="1" noChangeAspect="1" noChangeArrowheads="1" noTextEdit="1"/>
          </p:cNvSpPr>
          <p:nvPr>
            <p:ph type="sldImg"/>
          </p:nvPr>
        </p:nvSpPr>
        <p:spPr>
          <a:xfrm>
            <a:off x="879475" y="692150"/>
            <a:ext cx="5100638" cy="3400425"/>
          </a:xfrm>
          <a:ln cap="flat"/>
        </p:spPr>
      </p:sp>
      <p:sp>
        <p:nvSpPr>
          <p:cNvPr id="152269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599917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001A003-8018-433B-81E7-DFA1483E4594}" type="slidenum">
              <a:rPr lang="en-US"/>
              <a:pPr/>
              <a:t>34</a:t>
            </a:fld>
            <a:endParaRPr lang="en-US"/>
          </a:p>
        </p:txBody>
      </p:sp>
      <p:sp>
        <p:nvSpPr>
          <p:cNvPr id="1518594" name="Rectangle 2"/>
          <p:cNvSpPr>
            <a:spLocks noGrp="1" noRot="1" noChangeAspect="1" noChangeArrowheads="1" noTextEdit="1"/>
          </p:cNvSpPr>
          <p:nvPr>
            <p:ph type="sldImg"/>
          </p:nvPr>
        </p:nvSpPr>
        <p:spPr>
          <a:xfrm>
            <a:off x="879475" y="692150"/>
            <a:ext cx="5100638" cy="3400425"/>
          </a:xfrm>
          <a:ln cap="flat"/>
        </p:spPr>
      </p:sp>
      <p:sp>
        <p:nvSpPr>
          <p:cNvPr id="15185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742853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FA2C9DA-5454-45D2-8452-512906F7F851}" type="slidenum">
              <a:rPr lang="en-US"/>
              <a:pPr/>
              <a:t>35</a:t>
            </a:fld>
            <a:endParaRPr lang="en-US"/>
          </a:p>
        </p:txBody>
      </p:sp>
      <p:sp>
        <p:nvSpPr>
          <p:cNvPr id="1547266" name="Rectangle 2"/>
          <p:cNvSpPr>
            <a:spLocks noGrp="1" noRot="1" noChangeAspect="1" noChangeArrowheads="1" noTextEdit="1"/>
          </p:cNvSpPr>
          <p:nvPr>
            <p:ph type="sldImg"/>
          </p:nvPr>
        </p:nvSpPr>
        <p:spPr>
          <a:xfrm>
            <a:off x="879475" y="693738"/>
            <a:ext cx="5099050" cy="3398837"/>
          </a:xfrm>
          <a:ln cap="flat"/>
        </p:spPr>
      </p:sp>
      <p:sp>
        <p:nvSpPr>
          <p:cNvPr id="1547267" name="Rectangle 3"/>
          <p:cNvSpPr>
            <a:spLocks noGrp="1" noChangeArrowheads="1"/>
          </p:cNvSpPr>
          <p:nvPr>
            <p:ph type="body" idx="1"/>
          </p:nvPr>
        </p:nvSpPr>
        <p:spPr>
          <a:xfrm>
            <a:off x="914400" y="4329113"/>
            <a:ext cx="5029200" cy="4102100"/>
          </a:xfrm>
          <a:ln/>
        </p:spPr>
        <p:txBody>
          <a:bodyPr lIns="92065" tIns="46033" rIns="92065" bIns="46033"/>
          <a:lstStyle/>
          <a:p>
            <a:endParaRPr lang="en-US"/>
          </a:p>
        </p:txBody>
      </p:sp>
    </p:spTree>
    <p:extLst>
      <p:ext uri="{BB962C8B-B14F-4D97-AF65-F5344CB8AC3E}">
        <p14:creationId xmlns:p14="http://schemas.microsoft.com/office/powerpoint/2010/main" val="2068922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9A428F8-0667-4D9B-9356-5C09B86EE592}" type="slidenum">
              <a:rPr lang="en-US"/>
              <a:pPr/>
              <a:t>36</a:t>
            </a:fld>
            <a:endParaRPr lang="en-US"/>
          </a:p>
        </p:txBody>
      </p:sp>
      <p:sp>
        <p:nvSpPr>
          <p:cNvPr id="1565698" name="Rectangle 2"/>
          <p:cNvSpPr>
            <a:spLocks noGrp="1" noRot="1" noChangeAspect="1" noChangeArrowheads="1" noTextEdit="1"/>
          </p:cNvSpPr>
          <p:nvPr>
            <p:ph type="sldImg"/>
          </p:nvPr>
        </p:nvSpPr>
        <p:spPr>
          <a:xfrm>
            <a:off x="879475" y="692150"/>
            <a:ext cx="5100638" cy="3400425"/>
          </a:xfrm>
          <a:ln cap="flat"/>
        </p:spPr>
      </p:sp>
      <p:sp>
        <p:nvSpPr>
          <p:cNvPr id="156569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469821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A02AA0C-962A-4C28-9A5B-2832B23CC0BF}" type="slidenum">
              <a:rPr lang="en-US"/>
              <a:pPr/>
              <a:t>37</a:t>
            </a:fld>
            <a:endParaRPr lang="en-US"/>
          </a:p>
        </p:txBody>
      </p:sp>
      <p:sp>
        <p:nvSpPr>
          <p:cNvPr id="1567746" name="Rectangle 2"/>
          <p:cNvSpPr>
            <a:spLocks noGrp="1" noRot="1" noChangeAspect="1" noChangeArrowheads="1" noTextEdit="1"/>
          </p:cNvSpPr>
          <p:nvPr>
            <p:ph type="sldImg"/>
          </p:nvPr>
        </p:nvSpPr>
        <p:spPr>
          <a:xfrm>
            <a:off x="879475" y="692150"/>
            <a:ext cx="5100638" cy="3400425"/>
          </a:xfrm>
          <a:ln cap="flat"/>
        </p:spPr>
      </p:sp>
      <p:sp>
        <p:nvSpPr>
          <p:cNvPr id="156774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40607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5B517F9-E6FE-4E2B-A7E2-B43AC5817A6D}" type="slidenum">
              <a:rPr lang="en-US"/>
              <a:pPr/>
              <a:t>38</a:t>
            </a:fld>
            <a:endParaRPr lang="en-US"/>
          </a:p>
        </p:txBody>
      </p:sp>
      <p:sp>
        <p:nvSpPr>
          <p:cNvPr id="1534978" name="Rectangle 2"/>
          <p:cNvSpPr>
            <a:spLocks noGrp="1" noRot="1" noChangeAspect="1" noChangeArrowheads="1" noTextEdit="1"/>
          </p:cNvSpPr>
          <p:nvPr>
            <p:ph type="sldImg"/>
          </p:nvPr>
        </p:nvSpPr>
        <p:spPr>
          <a:xfrm>
            <a:off x="879475" y="693738"/>
            <a:ext cx="5099050" cy="3398837"/>
          </a:xfrm>
          <a:ln cap="flat"/>
        </p:spPr>
      </p:sp>
      <p:sp>
        <p:nvSpPr>
          <p:cNvPr id="1534979" name="Rectangle 3"/>
          <p:cNvSpPr>
            <a:spLocks noGrp="1" noChangeArrowheads="1"/>
          </p:cNvSpPr>
          <p:nvPr>
            <p:ph type="body" idx="1"/>
          </p:nvPr>
        </p:nvSpPr>
        <p:spPr>
          <a:xfrm>
            <a:off x="914400" y="4329113"/>
            <a:ext cx="5029200" cy="4102100"/>
          </a:xfrm>
          <a:ln/>
        </p:spPr>
        <p:txBody>
          <a:bodyPr lIns="92065" tIns="46033" rIns="92065" bIns="46033"/>
          <a:lstStyle/>
          <a:p>
            <a:endParaRPr lang="en-US"/>
          </a:p>
        </p:txBody>
      </p:sp>
    </p:spTree>
    <p:extLst>
      <p:ext uri="{BB962C8B-B14F-4D97-AF65-F5344CB8AC3E}">
        <p14:creationId xmlns:p14="http://schemas.microsoft.com/office/powerpoint/2010/main" val="1674734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C32523F-A69F-4893-BDA7-1F1B734F480E}" type="slidenum">
              <a:rPr lang="en-US"/>
              <a:pPr/>
              <a:t>39</a:t>
            </a:fld>
            <a:endParaRPr lang="en-US"/>
          </a:p>
        </p:txBody>
      </p:sp>
      <p:sp>
        <p:nvSpPr>
          <p:cNvPr id="1541122" name="Rectangle 2"/>
          <p:cNvSpPr>
            <a:spLocks noGrp="1" noRot="1" noChangeAspect="1" noChangeArrowheads="1" noTextEdit="1"/>
          </p:cNvSpPr>
          <p:nvPr>
            <p:ph type="sldImg"/>
          </p:nvPr>
        </p:nvSpPr>
        <p:spPr>
          <a:xfrm>
            <a:off x="879475" y="693738"/>
            <a:ext cx="5099050" cy="3398837"/>
          </a:xfrm>
          <a:ln cap="flat"/>
        </p:spPr>
      </p:sp>
      <p:sp>
        <p:nvSpPr>
          <p:cNvPr id="1541123" name="Rectangle 3"/>
          <p:cNvSpPr>
            <a:spLocks noGrp="1" noChangeArrowheads="1"/>
          </p:cNvSpPr>
          <p:nvPr>
            <p:ph type="body" idx="1"/>
          </p:nvPr>
        </p:nvSpPr>
        <p:spPr>
          <a:xfrm>
            <a:off x="914400" y="4329113"/>
            <a:ext cx="5029200" cy="4102100"/>
          </a:xfrm>
          <a:ln/>
        </p:spPr>
        <p:txBody>
          <a:bodyPr lIns="92065" tIns="46033" rIns="92065" bIns="46033"/>
          <a:lstStyle/>
          <a:p>
            <a:endParaRPr lang="en-US"/>
          </a:p>
        </p:txBody>
      </p:sp>
    </p:spTree>
    <p:extLst>
      <p:ext uri="{BB962C8B-B14F-4D97-AF65-F5344CB8AC3E}">
        <p14:creationId xmlns:p14="http://schemas.microsoft.com/office/powerpoint/2010/main" val="3319715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1583FD1-1A0B-483D-B6CB-340A774033BD}" type="slidenum">
              <a:rPr lang="en-US"/>
              <a:pPr/>
              <a:t>40</a:t>
            </a:fld>
            <a:endParaRPr lang="en-US"/>
          </a:p>
        </p:txBody>
      </p:sp>
      <p:sp>
        <p:nvSpPr>
          <p:cNvPr id="1573890" name="Rectangle 2"/>
          <p:cNvSpPr>
            <a:spLocks noGrp="1" noRot="1" noChangeAspect="1" noChangeArrowheads="1" noTextEdit="1"/>
          </p:cNvSpPr>
          <p:nvPr>
            <p:ph type="sldImg"/>
          </p:nvPr>
        </p:nvSpPr>
        <p:spPr>
          <a:xfrm>
            <a:off x="879475" y="693738"/>
            <a:ext cx="5099050" cy="3398837"/>
          </a:xfrm>
          <a:ln cap="flat"/>
        </p:spPr>
      </p:sp>
      <p:sp>
        <p:nvSpPr>
          <p:cNvPr id="1573891" name="Rectangle 3"/>
          <p:cNvSpPr>
            <a:spLocks noGrp="1" noChangeArrowheads="1"/>
          </p:cNvSpPr>
          <p:nvPr>
            <p:ph type="body" idx="1"/>
          </p:nvPr>
        </p:nvSpPr>
        <p:spPr>
          <a:xfrm>
            <a:off x="914400" y="4329113"/>
            <a:ext cx="5029200" cy="4102100"/>
          </a:xfrm>
          <a:ln/>
        </p:spPr>
        <p:txBody>
          <a:bodyPr lIns="92065" tIns="46033" rIns="92065" bIns="46033"/>
          <a:lstStyle/>
          <a:p>
            <a:endParaRPr lang="en-US"/>
          </a:p>
        </p:txBody>
      </p:sp>
    </p:spTree>
    <p:extLst>
      <p:ext uri="{BB962C8B-B14F-4D97-AF65-F5344CB8AC3E}">
        <p14:creationId xmlns:p14="http://schemas.microsoft.com/office/powerpoint/2010/main" val="3613923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E557C10-8B93-44AB-ADB1-E45007FCA43B}" type="slidenum">
              <a:rPr lang="en-US"/>
              <a:pPr/>
              <a:t>41</a:t>
            </a:fld>
            <a:endParaRPr lang="en-US"/>
          </a:p>
        </p:txBody>
      </p:sp>
      <p:sp>
        <p:nvSpPr>
          <p:cNvPr id="1586178" name="Rectangle 2"/>
          <p:cNvSpPr>
            <a:spLocks noGrp="1" noRot="1" noChangeAspect="1" noChangeArrowheads="1" noTextEdit="1"/>
          </p:cNvSpPr>
          <p:nvPr>
            <p:ph type="sldImg"/>
          </p:nvPr>
        </p:nvSpPr>
        <p:spPr>
          <a:xfrm>
            <a:off x="879475" y="692150"/>
            <a:ext cx="5100638" cy="3400425"/>
          </a:xfrm>
          <a:ln cap="flat"/>
        </p:spPr>
      </p:sp>
      <p:sp>
        <p:nvSpPr>
          <p:cNvPr id="158617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399575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BAE493-328C-4200-A9DB-D8A0FA74943F}" type="slidenum">
              <a:rPr lang="en-US"/>
              <a:pPr/>
              <a:t>42</a:t>
            </a:fld>
            <a:endParaRPr lang="en-US"/>
          </a:p>
        </p:txBody>
      </p:sp>
      <p:sp>
        <p:nvSpPr>
          <p:cNvPr id="1522690" name="Rectangle 2"/>
          <p:cNvSpPr>
            <a:spLocks noGrp="1" noRot="1" noChangeAspect="1" noChangeArrowheads="1" noTextEdit="1"/>
          </p:cNvSpPr>
          <p:nvPr>
            <p:ph type="sldImg"/>
          </p:nvPr>
        </p:nvSpPr>
        <p:spPr>
          <a:xfrm>
            <a:off x="879475" y="692150"/>
            <a:ext cx="5100638" cy="3400425"/>
          </a:xfrm>
          <a:ln cap="flat"/>
        </p:spPr>
      </p:sp>
      <p:sp>
        <p:nvSpPr>
          <p:cNvPr id="152269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64055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sldNum" sz="quarter" idx="5"/>
          </p:nvPr>
        </p:nvSpPr>
        <p:spPr>
          <a:ln/>
        </p:spPr>
        <p:txBody>
          <a:bodyPr/>
          <a:lstStyle/>
          <a:p>
            <a:fld id="{D607A1A3-E609-4812-A11E-53D68D6100CD}" type="slidenum">
              <a:rPr lang="en-US"/>
              <a:pPr/>
              <a:t>4</a:t>
            </a:fld>
            <a:endParaRPr lang="en-US"/>
          </a:p>
        </p:txBody>
      </p:sp>
      <p:sp>
        <p:nvSpPr>
          <p:cNvPr id="2275330" name="Rectangle 2"/>
          <p:cNvSpPr>
            <a:spLocks noChangeArrowheads="1"/>
          </p:cNvSpPr>
          <p:nvPr/>
        </p:nvSpPr>
        <p:spPr bwMode="auto">
          <a:xfrm>
            <a:off x="4010342" y="0"/>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10" tIns="47055" rIns="94110" bIns="47055" anchor="ctr"/>
          <a:lstStyle/>
          <a:p>
            <a:endParaRPr lang="en-US"/>
          </a:p>
        </p:txBody>
      </p:sp>
      <p:sp>
        <p:nvSpPr>
          <p:cNvPr id="2275331" name="Rectangle 3"/>
          <p:cNvSpPr>
            <a:spLocks noChangeArrowheads="1"/>
          </p:cNvSpPr>
          <p:nvPr/>
        </p:nvSpPr>
        <p:spPr bwMode="auto">
          <a:xfrm>
            <a:off x="4010342" y="8923822"/>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06" tIns="0" rIns="19606" bIns="0" anchor="b"/>
          <a:lstStyle/>
          <a:p>
            <a:pPr algn="r"/>
            <a:r>
              <a:rPr lang="en-US" sz="1000" b="0" i="1">
                <a:latin typeface="Times New Roman" pitchFamily="18" charset="0"/>
              </a:rPr>
              <a:t>3</a:t>
            </a:r>
          </a:p>
        </p:txBody>
      </p:sp>
      <p:sp>
        <p:nvSpPr>
          <p:cNvPr id="2275332" name="Rectangle 4"/>
          <p:cNvSpPr>
            <a:spLocks noChangeArrowheads="1"/>
          </p:cNvSpPr>
          <p:nvPr/>
        </p:nvSpPr>
        <p:spPr bwMode="auto">
          <a:xfrm>
            <a:off x="0" y="8923822"/>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10" tIns="47055" rIns="94110" bIns="47055" anchor="ctr"/>
          <a:lstStyle/>
          <a:p>
            <a:endParaRPr lang="en-US"/>
          </a:p>
        </p:txBody>
      </p:sp>
      <p:sp>
        <p:nvSpPr>
          <p:cNvPr id="2275333" name="Rectangle 5"/>
          <p:cNvSpPr>
            <a:spLocks noChangeArrowheads="1"/>
          </p:cNvSpPr>
          <p:nvPr/>
        </p:nvSpPr>
        <p:spPr bwMode="auto">
          <a:xfrm>
            <a:off x="0" y="0"/>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10" tIns="47055" rIns="94110" bIns="47055" anchor="ctr"/>
          <a:lstStyle/>
          <a:p>
            <a:endParaRPr lang="en-US"/>
          </a:p>
        </p:txBody>
      </p:sp>
      <p:sp>
        <p:nvSpPr>
          <p:cNvPr id="2275334" name="Rectangle 6"/>
          <p:cNvSpPr>
            <a:spLocks noGrp="1" noRot="1" noChangeAspect="1" noChangeArrowheads="1" noTextEdit="1"/>
          </p:cNvSpPr>
          <p:nvPr>
            <p:ph type="sldImg"/>
          </p:nvPr>
        </p:nvSpPr>
        <p:spPr>
          <a:xfrm>
            <a:off x="911225" y="714375"/>
            <a:ext cx="5254625" cy="3502025"/>
          </a:xfrm>
          <a:ln cap="flat"/>
        </p:spPr>
      </p:sp>
      <p:sp>
        <p:nvSpPr>
          <p:cNvPr id="2275335" name="Rectangle 7"/>
          <p:cNvSpPr>
            <a:spLocks noGrp="1" noChangeArrowheads="1"/>
          </p:cNvSpPr>
          <p:nvPr>
            <p:ph type="body" idx="1"/>
          </p:nvPr>
        </p:nvSpPr>
        <p:spPr>
          <a:xfrm>
            <a:off x="943610" y="4461911"/>
            <a:ext cx="5189855" cy="4226385"/>
          </a:xfrm>
          <a:ln/>
          <a:extLst>
            <a:ext uri="{91240B29-F687-4F45-9708-019B960494DF}">
              <a14:hiddenLine xmlns:a14="http://schemas.microsoft.com/office/drawing/2010/main" w="12700">
                <a:solidFill>
                  <a:schemeClr val="tx1"/>
                </a:solidFill>
                <a:miter lim="800000"/>
                <a:headEnd/>
                <a:tailEnd/>
              </a14:hiddenLine>
            </a:ext>
          </a:extLst>
        </p:spPr>
        <p:txBody>
          <a:bodyPr lIns="93130" tIns="45748" rIns="93130" bIns="45748"/>
          <a:lstStyle/>
          <a:p>
            <a:endParaRPr lang="en-US"/>
          </a:p>
        </p:txBody>
      </p:sp>
    </p:spTree>
    <p:extLst>
      <p:ext uri="{BB962C8B-B14F-4D97-AF65-F5344CB8AC3E}">
        <p14:creationId xmlns:p14="http://schemas.microsoft.com/office/powerpoint/2010/main" val="3003533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59C70F2-C494-4D43-B218-B5F84802470E}" type="slidenum">
              <a:rPr lang="en-US"/>
              <a:pPr/>
              <a:t>43</a:t>
            </a:fld>
            <a:endParaRPr lang="en-US"/>
          </a:p>
        </p:txBody>
      </p:sp>
      <p:sp>
        <p:nvSpPr>
          <p:cNvPr id="1571842" name="Rectangle 2"/>
          <p:cNvSpPr>
            <a:spLocks noGrp="1" noRot="1" noChangeAspect="1" noChangeArrowheads="1" noTextEdit="1"/>
          </p:cNvSpPr>
          <p:nvPr>
            <p:ph type="sldImg"/>
          </p:nvPr>
        </p:nvSpPr>
        <p:spPr>
          <a:xfrm>
            <a:off x="879475" y="692150"/>
            <a:ext cx="5100638" cy="3400425"/>
          </a:xfrm>
          <a:ln cap="flat"/>
        </p:spPr>
      </p:sp>
      <p:sp>
        <p:nvSpPr>
          <p:cNvPr id="157184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433817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BAE493-328C-4200-A9DB-D8A0FA74943F}" type="slidenum">
              <a:rPr lang="en-US"/>
              <a:pPr/>
              <a:t>44</a:t>
            </a:fld>
            <a:endParaRPr lang="en-US"/>
          </a:p>
        </p:txBody>
      </p:sp>
      <p:sp>
        <p:nvSpPr>
          <p:cNvPr id="1522690" name="Rectangle 2"/>
          <p:cNvSpPr>
            <a:spLocks noGrp="1" noRot="1" noChangeAspect="1" noChangeArrowheads="1" noTextEdit="1"/>
          </p:cNvSpPr>
          <p:nvPr>
            <p:ph type="sldImg"/>
          </p:nvPr>
        </p:nvSpPr>
        <p:spPr>
          <a:xfrm>
            <a:off x="904875" y="706438"/>
            <a:ext cx="5202238" cy="3467100"/>
          </a:xfrm>
          <a:ln cap="flat"/>
        </p:spPr>
      </p:sp>
      <p:sp>
        <p:nvSpPr>
          <p:cNvPr id="152269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953241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1D46F69-0895-4149-8FF3-52C2C98E17FA}" type="slidenum">
              <a:rPr lang="en-US"/>
              <a:pPr/>
              <a:t>45</a:t>
            </a:fld>
            <a:endParaRPr lang="en-US"/>
          </a:p>
        </p:txBody>
      </p:sp>
      <p:sp>
        <p:nvSpPr>
          <p:cNvPr id="1514498" name="Rectangle 2"/>
          <p:cNvSpPr>
            <a:spLocks noGrp="1" noRot="1" noChangeAspect="1" noChangeArrowheads="1" noTextEdit="1"/>
          </p:cNvSpPr>
          <p:nvPr>
            <p:ph type="sldImg"/>
          </p:nvPr>
        </p:nvSpPr>
        <p:spPr>
          <a:xfrm>
            <a:off x="879475" y="692150"/>
            <a:ext cx="5100638" cy="3400425"/>
          </a:xfrm>
          <a:ln cap="flat"/>
        </p:spPr>
      </p:sp>
      <p:sp>
        <p:nvSpPr>
          <p:cNvPr id="151449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63333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1D46F69-0895-4149-8FF3-52C2C98E17FA}" type="slidenum">
              <a:rPr lang="en-US"/>
              <a:pPr/>
              <a:t>46</a:t>
            </a:fld>
            <a:endParaRPr lang="en-US"/>
          </a:p>
        </p:txBody>
      </p:sp>
      <p:sp>
        <p:nvSpPr>
          <p:cNvPr id="1514498" name="Rectangle 2"/>
          <p:cNvSpPr>
            <a:spLocks noGrp="1" noRot="1" noChangeAspect="1" noChangeArrowheads="1" noTextEdit="1"/>
          </p:cNvSpPr>
          <p:nvPr>
            <p:ph type="sldImg"/>
          </p:nvPr>
        </p:nvSpPr>
        <p:spPr>
          <a:xfrm>
            <a:off x="879475" y="692150"/>
            <a:ext cx="5100638" cy="3400425"/>
          </a:xfrm>
          <a:ln cap="flat"/>
        </p:spPr>
      </p:sp>
      <p:sp>
        <p:nvSpPr>
          <p:cNvPr id="151449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86870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1D46F69-0895-4149-8FF3-52C2C98E17FA}" type="slidenum">
              <a:rPr lang="en-US"/>
              <a:pPr/>
              <a:t>47</a:t>
            </a:fld>
            <a:endParaRPr lang="en-US"/>
          </a:p>
        </p:txBody>
      </p:sp>
      <p:sp>
        <p:nvSpPr>
          <p:cNvPr id="1514498" name="Rectangle 2"/>
          <p:cNvSpPr>
            <a:spLocks noGrp="1" noRot="1" noChangeAspect="1" noChangeArrowheads="1" noTextEdit="1"/>
          </p:cNvSpPr>
          <p:nvPr>
            <p:ph type="sldImg"/>
          </p:nvPr>
        </p:nvSpPr>
        <p:spPr>
          <a:xfrm>
            <a:off x="879475" y="692150"/>
            <a:ext cx="5100638" cy="3400425"/>
          </a:xfrm>
          <a:ln cap="flat"/>
        </p:spPr>
      </p:sp>
      <p:sp>
        <p:nvSpPr>
          <p:cNvPr id="151449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696014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1D46F69-0895-4149-8FF3-52C2C98E17FA}" type="slidenum">
              <a:rPr lang="en-US"/>
              <a:pPr/>
              <a:t>48</a:t>
            </a:fld>
            <a:endParaRPr lang="en-US"/>
          </a:p>
        </p:txBody>
      </p:sp>
      <p:sp>
        <p:nvSpPr>
          <p:cNvPr id="1514498" name="Rectangle 2"/>
          <p:cNvSpPr>
            <a:spLocks noGrp="1" noRot="1" noChangeAspect="1" noChangeArrowheads="1" noTextEdit="1"/>
          </p:cNvSpPr>
          <p:nvPr>
            <p:ph type="sldImg"/>
          </p:nvPr>
        </p:nvSpPr>
        <p:spPr>
          <a:xfrm>
            <a:off x="879475" y="692150"/>
            <a:ext cx="5100638" cy="3400425"/>
          </a:xfrm>
          <a:ln cap="flat"/>
        </p:spPr>
      </p:sp>
      <p:sp>
        <p:nvSpPr>
          <p:cNvPr id="151449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4157088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1D46F69-0895-4149-8FF3-52C2C98E17FA}" type="slidenum">
              <a:rPr lang="en-US"/>
              <a:pPr/>
              <a:t>49</a:t>
            </a:fld>
            <a:endParaRPr lang="en-US"/>
          </a:p>
        </p:txBody>
      </p:sp>
      <p:sp>
        <p:nvSpPr>
          <p:cNvPr id="1514498" name="Rectangle 2"/>
          <p:cNvSpPr>
            <a:spLocks noGrp="1" noRot="1" noChangeAspect="1" noChangeArrowheads="1" noTextEdit="1"/>
          </p:cNvSpPr>
          <p:nvPr>
            <p:ph type="sldImg"/>
          </p:nvPr>
        </p:nvSpPr>
        <p:spPr>
          <a:xfrm>
            <a:off x="879475" y="692150"/>
            <a:ext cx="5100638" cy="3400425"/>
          </a:xfrm>
          <a:ln cap="flat"/>
        </p:spPr>
      </p:sp>
      <p:sp>
        <p:nvSpPr>
          <p:cNvPr id="151449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0256710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59C70F2-C494-4D43-B218-B5F84802470E}" type="slidenum">
              <a:rPr lang="en-US"/>
              <a:pPr/>
              <a:t>50</a:t>
            </a:fld>
            <a:endParaRPr lang="en-US"/>
          </a:p>
        </p:txBody>
      </p:sp>
      <p:sp>
        <p:nvSpPr>
          <p:cNvPr id="1571842" name="Rectangle 2"/>
          <p:cNvSpPr>
            <a:spLocks noGrp="1" noRot="1" noChangeAspect="1" noChangeArrowheads="1" noTextEdit="1"/>
          </p:cNvSpPr>
          <p:nvPr>
            <p:ph type="sldImg"/>
          </p:nvPr>
        </p:nvSpPr>
        <p:spPr>
          <a:xfrm>
            <a:off x="879475" y="692150"/>
            <a:ext cx="5100638" cy="3400425"/>
          </a:xfrm>
          <a:ln cap="flat"/>
        </p:spPr>
      </p:sp>
      <p:sp>
        <p:nvSpPr>
          <p:cNvPr id="157184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086745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BAE493-328C-4200-A9DB-D8A0FA74943F}" type="slidenum">
              <a:rPr lang="en-US"/>
              <a:pPr/>
              <a:t>51</a:t>
            </a:fld>
            <a:endParaRPr lang="en-US"/>
          </a:p>
        </p:txBody>
      </p:sp>
      <p:sp>
        <p:nvSpPr>
          <p:cNvPr id="1522690" name="Rectangle 2"/>
          <p:cNvSpPr>
            <a:spLocks noGrp="1" noRot="1" noChangeAspect="1" noChangeArrowheads="1" noTextEdit="1"/>
          </p:cNvSpPr>
          <p:nvPr>
            <p:ph type="sldImg"/>
          </p:nvPr>
        </p:nvSpPr>
        <p:spPr>
          <a:xfrm>
            <a:off x="879475" y="692150"/>
            <a:ext cx="5100638" cy="3400425"/>
          </a:xfrm>
          <a:ln cap="flat"/>
        </p:spPr>
      </p:sp>
      <p:sp>
        <p:nvSpPr>
          <p:cNvPr id="152269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757755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BAE493-328C-4200-A9DB-D8A0FA74943F}" type="slidenum">
              <a:rPr lang="en-US"/>
              <a:pPr/>
              <a:t>52</a:t>
            </a:fld>
            <a:endParaRPr lang="en-US"/>
          </a:p>
        </p:txBody>
      </p:sp>
      <p:sp>
        <p:nvSpPr>
          <p:cNvPr id="1522690" name="Rectangle 2"/>
          <p:cNvSpPr>
            <a:spLocks noGrp="1" noRot="1" noChangeAspect="1" noChangeArrowheads="1" noTextEdit="1"/>
          </p:cNvSpPr>
          <p:nvPr>
            <p:ph type="sldImg"/>
          </p:nvPr>
        </p:nvSpPr>
        <p:spPr>
          <a:xfrm>
            <a:off x="879475" y="692150"/>
            <a:ext cx="5100638" cy="3400425"/>
          </a:xfrm>
          <a:ln cap="flat"/>
        </p:spPr>
      </p:sp>
      <p:sp>
        <p:nvSpPr>
          <p:cNvPr id="152269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20777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sldNum" sz="quarter" idx="5"/>
          </p:nvPr>
        </p:nvSpPr>
        <p:spPr>
          <a:ln/>
        </p:spPr>
        <p:txBody>
          <a:bodyPr/>
          <a:lstStyle/>
          <a:p>
            <a:fld id="{40E5CD3C-1572-4821-8BEB-BFF838823CCA}" type="slidenum">
              <a:rPr lang="en-US"/>
              <a:pPr/>
              <a:t>6</a:t>
            </a:fld>
            <a:endParaRPr lang="en-US"/>
          </a:p>
        </p:txBody>
      </p:sp>
      <p:sp>
        <p:nvSpPr>
          <p:cNvPr id="2288642" name="Rectangle 2"/>
          <p:cNvSpPr>
            <a:spLocks noChangeArrowheads="1"/>
          </p:cNvSpPr>
          <p:nvPr/>
        </p:nvSpPr>
        <p:spPr bwMode="auto">
          <a:xfrm>
            <a:off x="4010342" y="0"/>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10" tIns="47055" rIns="94110" bIns="47055" anchor="ctr"/>
          <a:lstStyle/>
          <a:p>
            <a:endParaRPr lang="en-US"/>
          </a:p>
        </p:txBody>
      </p:sp>
      <p:sp>
        <p:nvSpPr>
          <p:cNvPr id="2288643" name="Rectangle 3"/>
          <p:cNvSpPr>
            <a:spLocks noChangeArrowheads="1"/>
          </p:cNvSpPr>
          <p:nvPr/>
        </p:nvSpPr>
        <p:spPr bwMode="auto">
          <a:xfrm>
            <a:off x="4010342" y="8923822"/>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06" tIns="0" rIns="19606" bIns="0" anchor="b"/>
          <a:lstStyle/>
          <a:p>
            <a:pPr algn="r"/>
            <a:r>
              <a:rPr lang="en-US" sz="1000" b="0" i="1">
                <a:latin typeface="Times New Roman" pitchFamily="18" charset="0"/>
              </a:rPr>
              <a:t>5</a:t>
            </a:r>
          </a:p>
        </p:txBody>
      </p:sp>
      <p:sp>
        <p:nvSpPr>
          <p:cNvPr id="2288644" name="Rectangle 4"/>
          <p:cNvSpPr>
            <a:spLocks noChangeArrowheads="1"/>
          </p:cNvSpPr>
          <p:nvPr/>
        </p:nvSpPr>
        <p:spPr bwMode="auto">
          <a:xfrm>
            <a:off x="0" y="8923822"/>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10" tIns="47055" rIns="94110" bIns="47055" anchor="ctr"/>
          <a:lstStyle/>
          <a:p>
            <a:endParaRPr lang="en-US"/>
          </a:p>
        </p:txBody>
      </p:sp>
      <p:sp>
        <p:nvSpPr>
          <p:cNvPr id="2288645" name="Rectangle 5"/>
          <p:cNvSpPr>
            <a:spLocks noChangeArrowheads="1"/>
          </p:cNvSpPr>
          <p:nvPr/>
        </p:nvSpPr>
        <p:spPr bwMode="auto">
          <a:xfrm>
            <a:off x="0" y="0"/>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10" tIns="47055" rIns="94110" bIns="47055" anchor="ctr"/>
          <a:lstStyle/>
          <a:p>
            <a:endParaRPr lang="en-US"/>
          </a:p>
        </p:txBody>
      </p:sp>
      <p:sp>
        <p:nvSpPr>
          <p:cNvPr id="2288646" name="Rectangle 6"/>
          <p:cNvSpPr>
            <a:spLocks noGrp="1" noRot="1" noChangeAspect="1" noChangeArrowheads="1" noTextEdit="1"/>
          </p:cNvSpPr>
          <p:nvPr>
            <p:ph type="sldImg"/>
          </p:nvPr>
        </p:nvSpPr>
        <p:spPr>
          <a:xfrm>
            <a:off x="911225" y="714375"/>
            <a:ext cx="5254625" cy="3502025"/>
          </a:xfrm>
          <a:ln cap="flat"/>
        </p:spPr>
      </p:sp>
      <p:sp>
        <p:nvSpPr>
          <p:cNvPr id="2288647" name="Rectangle 7"/>
          <p:cNvSpPr>
            <a:spLocks noGrp="1" noChangeArrowheads="1"/>
          </p:cNvSpPr>
          <p:nvPr>
            <p:ph type="body" idx="1"/>
          </p:nvPr>
        </p:nvSpPr>
        <p:spPr>
          <a:xfrm>
            <a:off x="943610" y="4461911"/>
            <a:ext cx="5189855" cy="4226385"/>
          </a:xfrm>
          <a:ln/>
          <a:extLst>
            <a:ext uri="{91240B29-F687-4F45-9708-019B960494DF}">
              <a14:hiddenLine xmlns:a14="http://schemas.microsoft.com/office/drawing/2010/main" w="12700">
                <a:solidFill>
                  <a:schemeClr val="tx1"/>
                </a:solidFill>
                <a:miter lim="800000"/>
                <a:headEnd/>
                <a:tailEnd/>
              </a14:hiddenLine>
            </a:ext>
          </a:extLst>
        </p:spPr>
        <p:txBody>
          <a:bodyPr lIns="93130" tIns="45748" rIns="93130" bIns="45748"/>
          <a:lstStyle/>
          <a:p>
            <a:endParaRPr lang="en-US"/>
          </a:p>
        </p:txBody>
      </p:sp>
    </p:spTree>
    <p:extLst>
      <p:ext uri="{BB962C8B-B14F-4D97-AF65-F5344CB8AC3E}">
        <p14:creationId xmlns:p14="http://schemas.microsoft.com/office/powerpoint/2010/main" val="625656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1B310A8-F9A5-4852-9592-C80ACCF02DD6}" type="slidenum">
              <a:rPr lang="en-US"/>
              <a:pPr/>
              <a:t>53</a:t>
            </a:fld>
            <a:endParaRPr lang="en-US"/>
          </a:p>
        </p:txBody>
      </p:sp>
      <p:sp>
        <p:nvSpPr>
          <p:cNvPr id="1594370" name="Rectangle 2"/>
          <p:cNvSpPr>
            <a:spLocks noGrp="1" noRot="1" noChangeAspect="1" noChangeArrowheads="1" noTextEdit="1"/>
          </p:cNvSpPr>
          <p:nvPr>
            <p:ph type="sldImg"/>
          </p:nvPr>
        </p:nvSpPr>
        <p:spPr>
          <a:xfrm>
            <a:off x="879475" y="692150"/>
            <a:ext cx="5100638" cy="3400425"/>
          </a:xfrm>
          <a:ln cap="flat"/>
        </p:spPr>
      </p:sp>
      <p:sp>
        <p:nvSpPr>
          <p:cNvPr id="159437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594958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1ADFCFC-DB1A-4785-B10B-6FCDBF395E4E}" type="slidenum">
              <a:rPr lang="en-US"/>
              <a:pPr/>
              <a:t>54</a:t>
            </a:fld>
            <a:endParaRPr lang="en-US"/>
          </a:p>
        </p:txBody>
      </p:sp>
      <p:sp>
        <p:nvSpPr>
          <p:cNvPr id="1596418" name="Rectangle 2"/>
          <p:cNvSpPr>
            <a:spLocks noGrp="1" noRot="1" noChangeAspect="1" noChangeArrowheads="1" noTextEdit="1"/>
          </p:cNvSpPr>
          <p:nvPr>
            <p:ph type="sldImg"/>
          </p:nvPr>
        </p:nvSpPr>
        <p:spPr>
          <a:xfrm>
            <a:off x="879475" y="692150"/>
            <a:ext cx="5100638" cy="3400425"/>
          </a:xfrm>
          <a:ln cap="flat"/>
        </p:spPr>
      </p:sp>
      <p:sp>
        <p:nvSpPr>
          <p:cNvPr id="159641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0772402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68DB70A-5EEB-477E-9F0F-5E1A927A7E4A}" type="slidenum">
              <a:rPr lang="en-US"/>
              <a:pPr/>
              <a:t>55</a:t>
            </a:fld>
            <a:endParaRPr lang="en-US"/>
          </a:p>
        </p:txBody>
      </p:sp>
      <p:sp>
        <p:nvSpPr>
          <p:cNvPr id="1598466" name="Rectangle 2"/>
          <p:cNvSpPr>
            <a:spLocks noGrp="1" noRot="1" noChangeAspect="1" noChangeArrowheads="1" noTextEdit="1"/>
          </p:cNvSpPr>
          <p:nvPr>
            <p:ph type="sldImg"/>
          </p:nvPr>
        </p:nvSpPr>
        <p:spPr>
          <a:xfrm>
            <a:off x="879475" y="692150"/>
            <a:ext cx="5100638" cy="3400425"/>
          </a:xfrm>
          <a:ln cap="flat"/>
        </p:spPr>
      </p:sp>
      <p:sp>
        <p:nvSpPr>
          <p:cNvPr id="159846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064683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B996982-118D-4765-98B8-6085DDEE1A8C}" type="slidenum">
              <a:rPr lang="en-US"/>
              <a:pPr/>
              <a:t>56</a:t>
            </a:fld>
            <a:endParaRPr lang="en-US"/>
          </a:p>
        </p:txBody>
      </p:sp>
      <p:sp>
        <p:nvSpPr>
          <p:cNvPr id="1600514" name="Rectangle 2"/>
          <p:cNvSpPr>
            <a:spLocks noGrp="1" noRot="1" noChangeAspect="1" noChangeArrowheads="1" noTextEdit="1"/>
          </p:cNvSpPr>
          <p:nvPr>
            <p:ph type="sldImg"/>
          </p:nvPr>
        </p:nvSpPr>
        <p:spPr>
          <a:xfrm>
            <a:off x="879475" y="692150"/>
            <a:ext cx="5100638" cy="3400425"/>
          </a:xfrm>
          <a:ln cap="flat"/>
        </p:spPr>
      </p:sp>
      <p:sp>
        <p:nvSpPr>
          <p:cNvPr id="160051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716649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EFCA484-B444-49B3-8DE3-7EB7A86CE962}" type="slidenum">
              <a:rPr lang="en-US"/>
              <a:pPr/>
              <a:t>57</a:t>
            </a:fld>
            <a:endParaRPr lang="en-US"/>
          </a:p>
        </p:txBody>
      </p:sp>
      <p:sp>
        <p:nvSpPr>
          <p:cNvPr id="1602562" name="Rectangle 2"/>
          <p:cNvSpPr>
            <a:spLocks noGrp="1" noRot="1" noChangeAspect="1" noChangeArrowheads="1" noTextEdit="1"/>
          </p:cNvSpPr>
          <p:nvPr>
            <p:ph type="sldImg"/>
          </p:nvPr>
        </p:nvSpPr>
        <p:spPr>
          <a:xfrm>
            <a:off x="879475" y="692150"/>
            <a:ext cx="5100638" cy="3400425"/>
          </a:xfrm>
          <a:ln cap="flat"/>
        </p:spPr>
      </p:sp>
      <p:sp>
        <p:nvSpPr>
          <p:cNvPr id="160256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0762612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214C046-41A6-4865-B534-4701047A0CC7}" type="slidenum">
              <a:rPr lang="en-US"/>
              <a:pPr/>
              <a:t>58</a:t>
            </a:fld>
            <a:endParaRPr lang="en-US"/>
          </a:p>
        </p:txBody>
      </p:sp>
      <p:sp>
        <p:nvSpPr>
          <p:cNvPr id="1604610" name="Rectangle 2"/>
          <p:cNvSpPr>
            <a:spLocks noGrp="1" noRot="1" noChangeAspect="1" noChangeArrowheads="1" noTextEdit="1"/>
          </p:cNvSpPr>
          <p:nvPr>
            <p:ph type="sldImg"/>
          </p:nvPr>
        </p:nvSpPr>
        <p:spPr>
          <a:xfrm>
            <a:off x="879475" y="692150"/>
            <a:ext cx="5100638" cy="3400425"/>
          </a:xfrm>
          <a:ln cap="flat"/>
        </p:spPr>
      </p:sp>
      <p:sp>
        <p:nvSpPr>
          <p:cNvPr id="160461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6395879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3317F8D-920C-4350-88ED-AF531021BFFE}" type="slidenum">
              <a:rPr lang="en-US"/>
              <a:pPr/>
              <a:t>59</a:t>
            </a:fld>
            <a:endParaRPr lang="en-US"/>
          </a:p>
        </p:txBody>
      </p:sp>
      <p:sp>
        <p:nvSpPr>
          <p:cNvPr id="1606658" name="Rectangle 2"/>
          <p:cNvSpPr>
            <a:spLocks noGrp="1" noRot="1" noChangeAspect="1" noChangeArrowheads="1" noTextEdit="1"/>
          </p:cNvSpPr>
          <p:nvPr>
            <p:ph type="sldImg"/>
          </p:nvPr>
        </p:nvSpPr>
        <p:spPr>
          <a:xfrm>
            <a:off x="907569" y="713121"/>
            <a:ext cx="5263575" cy="3503450"/>
          </a:xfrm>
          <a:ln cap="flat"/>
        </p:spPr>
      </p:sp>
      <p:sp>
        <p:nvSpPr>
          <p:cNvPr id="160665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6531451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97E1F90-6138-42F9-BC09-53052B2A53D5}" type="slidenum">
              <a:rPr lang="en-US"/>
              <a:pPr/>
              <a:t>60</a:t>
            </a:fld>
            <a:endParaRPr lang="en-US"/>
          </a:p>
        </p:txBody>
      </p:sp>
      <p:sp>
        <p:nvSpPr>
          <p:cNvPr id="1608706" name="Rectangle 2"/>
          <p:cNvSpPr>
            <a:spLocks noGrp="1" noRot="1" noChangeAspect="1" noChangeArrowheads="1" noTextEdit="1"/>
          </p:cNvSpPr>
          <p:nvPr>
            <p:ph type="sldImg"/>
          </p:nvPr>
        </p:nvSpPr>
        <p:spPr>
          <a:xfrm>
            <a:off x="911225" y="712788"/>
            <a:ext cx="5256213" cy="3503612"/>
          </a:xfrm>
          <a:ln cap="flat"/>
        </p:spPr>
      </p:sp>
      <p:sp>
        <p:nvSpPr>
          <p:cNvPr id="160870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9300958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4E441FC-4100-494B-836B-B49C1E9C687F}" type="slidenum">
              <a:rPr lang="en-US"/>
              <a:pPr/>
              <a:t>61</a:t>
            </a:fld>
            <a:endParaRPr lang="en-US"/>
          </a:p>
        </p:txBody>
      </p:sp>
      <p:sp>
        <p:nvSpPr>
          <p:cNvPr id="1610754" name="Rectangle 2"/>
          <p:cNvSpPr>
            <a:spLocks noGrp="1" noRot="1" noChangeAspect="1" noChangeArrowheads="1" noTextEdit="1"/>
          </p:cNvSpPr>
          <p:nvPr>
            <p:ph type="sldImg"/>
          </p:nvPr>
        </p:nvSpPr>
        <p:spPr>
          <a:xfrm>
            <a:off x="907569" y="713121"/>
            <a:ext cx="5263575" cy="3503450"/>
          </a:xfrm>
          <a:ln cap="flat"/>
        </p:spPr>
      </p:sp>
      <p:sp>
        <p:nvSpPr>
          <p:cNvPr id="161075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736809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063515-BEA5-431C-BDB0-C7FD47C4C887}" type="slidenum">
              <a:rPr lang="en-US"/>
              <a:pPr/>
              <a:t>62</a:t>
            </a:fld>
            <a:endParaRPr lang="en-US"/>
          </a:p>
        </p:txBody>
      </p:sp>
      <p:sp>
        <p:nvSpPr>
          <p:cNvPr id="1526786" name="Rectangle 2"/>
          <p:cNvSpPr>
            <a:spLocks noGrp="1" noRot="1" noChangeAspect="1" noChangeArrowheads="1" noTextEdit="1"/>
          </p:cNvSpPr>
          <p:nvPr>
            <p:ph type="sldImg"/>
          </p:nvPr>
        </p:nvSpPr>
        <p:spPr>
          <a:xfrm>
            <a:off x="879475" y="692150"/>
            <a:ext cx="5100638" cy="3400425"/>
          </a:xfrm>
          <a:ln cap="flat"/>
        </p:spPr>
      </p:sp>
      <p:sp>
        <p:nvSpPr>
          <p:cNvPr id="152678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92612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Grp="1" noChangeArrowheads="1"/>
          </p:cNvSpPr>
          <p:nvPr>
            <p:ph type="sldNum" sz="quarter" idx="5"/>
          </p:nvPr>
        </p:nvSpPr>
        <p:spPr>
          <a:ln/>
        </p:spPr>
        <p:txBody>
          <a:bodyPr/>
          <a:lstStyle/>
          <a:p>
            <a:fld id="{219E4ABA-2758-48A5-805E-17C6E9750817}" type="slidenum">
              <a:rPr lang="en-US"/>
              <a:pPr/>
              <a:t>7</a:t>
            </a:fld>
            <a:endParaRPr lang="en-US"/>
          </a:p>
        </p:txBody>
      </p:sp>
      <p:sp>
        <p:nvSpPr>
          <p:cNvPr id="2298882" name="Rectangle 2"/>
          <p:cNvSpPr>
            <a:spLocks noChangeArrowheads="1"/>
          </p:cNvSpPr>
          <p:nvPr/>
        </p:nvSpPr>
        <p:spPr bwMode="auto">
          <a:xfrm>
            <a:off x="4010342" y="0"/>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10" tIns="47055" rIns="94110" bIns="47055" anchor="ctr"/>
          <a:lstStyle/>
          <a:p>
            <a:endParaRPr lang="en-US"/>
          </a:p>
        </p:txBody>
      </p:sp>
      <p:sp>
        <p:nvSpPr>
          <p:cNvPr id="2298883" name="Rectangle 3"/>
          <p:cNvSpPr>
            <a:spLocks noChangeArrowheads="1"/>
          </p:cNvSpPr>
          <p:nvPr/>
        </p:nvSpPr>
        <p:spPr bwMode="auto">
          <a:xfrm>
            <a:off x="4010342" y="8923822"/>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06" tIns="0" rIns="19606" bIns="0" anchor="b"/>
          <a:lstStyle/>
          <a:p>
            <a:pPr algn="r"/>
            <a:r>
              <a:rPr lang="en-US" sz="1000" b="0" i="1">
                <a:latin typeface="Times New Roman" pitchFamily="18" charset="0"/>
              </a:rPr>
              <a:t>3</a:t>
            </a:r>
          </a:p>
        </p:txBody>
      </p:sp>
      <p:sp>
        <p:nvSpPr>
          <p:cNvPr id="2298884" name="Rectangle 4"/>
          <p:cNvSpPr>
            <a:spLocks noChangeArrowheads="1"/>
          </p:cNvSpPr>
          <p:nvPr/>
        </p:nvSpPr>
        <p:spPr bwMode="auto">
          <a:xfrm>
            <a:off x="0" y="8923822"/>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10" tIns="47055" rIns="94110" bIns="47055" anchor="ctr"/>
          <a:lstStyle/>
          <a:p>
            <a:endParaRPr lang="en-US"/>
          </a:p>
        </p:txBody>
      </p:sp>
      <p:sp>
        <p:nvSpPr>
          <p:cNvPr id="2298885" name="Rectangle 5"/>
          <p:cNvSpPr>
            <a:spLocks noChangeArrowheads="1"/>
          </p:cNvSpPr>
          <p:nvPr/>
        </p:nvSpPr>
        <p:spPr bwMode="auto">
          <a:xfrm>
            <a:off x="0" y="0"/>
            <a:ext cx="3066733" cy="4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10" tIns="47055" rIns="94110" bIns="47055" anchor="ctr"/>
          <a:lstStyle/>
          <a:p>
            <a:endParaRPr lang="en-US"/>
          </a:p>
        </p:txBody>
      </p:sp>
      <p:sp>
        <p:nvSpPr>
          <p:cNvPr id="2298886" name="Rectangle 6"/>
          <p:cNvSpPr>
            <a:spLocks noGrp="1" noRot="1" noChangeAspect="1" noChangeArrowheads="1" noTextEdit="1"/>
          </p:cNvSpPr>
          <p:nvPr>
            <p:ph type="sldImg"/>
          </p:nvPr>
        </p:nvSpPr>
        <p:spPr>
          <a:xfrm>
            <a:off x="911225" y="714375"/>
            <a:ext cx="5254625" cy="3502025"/>
          </a:xfrm>
          <a:ln cap="flat"/>
        </p:spPr>
      </p:sp>
      <p:sp>
        <p:nvSpPr>
          <p:cNvPr id="2298887" name="Rectangle 7"/>
          <p:cNvSpPr>
            <a:spLocks noGrp="1" noChangeArrowheads="1"/>
          </p:cNvSpPr>
          <p:nvPr>
            <p:ph type="body" idx="1"/>
          </p:nvPr>
        </p:nvSpPr>
        <p:spPr>
          <a:xfrm>
            <a:off x="943610" y="4461911"/>
            <a:ext cx="5189855" cy="4226385"/>
          </a:xfrm>
          <a:ln/>
          <a:extLst>
            <a:ext uri="{91240B29-F687-4F45-9708-019B960494DF}">
              <a14:hiddenLine xmlns:a14="http://schemas.microsoft.com/office/drawing/2010/main" w="12700">
                <a:solidFill>
                  <a:schemeClr val="tx1"/>
                </a:solidFill>
                <a:miter lim="800000"/>
                <a:headEnd/>
                <a:tailEnd/>
              </a14:hiddenLine>
            </a:ext>
          </a:extLst>
        </p:spPr>
        <p:txBody>
          <a:bodyPr lIns="93130" tIns="45748" rIns="93130" bIns="45748"/>
          <a:lstStyle/>
          <a:p>
            <a:endParaRPr lang="en-US"/>
          </a:p>
        </p:txBody>
      </p:sp>
    </p:spTree>
    <p:extLst>
      <p:ext uri="{BB962C8B-B14F-4D97-AF65-F5344CB8AC3E}">
        <p14:creationId xmlns:p14="http://schemas.microsoft.com/office/powerpoint/2010/main" val="26794494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1364159-D5DA-4033-A63E-287AB0783676}" type="slidenum">
              <a:rPr lang="en-US"/>
              <a:pPr/>
              <a:t>63</a:t>
            </a:fld>
            <a:endParaRPr lang="en-US"/>
          </a:p>
        </p:txBody>
      </p:sp>
      <p:sp>
        <p:nvSpPr>
          <p:cNvPr id="1528834" name="Rectangle 2"/>
          <p:cNvSpPr>
            <a:spLocks noGrp="1" noRot="1" noChangeAspect="1" noChangeArrowheads="1" noTextEdit="1"/>
          </p:cNvSpPr>
          <p:nvPr>
            <p:ph type="sldImg"/>
          </p:nvPr>
        </p:nvSpPr>
        <p:spPr>
          <a:xfrm>
            <a:off x="879475" y="692150"/>
            <a:ext cx="5100638" cy="3400425"/>
          </a:xfrm>
          <a:ln cap="flat"/>
        </p:spPr>
      </p:sp>
      <p:sp>
        <p:nvSpPr>
          <p:cNvPr id="152883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0159963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D2ED54A-DD19-49B1-A6FE-4DFA424D7DBC}" type="slidenum">
              <a:rPr lang="en-US"/>
              <a:pPr/>
              <a:t>64</a:t>
            </a:fld>
            <a:endParaRPr lang="en-US"/>
          </a:p>
        </p:txBody>
      </p:sp>
      <p:sp>
        <p:nvSpPr>
          <p:cNvPr id="1867778" name="Rectangle 2"/>
          <p:cNvSpPr>
            <a:spLocks noGrp="1" noRot="1" noChangeAspect="1" noChangeArrowheads="1" noTextEdit="1"/>
          </p:cNvSpPr>
          <p:nvPr>
            <p:ph type="sldImg"/>
          </p:nvPr>
        </p:nvSpPr>
        <p:spPr>
          <a:xfrm>
            <a:off x="879475" y="693738"/>
            <a:ext cx="5099050" cy="3398837"/>
          </a:xfrm>
          <a:ln cap="flat"/>
        </p:spPr>
      </p:sp>
      <p:sp>
        <p:nvSpPr>
          <p:cNvPr id="1867779" name="Rectangle 3"/>
          <p:cNvSpPr>
            <a:spLocks noGrp="1" noChangeArrowheads="1"/>
          </p:cNvSpPr>
          <p:nvPr>
            <p:ph type="body" idx="1"/>
          </p:nvPr>
        </p:nvSpPr>
        <p:spPr>
          <a:xfrm>
            <a:off x="914400" y="4329113"/>
            <a:ext cx="5029200" cy="4102100"/>
          </a:xfrm>
          <a:ln/>
        </p:spPr>
        <p:txBody>
          <a:bodyPr lIns="92061" tIns="46030" rIns="92061" bIns="46030"/>
          <a:lstStyle/>
          <a:p>
            <a:endParaRPr lang="en-US"/>
          </a:p>
        </p:txBody>
      </p:sp>
    </p:spTree>
    <p:extLst>
      <p:ext uri="{BB962C8B-B14F-4D97-AF65-F5344CB8AC3E}">
        <p14:creationId xmlns:p14="http://schemas.microsoft.com/office/powerpoint/2010/main" val="496482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D368D1D-F53D-4E7B-B912-6CDFE8A4A6EE}" type="slidenum">
              <a:rPr lang="en-US"/>
              <a:pPr/>
              <a:t>65</a:t>
            </a:fld>
            <a:endParaRPr lang="en-US"/>
          </a:p>
        </p:txBody>
      </p:sp>
      <p:sp>
        <p:nvSpPr>
          <p:cNvPr id="1869826" name="Rectangle 2"/>
          <p:cNvSpPr>
            <a:spLocks noGrp="1" noRot="1" noChangeAspect="1" noChangeArrowheads="1" noTextEdit="1"/>
          </p:cNvSpPr>
          <p:nvPr>
            <p:ph type="sldImg"/>
          </p:nvPr>
        </p:nvSpPr>
        <p:spPr>
          <a:xfrm>
            <a:off x="879475" y="693738"/>
            <a:ext cx="5099050" cy="3398837"/>
          </a:xfrm>
          <a:ln cap="flat"/>
        </p:spPr>
      </p:sp>
      <p:sp>
        <p:nvSpPr>
          <p:cNvPr id="1869827" name="Rectangle 3"/>
          <p:cNvSpPr>
            <a:spLocks noGrp="1" noChangeArrowheads="1"/>
          </p:cNvSpPr>
          <p:nvPr>
            <p:ph type="body" idx="1"/>
          </p:nvPr>
        </p:nvSpPr>
        <p:spPr>
          <a:xfrm>
            <a:off x="914400" y="4329113"/>
            <a:ext cx="5029200" cy="4102100"/>
          </a:xfrm>
          <a:ln/>
        </p:spPr>
        <p:txBody>
          <a:bodyPr lIns="92061" tIns="46030" rIns="92061" bIns="46030"/>
          <a:lstStyle/>
          <a:p>
            <a:endParaRPr lang="en-US"/>
          </a:p>
        </p:txBody>
      </p:sp>
    </p:spTree>
    <p:extLst>
      <p:ext uri="{BB962C8B-B14F-4D97-AF65-F5344CB8AC3E}">
        <p14:creationId xmlns:p14="http://schemas.microsoft.com/office/powerpoint/2010/main" val="3442263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F7D7B68-8CDF-4540-BA82-E64A982576AD}" type="slidenum">
              <a:rPr lang="en-US"/>
              <a:pPr/>
              <a:t>66</a:t>
            </a:fld>
            <a:endParaRPr lang="en-US"/>
          </a:p>
        </p:txBody>
      </p:sp>
      <p:sp>
        <p:nvSpPr>
          <p:cNvPr id="794626" name="Rectangle 2"/>
          <p:cNvSpPr>
            <a:spLocks noGrp="1" noRot="1" noChangeAspect="1" noChangeArrowheads="1" noTextEdit="1"/>
          </p:cNvSpPr>
          <p:nvPr>
            <p:ph type="sldImg"/>
          </p:nvPr>
        </p:nvSpPr>
        <p:spPr>
          <a:xfrm>
            <a:off x="925513" y="711200"/>
            <a:ext cx="5226050" cy="3484563"/>
          </a:xfrm>
          <a:ln cap="flat"/>
        </p:spPr>
      </p:sp>
      <p:sp>
        <p:nvSpPr>
          <p:cNvPr id="794627" name="Rectangle 3"/>
          <p:cNvSpPr>
            <a:spLocks noGrp="1" noChangeArrowheads="1"/>
          </p:cNvSpPr>
          <p:nvPr>
            <p:ph type="body" idx="1"/>
          </p:nvPr>
        </p:nvSpPr>
        <p:spPr>
          <a:xfrm>
            <a:off x="943610" y="4460158"/>
            <a:ext cx="5189855" cy="4226957"/>
          </a:xfrm>
          <a:ln/>
        </p:spPr>
        <p:txBody>
          <a:bodyPr/>
          <a:lstStyle/>
          <a:p>
            <a:endParaRPr lang="en-US"/>
          </a:p>
        </p:txBody>
      </p:sp>
    </p:spTree>
    <p:extLst>
      <p:ext uri="{BB962C8B-B14F-4D97-AF65-F5344CB8AC3E}">
        <p14:creationId xmlns:p14="http://schemas.microsoft.com/office/powerpoint/2010/main" val="31400127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AAB4F70-B115-4AF8-9A2E-7A81FCFDBA95}" type="slidenum">
              <a:rPr lang="en-US"/>
              <a:pPr/>
              <a:t>71</a:t>
            </a:fld>
            <a:endParaRPr lang="en-US"/>
          </a:p>
        </p:txBody>
      </p:sp>
      <p:sp>
        <p:nvSpPr>
          <p:cNvPr id="947202" name="Rectangle 2"/>
          <p:cNvSpPr>
            <a:spLocks noGrp="1" noRot="1" noChangeAspect="1" noChangeArrowheads="1" noTextEdit="1"/>
          </p:cNvSpPr>
          <p:nvPr>
            <p:ph type="sldImg"/>
          </p:nvPr>
        </p:nvSpPr>
        <p:spPr>
          <a:xfrm>
            <a:off x="911225" y="714375"/>
            <a:ext cx="5254625" cy="3502025"/>
          </a:xfrm>
          <a:ln cap="flat"/>
        </p:spPr>
      </p:sp>
      <p:sp>
        <p:nvSpPr>
          <p:cNvPr id="947203" name="Rectangle 3"/>
          <p:cNvSpPr>
            <a:spLocks noGrp="1" noChangeArrowheads="1"/>
          </p:cNvSpPr>
          <p:nvPr>
            <p:ph type="body" idx="1"/>
          </p:nvPr>
        </p:nvSpPr>
        <p:spPr>
          <a:xfrm>
            <a:off x="943610" y="4461911"/>
            <a:ext cx="5189855" cy="4226385"/>
          </a:xfrm>
          <a:ln/>
        </p:spPr>
        <p:txBody>
          <a:bodyPr lIns="94749" tIns="47374" rIns="94749" bIns="47374"/>
          <a:lstStyle/>
          <a:p>
            <a:endParaRPr lang="en-US"/>
          </a:p>
        </p:txBody>
      </p:sp>
    </p:spTree>
    <p:extLst>
      <p:ext uri="{BB962C8B-B14F-4D97-AF65-F5344CB8AC3E}">
        <p14:creationId xmlns:p14="http://schemas.microsoft.com/office/powerpoint/2010/main" val="3776431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063515-BEA5-431C-BDB0-C7FD47C4C887}" type="slidenum">
              <a:rPr lang="en-US"/>
              <a:pPr/>
              <a:t>72</a:t>
            </a:fld>
            <a:endParaRPr lang="en-US"/>
          </a:p>
        </p:txBody>
      </p:sp>
      <p:sp>
        <p:nvSpPr>
          <p:cNvPr id="1526786" name="Rectangle 2"/>
          <p:cNvSpPr>
            <a:spLocks noGrp="1" noRot="1" noChangeAspect="1" noChangeArrowheads="1" noTextEdit="1"/>
          </p:cNvSpPr>
          <p:nvPr>
            <p:ph type="sldImg"/>
          </p:nvPr>
        </p:nvSpPr>
        <p:spPr>
          <a:xfrm>
            <a:off x="3108325" y="525463"/>
            <a:ext cx="3876675" cy="2586037"/>
          </a:xfrm>
          <a:ln cap="flat"/>
        </p:spPr>
      </p:sp>
      <p:sp>
        <p:nvSpPr>
          <p:cNvPr id="152678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743958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063515-BEA5-431C-BDB0-C7FD47C4C887}" type="slidenum">
              <a:rPr lang="en-US"/>
              <a:pPr/>
              <a:t>73</a:t>
            </a:fld>
            <a:endParaRPr lang="en-US"/>
          </a:p>
        </p:txBody>
      </p:sp>
      <p:sp>
        <p:nvSpPr>
          <p:cNvPr id="1526786" name="Rectangle 2"/>
          <p:cNvSpPr>
            <a:spLocks noGrp="1" noRot="1" noChangeAspect="1" noChangeArrowheads="1" noTextEdit="1"/>
          </p:cNvSpPr>
          <p:nvPr>
            <p:ph type="sldImg"/>
          </p:nvPr>
        </p:nvSpPr>
        <p:spPr>
          <a:xfrm>
            <a:off x="3108325" y="525463"/>
            <a:ext cx="3876675" cy="2586037"/>
          </a:xfrm>
          <a:ln cap="flat"/>
        </p:spPr>
      </p:sp>
      <p:sp>
        <p:nvSpPr>
          <p:cNvPr id="152678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948301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1364159-D5DA-4033-A63E-287AB0783676}" type="slidenum">
              <a:rPr lang="en-US"/>
              <a:pPr/>
              <a:t>74</a:t>
            </a:fld>
            <a:endParaRPr lang="en-US"/>
          </a:p>
        </p:txBody>
      </p:sp>
      <p:sp>
        <p:nvSpPr>
          <p:cNvPr id="1528834" name="Rectangle 2"/>
          <p:cNvSpPr>
            <a:spLocks noGrp="1" noRot="1" noChangeAspect="1" noChangeArrowheads="1" noTextEdit="1"/>
          </p:cNvSpPr>
          <p:nvPr>
            <p:ph type="sldImg"/>
          </p:nvPr>
        </p:nvSpPr>
        <p:spPr>
          <a:xfrm>
            <a:off x="912813" y="712788"/>
            <a:ext cx="5253037" cy="3503612"/>
          </a:xfrm>
          <a:ln cap="flat"/>
        </p:spPr>
      </p:sp>
      <p:sp>
        <p:nvSpPr>
          <p:cNvPr id="152883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282355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5362E35-232D-48BB-9C5E-A0EDE62B926D}" type="slidenum">
              <a:rPr lang="en-US"/>
              <a:pPr/>
              <a:t>75</a:t>
            </a:fld>
            <a:endParaRPr lang="en-US"/>
          </a:p>
        </p:txBody>
      </p:sp>
      <p:sp>
        <p:nvSpPr>
          <p:cNvPr id="684034" name="Rectangle 2"/>
          <p:cNvSpPr>
            <a:spLocks noGrp="1" noRot="1" noChangeAspect="1" noChangeArrowheads="1" noTextEdit="1"/>
          </p:cNvSpPr>
          <p:nvPr>
            <p:ph type="sldImg"/>
          </p:nvPr>
        </p:nvSpPr>
        <p:spPr>
          <a:xfrm>
            <a:off x="911225" y="714375"/>
            <a:ext cx="5254625" cy="3502025"/>
          </a:xfrm>
          <a:ln cap="flat"/>
        </p:spPr>
      </p:sp>
      <p:sp>
        <p:nvSpPr>
          <p:cNvPr id="68403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8853920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911225" y="714375"/>
            <a:ext cx="5254625" cy="3502025"/>
          </a:xfrm>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algn="just"/>
            <a:r>
              <a:rPr lang="en-US" b="1" i="1" smtClean="0">
                <a:latin typeface="Arial" charset="0"/>
                <a:cs typeface="Arial" charset="0"/>
              </a:rPr>
              <a:t>Slide 2</a:t>
            </a:r>
            <a:endParaRPr lang="de-DE" smtClean="0">
              <a:cs typeface="Times New Roman" pitchFamily="18" charset="0"/>
            </a:endParaRPr>
          </a:p>
          <a:p>
            <a:pPr algn="just"/>
            <a:r>
              <a:rPr lang="en-US" smtClean="0">
                <a:latin typeface="Arial" charset="0"/>
                <a:cs typeface="Arial" charset="0"/>
              </a:rPr>
              <a:t>It is one of the many possibilities to classify the population, to do this with respect to alcohol consumption. The group of strict teetotalers and non-drinkers is followed by moderate and social drinkers up to 20 and 60 g ethanol per day. Risky drinkers con</a:t>
            </a:r>
            <a:r>
              <a:rPr lang="en-US" smtClean="0">
                <a:cs typeface="Arial" charset="0"/>
              </a:rPr>
              <a:t>­</a:t>
            </a:r>
            <a:r>
              <a:rPr lang="en-US" smtClean="0">
                <a:latin typeface="Arial" charset="0"/>
                <a:cs typeface="Arial" charset="0"/>
              </a:rPr>
              <a:t>sume between 60 and 120 g per day and everything above 120 g/day is excessive consumption. From foren</a:t>
            </a:r>
            <a:r>
              <a:rPr lang="en-US" smtClean="0">
                <a:cs typeface="Arial" charset="0"/>
              </a:rPr>
              <a:t>­</a:t>
            </a:r>
            <a:r>
              <a:rPr lang="en-US" smtClean="0">
                <a:latin typeface="Arial" charset="0"/>
                <a:cs typeface="Arial" charset="0"/>
              </a:rPr>
              <a:t>sic point of view, there are two applications of alcohol markers: the con</a:t>
            </a:r>
            <a:r>
              <a:rPr lang="en-US" smtClean="0">
                <a:cs typeface="Arial" charset="0"/>
              </a:rPr>
              <a:t>­</a:t>
            </a:r>
            <a:r>
              <a:rPr lang="en-US" smtClean="0">
                <a:latin typeface="Arial" charset="0"/>
                <a:cs typeface="Arial" charset="0"/>
              </a:rPr>
              <a:t>trol of absolute abstinence of previous abusers, and the discrimina</a:t>
            </a:r>
            <a:r>
              <a:rPr lang="en-US" smtClean="0">
                <a:cs typeface="Arial" charset="0"/>
              </a:rPr>
              <a:t>­</a:t>
            </a:r>
            <a:r>
              <a:rPr lang="en-US" smtClean="0">
                <a:latin typeface="Arial" charset="0"/>
                <a:cs typeface="Arial" charset="0"/>
              </a:rPr>
              <a:t>tion between social drinking and alcohol abuse. My presentation will mainly deal with the second aspect.</a:t>
            </a:r>
            <a:endParaRPr lang="de-DE" smtClean="0">
              <a:latin typeface="Arial" charset="0"/>
              <a:cs typeface="Arial" charset="0"/>
            </a:endParaRPr>
          </a:p>
        </p:txBody>
      </p:sp>
    </p:spTree>
    <p:extLst>
      <p:ext uri="{BB962C8B-B14F-4D97-AF65-F5344CB8AC3E}">
        <p14:creationId xmlns:p14="http://schemas.microsoft.com/office/powerpoint/2010/main" val="42610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26519F8-3E94-42C3-A887-F50BE2B8F281}" type="slidenum">
              <a:rPr lang="en-US"/>
              <a:pPr/>
              <a:t>8</a:t>
            </a:fld>
            <a:endParaRPr lang="en-US"/>
          </a:p>
        </p:txBody>
      </p:sp>
      <p:sp>
        <p:nvSpPr>
          <p:cNvPr id="1416194" name="Rectangle 2"/>
          <p:cNvSpPr>
            <a:spLocks noGrp="1" noRot="1" noChangeAspect="1" noChangeArrowheads="1" noTextEdit="1"/>
          </p:cNvSpPr>
          <p:nvPr>
            <p:ph type="sldImg"/>
          </p:nvPr>
        </p:nvSpPr>
        <p:spPr>
          <a:xfrm>
            <a:off x="882650" y="695325"/>
            <a:ext cx="5094288" cy="3395663"/>
          </a:xfrm>
          <a:ln cap="flat"/>
        </p:spPr>
      </p:sp>
      <p:sp>
        <p:nvSpPr>
          <p:cNvPr id="1416195" name="Rectangle 3"/>
          <p:cNvSpPr>
            <a:spLocks noGrp="1" noChangeArrowheads="1"/>
          </p:cNvSpPr>
          <p:nvPr>
            <p:ph type="body" idx="1"/>
          </p:nvPr>
        </p:nvSpPr>
        <p:spPr>
          <a:xfrm>
            <a:off x="914400" y="4330700"/>
            <a:ext cx="5029200" cy="4102100"/>
          </a:xfrm>
          <a:ln/>
        </p:spPr>
        <p:txBody>
          <a:bodyPr lIns="92050" tIns="46025" rIns="92050" bIns="46025"/>
          <a:lstStyle/>
          <a:p>
            <a:endParaRPr lang="en-US"/>
          </a:p>
        </p:txBody>
      </p:sp>
    </p:spTree>
    <p:extLst>
      <p:ext uri="{BB962C8B-B14F-4D97-AF65-F5344CB8AC3E}">
        <p14:creationId xmlns:p14="http://schemas.microsoft.com/office/powerpoint/2010/main" val="20688271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xfrm>
            <a:off x="911225" y="714375"/>
            <a:ext cx="5254625" cy="3502025"/>
          </a:xfrm>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en-US" b="1" i="1" dirty="0" smtClean="0">
                <a:latin typeface="Arial" charset="0"/>
                <a:cs typeface="Arial" charset="0"/>
              </a:rPr>
              <a:t>Slide 3</a:t>
            </a:r>
            <a:endParaRPr lang="de-DE" dirty="0" smtClean="0">
              <a:cs typeface="Times New Roman" pitchFamily="18" charset="0"/>
            </a:endParaRPr>
          </a:p>
          <a:p>
            <a:pPr algn="just" eaLnBrk="1" hangingPunct="1">
              <a:spcBef>
                <a:spcPct val="0"/>
              </a:spcBef>
            </a:pPr>
            <a:r>
              <a:rPr lang="en-US" dirty="0" smtClean="0">
                <a:latin typeface="Arial" charset="0"/>
                <a:cs typeface="Arial" charset="0"/>
              </a:rPr>
              <a:t>Here are some characteristics of the</a:t>
            </a:r>
            <a:r>
              <a:rPr lang="en-US" dirty="0" smtClean="0">
                <a:solidFill>
                  <a:srgbClr val="000000"/>
                </a:solidFill>
                <a:latin typeface="Arial" charset="0"/>
                <a:cs typeface="Arial" charset="0"/>
              </a:rPr>
              <a:t> s</a:t>
            </a:r>
            <a:r>
              <a:rPr lang="en-US" dirty="0" smtClean="0">
                <a:latin typeface="Arial" charset="0"/>
                <a:cs typeface="Arial" charset="0"/>
              </a:rPr>
              <a:t>tate of knowledge of both markers. Fatty acid ethyl esters are a group of more than 20 compounds from which ethyl </a:t>
            </a:r>
            <a:r>
              <a:rPr lang="en-US" dirty="0" err="1" smtClean="0">
                <a:latin typeface="Arial" charset="0"/>
                <a:cs typeface="Arial" charset="0"/>
              </a:rPr>
              <a:t>myristate</a:t>
            </a:r>
            <a:r>
              <a:rPr lang="en-US" dirty="0" smtClean="0">
                <a:latin typeface="Arial" charset="0"/>
                <a:cs typeface="Arial" charset="0"/>
              </a:rPr>
              <a:t>, ethyl </a:t>
            </a:r>
            <a:r>
              <a:rPr lang="en-US" dirty="0" err="1" smtClean="0">
                <a:latin typeface="Arial" charset="0"/>
                <a:cs typeface="Arial" charset="0"/>
              </a:rPr>
              <a:t>palmitate</a:t>
            </a:r>
            <a:r>
              <a:rPr lang="en-US" dirty="0" smtClean="0">
                <a:latin typeface="Arial" charset="0"/>
                <a:cs typeface="Arial" charset="0"/>
              </a:rPr>
              <a:t>, ethyl </a:t>
            </a:r>
            <a:r>
              <a:rPr lang="en-US" dirty="0" err="1" smtClean="0">
                <a:latin typeface="Arial" charset="0"/>
                <a:cs typeface="Arial" charset="0"/>
              </a:rPr>
              <a:t>oleate</a:t>
            </a:r>
            <a:r>
              <a:rPr lang="en-US" dirty="0" smtClean="0">
                <a:latin typeface="Arial" charset="0"/>
                <a:cs typeface="Arial" charset="0"/>
              </a:rPr>
              <a:t> and ethyl stearate were selected for diagnosis. Depending on alcohol use, these four esters occur in hair in total concentrations between 0.1 and more than 30 </a:t>
            </a:r>
            <a:r>
              <a:rPr lang="en-US" dirty="0" err="1" smtClean="0">
                <a:latin typeface="Arial" charset="0"/>
                <a:cs typeface="Arial" charset="0"/>
              </a:rPr>
              <a:t>ng</a:t>
            </a:r>
            <a:r>
              <a:rPr lang="en-US" dirty="0" smtClean="0">
                <a:latin typeface="Arial" charset="0"/>
                <a:cs typeface="Arial" charset="0"/>
              </a:rPr>
              <a:t>/mg. Ethyl </a:t>
            </a:r>
            <a:r>
              <a:rPr lang="en-US" dirty="0" err="1" smtClean="0">
                <a:latin typeface="Arial" charset="0"/>
                <a:cs typeface="Arial" charset="0"/>
              </a:rPr>
              <a:t>glucuronide</a:t>
            </a:r>
            <a:r>
              <a:rPr lang="en-US" dirty="0" smtClean="0">
                <a:latin typeface="Arial" charset="0"/>
                <a:cs typeface="Arial" charset="0"/>
              </a:rPr>
              <a:t> is another minor metabolite of ethanol with hair concentrations between 1 and 8000 </a:t>
            </a:r>
            <a:r>
              <a:rPr lang="en-US" dirty="0" err="1" smtClean="0">
                <a:latin typeface="Arial" charset="0"/>
                <a:cs typeface="Arial" charset="0"/>
              </a:rPr>
              <a:t>pg</a:t>
            </a:r>
            <a:r>
              <a:rPr lang="en-US" dirty="0" smtClean="0">
                <a:latin typeface="Arial" charset="0"/>
                <a:cs typeface="Arial" charset="0"/>
              </a:rPr>
              <a:t>/mg, also depending on alcohol dose. Both FAEE and </a:t>
            </a:r>
            <a:r>
              <a:rPr lang="en-US" dirty="0" err="1" smtClean="0">
                <a:latin typeface="Arial" charset="0"/>
                <a:cs typeface="Arial" charset="0"/>
              </a:rPr>
              <a:t>EtG</a:t>
            </a:r>
            <a:r>
              <a:rPr lang="en-US" dirty="0" smtClean="0">
                <a:latin typeface="Arial" charset="0"/>
                <a:cs typeface="Arial" charset="0"/>
              </a:rPr>
              <a:t> are direct alcohol markers, discriminate between social and excessive drinking, can be determined with sufficient sensitivity and accuracy by vali</a:t>
            </a:r>
            <a:r>
              <a:rPr lang="en-US" dirty="0" smtClean="0">
                <a:cs typeface="Arial" charset="0"/>
              </a:rPr>
              <a:t>­</a:t>
            </a:r>
            <a:r>
              <a:rPr lang="en-US" dirty="0" smtClean="0">
                <a:latin typeface="Arial" charset="0"/>
                <a:cs typeface="Arial" charset="0"/>
              </a:rPr>
              <a:t>dated analytical methods and have been established meanwhile in practical applica</a:t>
            </a:r>
            <a:r>
              <a:rPr lang="en-US" dirty="0" smtClean="0">
                <a:cs typeface="Arial" charset="0"/>
              </a:rPr>
              <a:t>­</a:t>
            </a:r>
            <a:r>
              <a:rPr lang="en-US" dirty="0" smtClean="0">
                <a:latin typeface="Arial" charset="0"/>
                <a:cs typeface="Arial" charset="0"/>
              </a:rPr>
              <a:t>tion.</a:t>
            </a:r>
            <a:endParaRPr lang="de-DE" dirty="0" smtClean="0">
              <a:cs typeface="Times New Roman" pitchFamily="18" charset="0"/>
            </a:endParaRPr>
          </a:p>
          <a:p>
            <a:pPr eaLnBrk="1" hangingPunct="1">
              <a:spcBef>
                <a:spcPct val="0"/>
              </a:spcBef>
            </a:pPr>
            <a:endParaRPr lang="de-DE" dirty="0" smtClean="0"/>
          </a:p>
        </p:txBody>
      </p:sp>
      <p:sp>
        <p:nvSpPr>
          <p:cNvPr id="1126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5C3FC7-85C7-44D0-8666-CB8D9B4F1D26}" type="slidenum">
              <a:rPr lang="de-DE" smtClean="0"/>
              <a:pPr fontAlgn="base">
                <a:spcBef>
                  <a:spcPct val="0"/>
                </a:spcBef>
                <a:spcAft>
                  <a:spcPct val="0"/>
                </a:spcAft>
                <a:defRPr/>
              </a:pPr>
              <a:t>78</a:t>
            </a:fld>
            <a:endParaRPr lang="de-DE" smtClean="0"/>
          </a:p>
        </p:txBody>
      </p:sp>
    </p:spTree>
    <p:extLst>
      <p:ext uri="{BB962C8B-B14F-4D97-AF65-F5344CB8AC3E}">
        <p14:creationId xmlns:p14="http://schemas.microsoft.com/office/powerpoint/2010/main" val="40460545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xfrm>
            <a:off x="911225" y="714375"/>
            <a:ext cx="5254625" cy="3502025"/>
          </a:xfrm>
          <a:noFill/>
          <a:ln>
            <a:solidFill>
              <a:srgbClr val="000000"/>
            </a:solidFill>
            <a:miter lim="800000"/>
            <a:headEnd/>
            <a:tailEnd/>
          </a:ln>
        </p:spPr>
      </p:sp>
      <p:sp>
        <p:nvSpPr>
          <p:cNvPr id="28675" name="Notizenplatzhalter 2"/>
          <p:cNvSpPr>
            <a:spLocks noGrp="1"/>
          </p:cNvSpPr>
          <p:nvPr>
            <p:ph type="body" idx="1"/>
          </p:nvPr>
        </p:nvSpPr>
        <p:spPr bwMode="auto">
          <a:noFill/>
        </p:spPr>
        <p:txBody>
          <a:bodyPr wrap="square" numCol="1" anchor="t" anchorCtr="0" compatLnSpc="1">
            <a:prstTxWarp prst="textNoShape">
              <a:avLst/>
            </a:prstTxWarp>
          </a:bodyPr>
          <a:lstStyle/>
          <a:p>
            <a:pPr algn="just"/>
            <a:r>
              <a:rPr lang="en-US" b="1" i="1" smtClean="0">
                <a:latin typeface="Arial" charset="0"/>
                <a:cs typeface="Arial" charset="0"/>
              </a:rPr>
              <a:t>Slide 10</a:t>
            </a:r>
            <a:endParaRPr lang="de-DE" smtClean="0">
              <a:cs typeface="Times New Roman" pitchFamily="18" charset="0"/>
            </a:endParaRPr>
          </a:p>
          <a:p>
            <a:r>
              <a:rPr lang="en-US" smtClean="0">
                <a:latin typeface="Arial" charset="0"/>
                <a:cs typeface="Arial" charset="0"/>
              </a:rPr>
              <a:t>There is clear experimental evidence that FAEE are incorporated in hair from sebum. Ethanol diffuses into the sebum glands and is transformed there into FAEE by the efficient lipid metabolism of these holocrinic glands. From there the FAEE are excreted into the mouth of the hair root with a delay of 1 to two weeks, distribute over the whole hair length and diffuse from this sebum layer into the hair shaft. This mechanism leads to the typical distribution in hair segments which is found also after constant drinking: increase from proximal to distal by steady accumulation into the finished hair shaft</a:t>
            </a:r>
            <a:r>
              <a:rPr lang="de-DE" smtClean="0"/>
              <a:t> </a:t>
            </a:r>
          </a:p>
        </p:txBody>
      </p:sp>
      <p:sp>
        <p:nvSpPr>
          <p:cNvPr id="4" name="Foliennummernplatzhalter 3"/>
          <p:cNvSpPr>
            <a:spLocks noGrp="1"/>
          </p:cNvSpPr>
          <p:nvPr>
            <p:ph type="sldNum" sz="quarter" idx="5"/>
          </p:nvPr>
        </p:nvSpPr>
        <p:spPr/>
        <p:txBody>
          <a:bodyPr/>
          <a:lstStyle/>
          <a:p>
            <a:pPr>
              <a:defRPr/>
            </a:pPr>
            <a:fld id="{DBA56C3C-60CA-4821-AD16-2E1DDE405BF8}" type="slidenum">
              <a:rPr lang="de-DE" smtClean="0"/>
              <a:pPr>
                <a:defRPr/>
              </a:pPr>
              <a:t>79</a:t>
            </a:fld>
            <a:endParaRPr lang="de-DE"/>
          </a:p>
        </p:txBody>
      </p:sp>
    </p:spTree>
    <p:extLst>
      <p:ext uri="{BB962C8B-B14F-4D97-AF65-F5344CB8AC3E}">
        <p14:creationId xmlns:p14="http://schemas.microsoft.com/office/powerpoint/2010/main" val="30197866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xfrm>
            <a:off x="911225" y="714375"/>
            <a:ext cx="5254625" cy="3502025"/>
          </a:xfrm>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pPr algn="just"/>
            <a:r>
              <a:rPr lang="en-US" b="1" i="1" dirty="0" smtClean="0">
                <a:latin typeface="Arial" charset="0"/>
                <a:cs typeface="Arial" charset="0"/>
              </a:rPr>
              <a:t>Slide 13</a:t>
            </a:r>
            <a:endParaRPr lang="de-DE" dirty="0" smtClean="0">
              <a:cs typeface="Times New Roman" pitchFamily="18" charset="0"/>
            </a:endParaRPr>
          </a:p>
          <a:p>
            <a:pPr algn="just"/>
            <a:r>
              <a:rPr lang="en-US" dirty="0" smtClean="0">
                <a:latin typeface="Arial" charset="0"/>
                <a:cs typeface="Arial" charset="0"/>
              </a:rPr>
              <a:t>The mechanism of the incorporation of </a:t>
            </a:r>
            <a:r>
              <a:rPr lang="en-US" dirty="0" err="1" smtClean="0">
                <a:latin typeface="Arial" charset="0"/>
                <a:cs typeface="Arial" charset="0"/>
              </a:rPr>
              <a:t>EtG</a:t>
            </a:r>
            <a:r>
              <a:rPr lang="en-US" dirty="0" smtClean="0">
                <a:latin typeface="Arial" charset="0"/>
                <a:cs typeface="Arial" charset="0"/>
              </a:rPr>
              <a:t> in hair is not finally cleared. Incorporation from blood is believed to have a very low rate because of the anionic and hydrophilic structure. But it is not totally improbable, since the concentrations in blood are in the range of drugs and the con</a:t>
            </a:r>
            <a:r>
              <a:rPr lang="en-US" dirty="0" smtClean="0">
                <a:cs typeface="Arial" charset="0"/>
              </a:rPr>
              <a:t>­</a:t>
            </a:r>
            <a:r>
              <a:rPr lang="en-US" dirty="0" smtClean="0">
                <a:latin typeface="Arial" charset="0"/>
                <a:cs typeface="Arial" charset="0"/>
              </a:rPr>
              <a:t>centrations in hair are really very low. The preferred mechan</a:t>
            </a:r>
            <a:r>
              <a:rPr lang="en-US" dirty="0" smtClean="0">
                <a:cs typeface="Arial" charset="0"/>
              </a:rPr>
              <a:t>­</a:t>
            </a:r>
            <a:r>
              <a:rPr lang="en-US" dirty="0" smtClean="0">
                <a:latin typeface="Arial" charset="0"/>
                <a:cs typeface="Arial" charset="0"/>
              </a:rPr>
              <a:t>ism is the incorporation via sweat. According to </a:t>
            </a:r>
            <a:r>
              <a:rPr lang="en-US" dirty="0" err="1" smtClean="0">
                <a:latin typeface="Arial" charset="0"/>
                <a:cs typeface="Arial" charset="0"/>
              </a:rPr>
              <a:t>Schummer</a:t>
            </a:r>
            <a:r>
              <a:rPr lang="en-US" dirty="0" smtClean="0">
                <a:latin typeface="Arial" charset="0"/>
                <a:cs typeface="Arial" charset="0"/>
              </a:rPr>
              <a:t> et al., </a:t>
            </a:r>
            <a:r>
              <a:rPr lang="en-US" dirty="0" err="1" smtClean="0">
                <a:latin typeface="Arial" charset="0"/>
                <a:cs typeface="Arial" charset="0"/>
              </a:rPr>
              <a:t>EtG</a:t>
            </a:r>
            <a:r>
              <a:rPr lang="en-US" dirty="0" smtClean="0">
                <a:latin typeface="Arial" charset="0"/>
                <a:cs typeface="Arial" charset="0"/>
              </a:rPr>
              <a:t> as an acidic compound is also not very good excreted with sweat with concentrations in lower </a:t>
            </a:r>
            <a:r>
              <a:rPr lang="en-US" dirty="0" err="1" smtClean="0">
                <a:latin typeface="Arial" charset="0"/>
                <a:cs typeface="Arial" charset="0"/>
              </a:rPr>
              <a:t>ng</a:t>
            </a:r>
            <a:r>
              <a:rPr lang="en-US" dirty="0" smtClean="0">
                <a:latin typeface="Arial" charset="0"/>
                <a:cs typeface="Arial" charset="0"/>
              </a:rPr>
              <a:t>/</a:t>
            </a:r>
            <a:r>
              <a:rPr lang="en-US" dirty="0" err="1" smtClean="0">
                <a:latin typeface="Arial" charset="0"/>
                <a:cs typeface="Arial" charset="0"/>
              </a:rPr>
              <a:t>mL</a:t>
            </a:r>
            <a:r>
              <a:rPr lang="en-US" dirty="0" smtClean="0">
                <a:latin typeface="Arial" charset="0"/>
                <a:cs typeface="Arial" charset="0"/>
              </a:rPr>
              <a:t> range. Nevertheless, it can be postulated that the con</a:t>
            </a:r>
            <a:r>
              <a:rPr lang="en-US" dirty="0" smtClean="0">
                <a:cs typeface="Arial" charset="0"/>
              </a:rPr>
              <a:t>­</a:t>
            </a:r>
            <a:r>
              <a:rPr lang="en-US" dirty="0" smtClean="0">
                <a:latin typeface="Arial" charset="0"/>
                <a:cs typeface="Arial" charset="0"/>
              </a:rPr>
              <a:t>centration of </a:t>
            </a:r>
            <a:r>
              <a:rPr lang="en-US" dirty="0" err="1" smtClean="0">
                <a:latin typeface="Arial" charset="0"/>
                <a:cs typeface="Arial" charset="0"/>
              </a:rPr>
              <a:t>EtG</a:t>
            </a:r>
            <a:r>
              <a:rPr lang="en-US" dirty="0" smtClean="0">
                <a:latin typeface="Arial" charset="0"/>
                <a:cs typeface="Arial" charset="0"/>
              </a:rPr>
              <a:t> in hair is determined by the area under the </a:t>
            </a:r>
            <a:r>
              <a:rPr lang="en-US" dirty="0" err="1" smtClean="0">
                <a:latin typeface="Arial" charset="0"/>
                <a:cs typeface="Arial" charset="0"/>
              </a:rPr>
              <a:t>EtG</a:t>
            </a:r>
            <a:r>
              <a:rPr lang="en-US" dirty="0" smtClean="0">
                <a:latin typeface="Arial" charset="0"/>
                <a:cs typeface="Arial" charset="0"/>
              </a:rPr>
              <a:t> con</a:t>
            </a:r>
            <a:r>
              <a:rPr lang="en-US" dirty="0" smtClean="0">
                <a:cs typeface="Arial" charset="0"/>
              </a:rPr>
              <a:t>­</a:t>
            </a:r>
            <a:r>
              <a:rPr lang="en-US" dirty="0" smtClean="0">
                <a:latin typeface="Arial" charset="0"/>
                <a:cs typeface="Arial" charset="0"/>
              </a:rPr>
              <a:t>centration in blood vs. time curve. The main complications are variations in sweating depending on temperature, physical exercise and individual inclination to sweat. </a:t>
            </a:r>
            <a:endParaRPr lang="de-DE" dirty="0" smtClean="0">
              <a:cs typeface="Times New Roman" pitchFamily="18" charset="0"/>
            </a:endParaRPr>
          </a:p>
          <a:p>
            <a:endParaRPr lang="de-DE" dirty="0" smtClean="0"/>
          </a:p>
        </p:txBody>
      </p:sp>
    </p:spTree>
    <p:extLst>
      <p:ext uri="{BB962C8B-B14F-4D97-AF65-F5344CB8AC3E}">
        <p14:creationId xmlns:p14="http://schemas.microsoft.com/office/powerpoint/2010/main" val="20166650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911225" y="714375"/>
            <a:ext cx="5254625" cy="3502025"/>
          </a:xfrm>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pPr algn="just"/>
            <a:r>
              <a:rPr lang="en-US" b="1" i="1" smtClean="0">
                <a:latin typeface="Arial" charset="0"/>
                <a:cs typeface="Arial" charset="0"/>
              </a:rPr>
              <a:t>Slide 17</a:t>
            </a:r>
            <a:endParaRPr lang="de-DE" smtClean="0">
              <a:cs typeface="Times New Roman" pitchFamily="18" charset="0"/>
            </a:endParaRPr>
          </a:p>
          <a:p>
            <a:pPr algn="just"/>
            <a:r>
              <a:rPr lang="en-US" smtClean="0">
                <a:latin typeface="Arial" charset="0"/>
                <a:cs typeface="Arial" charset="0"/>
              </a:rPr>
              <a:t>In this slide, the AUC of ethanol were calculated for different drinking amounts and habits for one month. This corresponds approximately to the hair segment of 1 cm. It can be seen from the table as well as from the graphic plot that AUC remains low in the range of social drinking up to about 60 g/day and then strongly increases in the range of risky drinking to very high values. This is very good news for hair analysis. It shows that there is an excellent basis for a high discrimination power of the hair test on alcohol abuse.  </a:t>
            </a:r>
            <a:endParaRPr lang="de-DE" smtClean="0">
              <a:cs typeface="Times New Roman" pitchFamily="18" charset="0"/>
            </a:endParaRPr>
          </a:p>
          <a:p>
            <a:pPr algn="just"/>
            <a:r>
              <a:rPr lang="en-US" smtClean="0">
                <a:latin typeface="Arial" charset="0"/>
                <a:cs typeface="Arial" charset="0"/>
              </a:rPr>
              <a:t>But the examples shows also that drinking habits may add to a high degree to the uncertainty in the dose-hair concentration relationship. </a:t>
            </a:r>
            <a:endParaRPr lang="de-DE" smtClean="0">
              <a:cs typeface="Times New Roman" pitchFamily="18" charset="0"/>
            </a:endParaRPr>
          </a:p>
          <a:p>
            <a:endParaRPr lang="de-DE" smtClean="0"/>
          </a:p>
        </p:txBody>
      </p:sp>
    </p:spTree>
    <p:extLst>
      <p:ext uri="{BB962C8B-B14F-4D97-AF65-F5344CB8AC3E}">
        <p14:creationId xmlns:p14="http://schemas.microsoft.com/office/powerpoint/2010/main" val="35324740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911225" y="714375"/>
            <a:ext cx="5254625" cy="3502025"/>
          </a:xfrm>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pPr algn="just"/>
            <a:r>
              <a:rPr lang="en-US" b="1" i="1" smtClean="0">
                <a:latin typeface="Arial" charset="0"/>
                <a:cs typeface="Arial" charset="0"/>
              </a:rPr>
              <a:t>Slide 23</a:t>
            </a:r>
            <a:endParaRPr lang="de-DE" smtClean="0">
              <a:cs typeface="Times New Roman" pitchFamily="18" charset="0"/>
            </a:endParaRPr>
          </a:p>
          <a:p>
            <a:pPr algn="just"/>
            <a:r>
              <a:rPr lang="en-US" smtClean="0">
                <a:latin typeface="Arial" charset="0"/>
                <a:cs typeface="Arial" charset="0"/>
              </a:rPr>
              <a:t>I come back to the combined interpretation of FAEE and EtG. This scheme uses still our old cut-off values but could easily be adopted to the new conditions. Besides the cut-off</a:t>
            </a:r>
            <a:r>
              <a:rPr lang="en-US" smtClean="0">
                <a:cs typeface="Arial" charset="0"/>
              </a:rPr>
              <a:t>’</a:t>
            </a:r>
            <a:r>
              <a:rPr lang="en-US" smtClean="0">
                <a:latin typeface="Arial" charset="0"/>
                <a:cs typeface="Arial" charset="0"/>
              </a:rPr>
              <a:t>s also the levels of abstinence (≤</a:t>
            </a:r>
            <a:r>
              <a:rPr lang="en-US" smtClean="0">
                <a:cs typeface="Arial" charset="0"/>
              </a:rPr>
              <a:t> </a:t>
            </a:r>
            <a:r>
              <a:rPr lang="en-US" smtClean="0">
                <a:latin typeface="Arial" charset="0"/>
                <a:cs typeface="Arial" charset="0"/>
              </a:rPr>
              <a:t>0.20 ng/mg and </a:t>
            </a:r>
            <a:r>
              <a:rPr lang="en-US" smtClean="0">
                <a:cs typeface="Arial" charset="0"/>
              </a:rPr>
              <a:t>“</a:t>
            </a:r>
            <a:r>
              <a:rPr lang="en-US" smtClean="0">
                <a:latin typeface="Arial" charset="0"/>
                <a:cs typeface="Arial" charset="0"/>
              </a:rPr>
              <a:t>not detected</a:t>
            </a:r>
            <a:r>
              <a:rPr lang="en-US" smtClean="0">
                <a:cs typeface="Arial" charset="0"/>
              </a:rPr>
              <a:t>”</a:t>
            </a:r>
            <a:r>
              <a:rPr lang="en-US" smtClean="0">
                <a:latin typeface="Arial" charset="0"/>
                <a:cs typeface="Arial" charset="0"/>
              </a:rPr>
              <a:t>) and the double of the cut-off values (1.00 ng/mg and 50</a:t>
            </a:r>
            <a:r>
              <a:rPr lang="en-US" smtClean="0">
                <a:cs typeface="Arial" charset="0"/>
              </a:rPr>
              <a:t> </a:t>
            </a:r>
            <a:r>
              <a:rPr lang="en-US" smtClean="0">
                <a:latin typeface="Arial" charset="0"/>
                <a:cs typeface="Arial" charset="0"/>
              </a:rPr>
              <a:t>pg/mg) were used as additional crite</a:t>
            </a:r>
            <a:r>
              <a:rPr lang="en-US" smtClean="0">
                <a:cs typeface="Arial" charset="0"/>
              </a:rPr>
              <a:t>­</a:t>
            </a:r>
            <a:r>
              <a:rPr lang="en-US" smtClean="0">
                <a:latin typeface="Arial" charset="0"/>
                <a:cs typeface="Arial" charset="0"/>
              </a:rPr>
              <a:t>ria. The green lines show sufficient agreement between both tests. Agreeing results confirm each other and increase in this way strongly the reliability of the diagnosis. Smaller differences were regarded to be in the range of bio</a:t>
            </a:r>
            <a:r>
              <a:rPr lang="en-US" smtClean="0">
                <a:cs typeface="Arial" charset="0"/>
              </a:rPr>
              <a:t>­</a:t>
            </a:r>
            <a:r>
              <a:rPr lang="en-US" smtClean="0">
                <a:latin typeface="Arial" charset="0"/>
                <a:cs typeface="Arial" charset="0"/>
              </a:rPr>
              <a:t>logical variability and interpreted in favor of a lower degree of alcohol consumption.  </a:t>
            </a:r>
            <a:endParaRPr lang="de-DE" smtClean="0">
              <a:cs typeface="Times New Roman" pitchFamily="18" charset="0"/>
            </a:endParaRPr>
          </a:p>
          <a:p>
            <a:r>
              <a:rPr lang="en-US" smtClean="0">
                <a:latin typeface="Arial" charset="0"/>
                <a:cs typeface="Arial" charset="0"/>
              </a:rPr>
              <a:t>Yellow and red lines with larger differences require repetition of the determination of both parameters. In case of confirmation of both values an interpretation can still be given in the yellow lines, whereas for very strong deviations in the red lines no inter</a:t>
            </a:r>
            <a:r>
              <a:rPr lang="en-US" smtClean="0">
                <a:cs typeface="Arial" charset="0"/>
              </a:rPr>
              <a:t>­</a:t>
            </a:r>
            <a:r>
              <a:rPr lang="en-US" smtClean="0">
                <a:latin typeface="Arial" charset="0"/>
                <a:cs typeface="Arial" charset="0"/>
              </a:rPr>
              <a:t>pretation can be given and the collection of a new hair sample or of body hair is advised.  </a:t>
            </a:r>
            <a:r>
              <a:rPr lang="en-US" b="1" i="1" smtClean="0">
                <a:latin typeface="Arial" charset="0"/>
                <a:cs typeface="Arial" charset="0"/>
              </a:rPr>
              <a:t>	</a:t>
            </a:r>
            <a:r>
              <a:rPr lang="de-DE" smtClean="0"/>
              <a:t> </a:t>
            </a:r>
          </a:p>
        </p:txBody>
      </p:sp>
    </p:spTree>
    <p:extLst>
      <p:ext uri="{BB962C8B-B14F-4D97-AF65-F5344CB8AC3E}">
        <p14:creationId xmlns:p14="http://schemas.microsoft.com/office/powerpoint/2010/main" val="3846831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063515-BEA5-431C-BDB0-C7FD47C4C887}" type="slidenum">
              <a:rPr lang="en-US"/>
              <a:pPr/>
              <a:t>83</a:t>
            </a:fld>
            <a:endParaRPr lang="en-US"/>
          </a:p>
        </p:txBody>
      </p:sp>
      <p:sp>
        <p:nvSpPr>
          <p:cNvPr id="1526786" name="Rectangle 2"/>
          <p:cNvSpPr>
            <a:spLocks noGrp="1" noRot="1" noChangeAspect="1" noChangeArrowheads="1" noTextEdit="1"/>
          </p:cNvSpPr>
          <p:nvPr>
            <p:ph type="sldImg"/>
          </p:nvPr>
        </p:nvSpPr>
        <p:spPr>
          <a:xfrm>
            <a:off x="911225" y="712788"/>
            <a:ext cx="5256213" cy="3503612"/>
          </a:xfrm>
          <a:ln cap="flat"/>
        </p:spPr>
      </p:sp>
      <p:sp>
        <p:nvSpPr>
          <p:cNvPr id="152678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841394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063515-BEA5-431C-BDB0-C7FD47C4C887}" type="slidenum">
              <a:rPr lang="en-US"/>
              <a:pPr/>
              <a:t>84</a:t>
            </a:fld>
            <a:endParaRPr lang="en-US"/>
          </a:p>
        </p:txBody>
      </p:sp>
      <p:sp>
        <p:nvSpPr>
          <p:cNvPr id="1526786" name="Rectangle 2"/>
          <p:cNvSpPr>
            <a:spLocks noGrp="1" noRot="1" noChangeAspect="1" noChangeArrowheads="1" noTextEdit="1"/>
          </p:cNvSpPr>
          <p:nvPr>
            <p:ph type="sldImg"/>
          </p:nvPr>
        </p:nvSpPr>
        <p:spPr>
          <a:xfrm>
            <a:off x="911225" y="712788"/>
            <a:ext cx="5256213" cy="3503612"/>
          </a:xfrm>
          <a:ln cap="flat"/>
        </p:spPr>
      </p:sp>
      <p:sp>
        <p:nvSpPr>
          <p:cNvPr id="152678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588112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063515-BEA5-431C-BDB0-C7FD47C4C887}" type="slidenum">
              <a:rPr lang="en-US"/>
              <a:pPr/>
              <a:t>85</a:t>
            </a:fld>
            <a:endParaRPr lang="en-US"/>
          </a:p>
        </p:txBody>
      </p:sp>
      <p:sp>
        <p:nvSpPr>
          <p:cNvPr id="1526786" name="Rectangle 2"/>
          <p:cNvSpPr>
            <a:spLocks noGrp="1" noRot="1" noChangeAspect="1" noChangeArrowheads="1" noTextEdit="1"/>
          </p:cNvSpPr>
          <p:nvPr>
            <p:ph type="sldImg"/>
          </p:nvPr>
        </p:nvSpPr>
        <p:spPr>
          <a:xfrm>
            <a:off x="911225" y="712788"/>
            <a:ext cx="5256213" cy="3503612"/>
          </a:xfrm>
          <a:ln cap="flat"/>
        </p:spPr>
      </p:sp>
      <p:sp>
        <p:nvSpPr>
          <p:cNvPr id="152678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7311058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AAB4F70-B115-4AF8-9A2E-7A81FCFDBA95}" type="slidenum">
              <a:rPr lang="en-US"/>
              <a:pPr/>
              <a:t>86</a:t>
            </a:fld>
            <a:endParaRPr lang="en-US"/>
          </a:p>
        </p:txBody>
      </p:sp>
      <p:sp>
        <p:nvSpPr>
          <p:cNvPr id="947202" name="Rectangle 2"/>
          <p:cNvSpPr>
            <a:spLocks noGrp="1" noRot="1" noChangeAspect="1" noChangeArrowheads="1" noTextEdit="1"/>
          </p:cNvSpPr>
          <p:nvPr>
            <p:ph type="sldImg"/>
          </p:nvPr>
        </p:nvSpPr>
        <p:spPr>
          <a:xfrm>
            <a:off x="911225" y="714375"/>
            <a:ext cx="5254625" cy="3502025"/>
          </a:xfrm>
          <a:ln cap="flat"/>
        </p:spPr>
      </p:sp>
      <p:sp>
        <p:nvSpPr>
          <p:cNvPr id="947203" name="Rectangle 3"/>
          <p:cNvSpPr>
            <a:spLocks noGrp="1" noChangeArrowheads="1"/>
          </p:cNvSpPr>
          <p:nvPr>
            <p:ph type="body" idx="1"/>
          </p:nvPr>
        </p:nvSpPr>
        <p:spPr>
          <a:xfrm>
            <a:off x="943610" y="4461911"/>
            <a:ext cx="5189855" cy="4226385"/>
          </a:xfrm>
          <a:ln/>
        </p:spPr>
        <p:txBody>
          <a:bodyPr lIns="94749" tIns="47374" rIns="94749" bIns="47374"/>
          <a:lstStyle/>
          <a:p>
            <a:endParaRPr lang="en-US"/>
          </a:p>
        </p:txBody>
      </p:sp>
    </p:spTree>
    <p:extLst>
      <p:ext uri="{BB962C8B-B14F-4D97-AF65-F5344CB8AC3E}">
        <p14:creationId xmlns:p14="http://schemas.microsoft.com/office/powerpoint/2010/main" val="41662550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063515-BEA5-431C-BDB0-C7FD47C4C887}" type="slidenum">
              <a:rPr lang="en-US"/>
              <a:pPr/>
              <a:t>87</a:t>
            </a:fld>
            <a:endParaRPr lang="en-US"/>
          </a:p>
        </p:txBody>
      </p:sp>
      <p:sp>
        <p:nvSpPr>
          <p:cNvPr id="1526786" name="Rectangle 2"/>
          <p:cNvSpPr>
            <a:spLocks noGrp="1" noRot="1" noChangeAspect="1" noChangeArrowheads="1" noTextEdit="1"/>
          </p:cNvSpPr>
          <p:nvPr>
            <p:ph type="sldImg"/>
          </p:nvPr>
        </p:nvSpPr>
        <p:spPr>
          <a:xfrm>
            <a:off x="911225" y="712788"/>
            <a:ext cx="5256213" cy="3503612"/>
          </a:xfrm>
          <a:ln cap="flat"/>
        </p:spPr>
      </p:sp>
      <p:sp>
        <p:nvSpPr>
          <p:cNvPr id="152678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96048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BAE493-328C-4200-A9DB-D8A0FA74943F}" type="slidenum">
              <a:rPr lang="en-US"/>
              <a:pPr/>
              <a:t>9</a:t>
            </a:fld>
            <a:endParaRPr lang="en-US"/>
          </a:p>
        </p:txBody>
      </p:sp>
      <p:sp>
        <p:nvSpPr>
          <p:cNvPr id="1522690" name="Rectangle 2"/>
          <p:cNvSpPr>
            <a:spLocks noGrp="1" noRot="1" noChangeAspect="1" noChangeArrowheads="1" noTextEdit="1"/>
          </p:cNvSpPr>
          <p:nvPr>
            <p:ph type="sldImg"/>
          </p:nvPr>
        </p:nvSpPr>
        <p:spPr>
          <a:xfrm>
            <a:off x="879475" y="692150"/>
            <a:ext cx="5100638" cy="3400425"/>
          </a:xfrm>
          <a:ln cap="flat"/>
        </p:spPr>
      </p:sp>
      <p:sp>
        <p:nvSpPr>
          <p:cNvPr id="152269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9628522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063515-BEA5-431C-BDB0-C7FD47C4C887}" type="slidenum">
              <a:rPr lang="en-US"/>
              <a:pPr/>
              <a:t>88</a:t>
            </a:fld>
            <a:endParaRPr lang="en-US"/>
          </a:p>
        </p:txBody>
      </p:sp>
      <p:sp>
        <p:nvSpPr>
          <p:cNvPr id="1526786" name="Rectangle 2"/>
          <p:cNvSpPr>
            <a:spLocks noGrp="1" noRot="1" noChangeAspect="1" noChangeArrowheads="1" noTextEdit="1"/>
          </p:cNvSpPr>
          <p:nvPr>
            <p:ph type="sldImg"/>
          </p:nvPr>
        </p:nvSpPr>
        <p:spPr>
          <a:xfrm>
            <a:off x="911225" y="712788"/>
            <a:ext cx="5256213" cy="3503612"/>
          </a:xfrm>
          <a:ln cap="flat"/>
        </p:spPr>
      </p:sp>
      <p:sp>
        <p:nvSpPr>
          <p:cNvPr id="152678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8703217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063515-BEA5-431C-BDB0-C7FD47C4C887}" type="slidenum">
              <a:rPr lang="en-US"/>
              <a:pPr/>
              <a:t>89</a:t>
            </a:fld>
            <a:endParaRPr lang="en-US"/>
          </a:p>
        </p:txBody>
      </p:sp>
      <p:sp>
        <p:nvSpPr>
          <p:cNvPr id="1526786" name="Rectangle 2"/>
          <p:cNvSpPr>
            <a:spLocks noGrp="1" noRot="1" noChangeAspect="1" noChangeArrowheads="1" noTextEdit="1"/>
          </p:cNvSpPr>
          <p:nvPr>
            <p:ph type="sldImg"/>
          </p:nvPr>
        </p:nvSpPr>
        <p:spPr>
          <a:xfrm>
            <a:off x="911225" y="712788"/>
            <a:ext cx="5256213" cy="3503612"/>
          </a:xfrm>
          <a:ln cap="flat"/>
        </p:spPr>
      </p:sp>
      <p:sp>
        <p:nvSpPr>
          <p:cNvPr id="152678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8090015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AAB4F70-B115-4AF8-9A2E-7A81FCFDBA95}" type="slidenum">
              <a:rPr lang="en-US"/>
              <a:pPr/>
              <a:t>90</a:t>
            </a:fld>
            <a:endParaRPr lang="en-US"/>
          </a:p>
        </p:txBody>
      </p:sp>
      <p:sp>
        <p:nvSpPr>
          <p:cNvPr id="947202" name="Rectangle 2"/>
          <p:cNvSpPr>
            <a:spLocks noGrp="1" noRot="1" noChangeAspect="1" noChangeArrowheads="1" noTextEdit="1"/>
          </p:cNvSpPr>
          <p:nvPr>
            <p:ph type="sldImg"/>
          </p:nvPr>
        </p:nvSpPr>
        <p:spPr>
          <a:xfrm>
            <a:off x="911225" y="714375"/>
            <a:ext cx="5254625" cy="3502025"/>
          </a:xfrm>
          <a:ln cap="flat"/>
        </p:spPr>
      </p:sp>
      <p:sp>
        <p:nvSpPr>
          <p:cNvPr id="947203" name="Rectangle 3"/>
          <p:cNvSpPr>
            <a:spLocks noGrp="1" noChangeArrowheads="1"/>
          </p:cNvSpPr>
          <p:nvPr>
            <p:ph type="body" idx="1"/>
          </p:nvPr>
        </p:nvSpPr>
        <p:spPr>
          <a:xfrm>
            <a:off x="943610" y="4461911"/>
            <a:ext cx="5189855" cy="4226385"/>
          </a:xfrm>
          <a:ln/>
        </p:spPr>
        <p:txBody>
          <a:bodyPr lIns="94749" tIns="47374" rIns="94749" bIns="47374"/>
          <a:lstStyle/>
          <a:p>
            <a:endParaRPr lang="en-US"/>
          </a:p>
        </p:txBody>
      </p:sp>
    </p:spTree>
    <p:extLst>
      <p:ext uri="{BB962C8B-B14F-4D97-AF65-F5344CB8AC3E}">
        <p14:creationId xmlns:p14="http://schemas.microsoft.com/office/powerpoint/2010/main" val="23931614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F4B8BC7-651C-4057-A403-2F7BE93A49D5}" type="slidenum">
              <a:rPr lang="en-US"/>
              <a:pPr/>
              <a:t>91</a:t>
            </a:fld>
            <a:endParaRPr lang="en-US"/>
          </a:p>
        </p:txBody>
      </p:sp>
      <p:sp>
        <p:nvSpPr>
          <p:cNvPr id="1883138" name="Rectangle 2"/>
          <p:cNvSpPr>
            <a:spLocks noGrp="1" noRot="1" noChangeAspect="1" noChangeArrowheads="1" noTextEdit="1"/>
          </p:cNvSpPr>
          <p:nvPr>
            <p:ph type="sldImg"/>
          </p:nvPr>
        </p:nvSpPr>
        <p:spPr>
          <a:xfrm>
            <a:off x="911225" y="714375"/>
            <a:ext cx="5254625" cy="3502025"/>
          </a:xfrm>
          <a:ln cap="flat"/>
        </p:spPr>
      </p:sp>
      <p:sp>
        <p:nvSpPr>
          <p:cNvPr id="188313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11677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99AB7F1-8C8C-4465-99E6-7729180B4C0B}" type="slidenum">
              <a:rPr lang="en-US"/>
              <a:pPr/>
              <a:t>10</a:t>
            </a:fld>
            <a:endParaRPr lang="en-US"/>
          </a:p>
        </p:txBody>
      </p:sp>
      <p:sp>
        <p:nvSpPr>
          <p:cNvPr id="1390594" name="Rectangle 2"/>
          <p:cNvSpPr>
            <a:spLocks noGrp="1" noRot="1" noChangeAspect="1" noChangeArrowheads="1" noTextEdit="1"/>
          </p:cNvSpPr>
          <p:nvPr>
            <p:ph type="sldImg"/>
          </p:nvPr>
        </p:nvSpPr>
        <p:spPr>
          <a:xfrm>
            <a:off x="906463" y="708025"/>
            <a:ext cx="5197475" cy="3465513"/>
          </a:xfrm>
          <a:ln cap="flat"/>
        </p:spPr>
      </p:sp>
      <p:sp>
        <p:nvSpPr>
          <p:cNvPr id="1390595" name="Rectangle 3"/>
          <p:cNvSpPr>
            <a:spLocks noGrp="1" noChangeArrowheads="1"/>
          </p:cNvSpPr>
          <p:nvPr>
            <p:ph type="body" idx="1"/>
          </p:nvPr>
        </p:nvSpPr>
        <p:spPr>
          <a:xfrm>
            <a:off x="934720" y="4415911"/>
            <a:ext cx="5140960" cy="4182813"/>
          </a:xfrm>
          <a:ln/>
        </p:spPr>
        <p:txBody>
          <a:bodyPr lIns="93981" tIns="46991" rIns="93981" bIns="46991"/>
          <a:lstStyle/>
          <a:p>
            <a:endParaRPr lang="en-US"/>
          </a:p>
        </p:txBody>
      </p:sp>
    </p:spTree>
    <p:extLst>
      <p:ext uri="{BB962C8B-B14F-4D97-AF65-F5344CB8AC3E}">
        <p14:creationId xmlns:p14="http://schemas.microsoft.com/office/powerpoint/2010/main" val="1824278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CB2234-6BFA-48CC-B868-A8CF603D50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FDF722-56B2-4210-A269-1B3440E4C83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2775" y="304800"/>
            <a:ext cx="1800225"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62100" y="304800"/>
            <a:ext cx="524827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DE2C7-AF49-4BC7-9615-C00B7A5FDE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DCA678-7498-40C1-ACDB-C7DCDCD00F2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0F3056-64CF-4189-8DE8-78869482BED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2100" y="17526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7526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AA8EE3-2996-429C-8B89-A857C8DFEC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A1DC13-84E7-4533-B4E7-BFD59FB86A3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580686-D7F3-445D-9CE3-3EC5CA452E7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5A363D-3BD8-425B-A911-F4D624B09B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AB56EF-2303-41FB-91E1-E6246659B87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96CDA1-E497-4FEA-855B-C84017A0E24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800100" y="6248400"/>
            <a:ext cx="2133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effectLst/>
                <a:latin typeface="Times New Roman" pitchFamily="18" charset="0"/>
              </a:defRPr>
            </a:lvl1pPr>
          </a:lstStyle>
          <a:p>
            <a:endParaRPr lang="en-US"/>
          </a:p>
        </p:txBody>
      </p:sp>
      <p:sp>
        <p:nvSpPr>
          <p:cNvPr id="1027" name="Rectangle 3"/>
          <p:cNvSpPr>
            <a:spLocks noGrp="1" noChangeArrowheads="1"/>
          </p:cNvSpPr>
          <p:nvPr>
            <p:ph type="ftr" sz="quarter" idx="3"/>
          </p:nvPr>
        </p:nvSpPr>
        <p:spPr bwMode="auto">
          <a:xfrm>
            <a:off x="3543300" y="6248400"/>
            <a:ext cx="3200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effectLst/>
                <a:latin typeface="Times New Roman" pitchFamily="18" charset="0"/>
              </a:defRPr>
            </a:lvl1pPr>
          </a:lstStyle>
          <a:p>
            <a:endParaRPr lang="en-US"/>
          </a:p>
        </p:txBody>
      </p:sp>
      <p:sp>
        <p:nvSpPr>
          <p:cNvPr id="1028" name="Rectangle 4"/>
          <p:cNvSpPr>
            <a:spLocks noGrp="1" noChangeArrowheads="1"/>
          </p:cNvSpPr>
          <p:nvPr>
            <p:ph type="sldNum" sz="quarter" idx="4"/>
          </p:nvPr>
        </p:nvSpPr>
        <p:spPr bwMode="auto">
          <a:xfrm>
            <a:off x="7353300" y="6248400"/>
            <a:ext cx="2133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effectLst/>
                <a:latin typeface="Times New Roman" pitchFamily="18" charset="0"/>
              </a:defRPr>
            </a:lvl1pPr>
          </a:lstStyle>
          <a:p>
            <a:fld id="{366F5B06-A37F-4C5A-B7B9-059B480F4182}" type="slidenum">
              <a:rPr lang="en-US"/>
              <a:pPr/>
              <a:t>‹#›</a:t>
            </a:fld>
            <a:endParaRPr lang="en-US"/>
          </a:p>
        </p:txBody>
      </p:sp>
      <p:grpSp>
        <p:nvGrpSpPr>
          <p:cNvPr id="1048" name="Group 24"/>
          <p:cNvGrpSpPr>
            <a:grpSpLocks/>
          </p:cNvGrpSpPr>
          <p:nvPr/>
        </p:nvGrpSpPr>
        <p:grpSpPr bwMode="auto">
          <a:xfrm>
            <a:off x="0" y="0"/>
            <a:ext cx="10274300" cy="6845300"/>
            <a:chOff x="0" y="0"/>
            <a:chExt cx="6472" cy="4312"/>
          </a:xfrm>
        </p:grpSpPr>
        <p:sp>
          <p:nvSpPr>
            <p:cNvPr id="1029" name="Rectangle 5"/>
            <p:cNvSpPr>
              <a:spLocks noChangeArrowheads="1"/>
            </p:cNvSpPr>
            <p:nvPr/>
          </p:nvSpPr>
          <p:spPr bwMode="auto">
            <a:xfrm>
              <a:off x="0" y="0"/>
              <a:ext cx="6472" cy="4312"/>
            </a:xfrm>
            <a:prstGeom prst="rect">
              <a:avLst/>
            </a:prstGeom>
            <a:gradFill rotWithShape="0">
              <a:gsLst>
                <a:gs pos="0">
                  <a:srgbClr val="000000"/>
                </a:gs>
                <a:gs pos="100000">
                  <a:srgbClr val="000000">
                    <a:gamma/>
                    <a:tint val="70196"/>
                    <a:invGamma/>
                  </a:srgbClr>
                </a:gs>
              </a:gsLst>
              <a:path path="rect">
                <a:fillToRect r="100000" b="100000"/>
              </a:path>
            </a:gradFill>
            <a:ln w="9525">
              <a:noFill/>
              <a:miter lim="800000"/>
              <a:headEnd/>
              <a:tailEnd/>
            </a:ln>
            <a:effectLst>
              <a:outerShdw dist="107763" dir="2700000" algn="ctr" rotWithShape="0">
                <a:srgbClr val="000000"/>
              </a:outerShdw>
            </a:effectLst>
          </p:spPr>
          <p:txBody>
            <a:bodyPr wrap="none" anchor="ctr"/>
            <a:lstStyle/>
            <a:p>
              <a:endParaRPr lang="en-US"/>
            </a:p>
          </p:txBody>
        </p:sp>
        <p:grpSp>
          <p:nvGrpSpPr>
            <p:cNvPr id="1047" name="Group 23"/>
            <p:cNvGrpSpPr>
              <a:grpSpLocks/>
            </p:cNvGrpSpPr>
            <p:nvPr/>
          </p:nvGrpSpPr>
          <p:grpSpPr bwMode="auto">
            <a:xfrm>
              <a:off x="264" y="240"/>
              <a:ext cx="6208" cy="4072"/>
              <a:chOff x="264" y="240"/>
              <a:chExt cx="6208" cy="4072"/>
            </a:xfrm>
          </p:grpSpPr>
          <p:sp useBgFill="1">
            <p:nvSpPr>
              <p:cNvPr id="1030" name="Rectangle 6"/>
              <p:cNvSpPr>
                <a:spLocks noChangeArrowheads="1"/>
              </p:cNvSpPr>
              <p:nvPr/>
            </p:nvSpPr>
            <p:spPr bwMode="auto">
              <a:xfrm>
                <a:off x="264" y="240"/>
                <a:ext cx="6208" cy="4072"/>
              </a:xfrm>
              <a:prstGeom prst="rect">
                <a:avLst/>
              </a:prstGeom>
              <a:ln w="9525">
                <a:noFill/>
                <a:miter lim="800000"/>
                <a:headEnd/>
                <a:tailEnd/>
              </a:ln>
              <a:effectLst>
                <a:outerShdw dist="107763" dir="2700000" algn="ctr" rotWithShape="0">
                  <a:srgbClr val="000000"/>
                </a:outerShdw>
              </a:effectLst>
            </p:spPr>
            <p:txBody>
              <a:bodyPr wrap="none" anchor="ctr"/>
              <a:lstStyle/>
              <a:p>
                <a:endParaRPr lang="en-US"/>
              </a:p>
            </p:txBody>
          </p:sp>
          <p:grpSp>
            <p:nvGrpSpPr>
              <p:cNvPr id="1046" name="Group 22"/>
              <p:cNvGrpSpPr>
                <a:grpSpLocks/>
              </p:cNvGrpSpPr>
              <p:nvPr/>
            </p:nvGrpSpPr>
            <p:grpSpPr bwMode="auto">
              <a:xfrm>
                <a:off x="4776" y="2640"/>
                <a:ext cx="1440" cy="1440"/>
                <a:chOff x="4776" y="2640"/>
                <a:chExt cx="1440" cy="1440"/>
              </a:xfrm>
            </p:grpSpPr>
            <p:sp>
              <p:nvSpPr>
                <p:cNvPr id="1031" name="Rectangle 7"/>
                <p:cNvSpPr>
                  <a:spLocks noChangeArrowheads="1"/>
                </p:cNvSpPr>
                <p:nvPr/>
              </p:nvSpPr>
              <p:spPr bwMode="auto">
                <a:xfrm>
                  <a:off x="6120" y="3984"/>
                  <a:ext cx="96" cy="96"/>
                </a:xfrm>
                <a:prstGeom prst="rect">
                  <a:avLst/>
                </a:prstGeom>
                <a:solidFill>
                  <a:srgbClr val="FC0128"/>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32" name="Rectangle 8"/>
                <p:cNvSpPr>
                  <a:spLocks noChangeArrowheads="1"/>
                </p:cNvSpPr>
                <p:nvPr/>
              </p:nvSpPr>
              <p:spPr bwMode="auto">
                <a:xfrm>
                  <a:off x="5928" y="3984"/>
                  <a:ext cx="96" cy="96"/>
                </a:xfrm>
                <a:prstGeom prst="rect">
                  <a:avLst/>
                </a:prstGeom>
                <a:solidFill>
                  <a:srgbClr val="FF5008"/>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33" name="Rectangle 9"/>
                <p:cNvSpPr>
                  <a:spLocks noChangeArrowheads="1"/>
                </p:cNvSpPr>
                <p:nvPr/>
              </p:nvSpPr>
              <p:spPr bwMode="auto">
                <a:xfrm>
                  <a:off x="5736" y="3984"/>
                  <a:ext cx="96" cy="96"/>
                </a:xfrm>
                <a:prstGeom prst="rect">
                  <a:avLst/>
                </a:prstGeom>
                <a:solidFill>
                  <a:srgbClr val="FAFD00"/>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34" name="Rectangle 10"/>
                <p:cNvSpPr>
                  <a:spLocks noChangeArrowheads="1"/>
                </p:cNvSpPr>
                <p:nvPr/>
              </p:nvSpPr>
              <p:spPr bwMode="auto">
                <a:xfrm>
                  <a:off x="5544" y="3984"/>
                  <a:ext cx="96" cy="96"/>
                </a:xfrm>
                <a:prstGeom prst="rect">
                  <a:avLst/>
                </a:prstGeom>
                <a:solidFill>
                  <a:srgbClr val="00FF00"/>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35" name="Rectangle 11"/>
                <p:cNvSpPr>
                  <a:spLocks noChangeArrowheads="1"/>
                </p:cNvSpPr>
                <p:nvPr/>
              </p:nvSpPr>
              <p:spPr bwMode="auto">
                <a:xfrm>
                  <a:off x="5352" y="3984"/>
                  <a:ext cx="96" cy="96"/>
                </a:xfrm>
                <a:prstGeom prst="rect">
                  <a:avLst/>
                </a:prstGeom>
                <a:solidFill>
                  <a:srgbClr val="00DFCA"/>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36" name="Rectangle 12"/>
                <p:cNvSpPr>
                  <a:spLocks noChangeArrowheads="1"/>
                </p:cNvSpPr>
                <p:nvPr/>
              </p:nvSpPr>
              <p:spPr bwMode="auto">
                <a:xfrm>
                  <a:off x="5160" y="3984"/>
                  <a:ext cx="96" cy="96"/>
                </a:xfrm>
                <a:prstGeom prst="rect">
                  <a:avLst/>
                </a:prstGeom>
                <a:solidFill>
                  <a:srgbClr val="114FFB"/>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37" name="Rectangle 13"/>
                <p:cNvSpPr>
                  <a:spLocks noChangeArrowheads="1"/>
                </p:cNvSpPr>
                <p:nvPr/>
              </p:nvSpPr>
              <p:spPr bwMode="auto">
                <a:xfrm>
                  <a:off x="4968" y="3984"/>
                  <a:ext cx="96" cy="96"/>
                </a:xfrm>
                <a:prstGeom prst="rect">
                  <a:avLst/>
                </a:prstGeom>
                <a:solidFill>
                  <a:srgbClr val="8901F3"/>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38" name="Rectangle 14"/>
                <p:cNvSpPr>
                  <a:spLocks noChangeArrowheads="1"/>
                </p:cNvSpPr>
                <p:nvPr/>
              </p:nvSpPr>
              <p:spPr bwMode="auto">
                <a:xfrm>
                  <a:off x="4776" y="3984"/>
                  <a:ext cx="96" cy="96"/>
                </a:xfrm>
                <a:prstGeom prst="rect">
                  <a:avLst/>
                </a:prstGeom>
                <a:solidFill>
                  <a:srgbClr val="DC0081"/>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39" name="Rectangle 15"/>
                <p:cNvSpPr>
                  <a:spLocks noChangeArrowheads="1"/>
                </p:cNvSpPr>
                <p:nvPr/>
              </p:nvSpPr>
              <p:spPr bwMode="auto">
                <a:xfrm>
                  <a:off x="6120" y="3792"/>
                  <a:ext cx="96" cy="96"/>
                </a:xfrm>
                <a:prstGeom prst="rect">
                  <a:avLst/>
                </a:prstGeom>
                <a:solidFill>
                  <a:srgbClr val="FF5008"/>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40" name="Rectangle 16"/>
                <p:cNvSpPr>
                  <a:spLocks noChangeArrowheads="1"/>
                </p:cNvSpPr>
                <p:nvPr/>
              </p:nvSpPr>
              <p:spPr bwMode="auto">
                <a:xfrm>
                  <a:off x="6120" y="3600"/>
                  <a:ext cx="96" cy="96"/>
                </a:xfrm>
                <a:prstGeom prst="rect">
                  <a:avLst/>
                </a:prstGeom>
                <a:solidFill>
                  <a:srgbClr val="FAFD00"/>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41" name="Rectangle 17"/>
                <p:cNvSpPr>
                  <a:spLocks noChangeArrowheads="1"/>
                </p:cNvSpPr>
                <p:nvPr/>
              </p:nvSpPr>
              <p:spPr bwMode="auto">
                <a:xfrm>
                  <a:off x="6120" y="3408"/>
                  <a:ext cx="96" cy="96"/>
                </a:xfrm>
                <a:prstGeom prst="rect">
                  <a:avLst/>
                </a:prstGeom>
                <a:solidFill>
                  <a:srgbClr val="00FF00"/>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42" name="Rectangle 18"/>
                <p:cNvSpPr>
                  <a:spLocks noChangeArrowheads="1"/>
                </p:cNvSpPr>
                <p:nvPr/>
              </p:nvSpPr>
              <p:spPr bwMode="auto">
                <a:xfrm>
                  <a:off x="6120" y="3216"/>
                  <a:ext cx="96" cy="96"/>
                </a:xfrm>
                <a:prstGeom prst="rect">
                  <a:avLst/>
                </a:prstGeom>
                <a:solidFill>
                  <a:srgbClr val="00DFCA"/>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43" name="Rectangle 19"/>
                <p:cNvSpPr>
                  <a:spLocks noChangeArrowheads="1"/>
                </p:cNvSpPr>
                <p:nvPr/>
              </p:nvSpPr>
              <p:spPr bwMode="auto">
                <a:xfrm>
                  <a:off x="6120" y="3024"/>
                  <a:ext cx="96" cy="96"/>
                </a:xfrm>
                <a:prstGeom prst="rect">
                  <a:avLst/>
                </a:prstGeom>
                <a:solidFill>
                  <a:srgbClr val="114FFB"/>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44" name="Rectangle 20"/>
                <p:cNvSpPr>
                  <a:spLocks noChangeArrowheads="1"/>
                </p:cNvSpPr>
                <p:nvPr/>
              </p:nvSpPr>
              <p:spPr bwMode="auto">
                <a:xfrm>
                  <a:off x="6120" y="2832"/>
                  <a:ext cx="96" cy="96"/>
                </a:xfrm>
                <a:prstGeom prst="rect">
                  <a:avLst/>
                </a:prstGeom>
                <a:solidFill>
                  <a:srgbClr val="8901F3"/>
                </a:solidFill>
                <a:ln w="9525">
                  <a:noFill/>
                  <a:miter lim="800000"/>
                  <a:headEnd/>
                  <a:tailEnd/>
                </a:ln>
                <a:effectLst>
                  <a:outerShdw dist="53882" dir="2700000" algn="ctr" rotWithShape="0">
                    <a:srgbClr val="000000"/>
                  </a:outerShdw>
                </a:effectLst>
              </p:spPr>
              <p:txBody>
                <a:bodyPr wrap="none" anchor="ctr"/>
                <a:lstStyle/>
                <a:p>
                  <a:endParaRPr lang="en-US"/>
                </a:p>
              </p:txBody>
            </p:sp>
            <p:sp>
              <p:nvSpPr>
                <p:cNvPr id="1045" name="Rectangle 21"/>
                <p:cNvSpPr>
                  <a:spLocks noChangeArrowheads="1"/>
                </p:cNvSpPr>
                <p:nvPr/>
              </p:nvSpPr>
              <p:spPr bwMode="auto">
                <a:xfrm>
                  <a:off x="6120" y="2640"/>
                  <a:ext cx="96" cy="96"/>
                </a:xfrm>
                <a:prstGeom prst="rect">
                  <a:avLst/>
                </a:prstGeom>
                <a:solidFill>
                  <a:srgbClr val="DC0081"/>
                </a:solidFill>
                <a:ln w="9525">
                  <a:noFill/>
                  <a:miter lim="800000"/>
                  <a:headEnd/>
                  <a:tailEnd/>
                </a:ln>
                <a:effectLst>
                  <a:outerShdw dist="53882" dir="2700000" algn="ctr" rotWithShape="0">
                    <a:srgbClr val="000000"/>
                  </a:outerShdw>
                </a:effectLst>
              </p:spPr>
              <p:txBody>
                <a:bodyPr wrap="none" anchor="ctr"/>
                <a:lstStyle/>
                <a:p>
                  <a:endParaRPr lang="en-US"/>
                </a:p>
              </p:txBody>
            </p:sp>
          </p:grpSp>
        </p:grpSp>
      </p:grpSp>
      <p:sp>
        <p:nvSpPr>
          <p:cNvPr id="1049" name="Rectangle 25"/>
          <p:cNvSpPr>
            <a:spLocks noGrp="1" noChangeArrowheads="1"/>
          </p:cNvSpPr>
          <p:nvPr>
            <p:ph type="title"/>
          </p:nvPr>
        </p:nvSpPr>
        <p:spPr bwMode="auto">
          <a:xfrm>
            <a:off x="1600200" y="304800"/>
            <a:ext cx="71628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Slide Title</a:t>
            </a:r>
          </a:p>
        </p:txBody>
      </p:sp>
      <p:sp>
        <p:nvSpPr>
          <p:cNvPr id="1050" name="Rectangle 26"/>
          <p:cNvSpPr>
            <a:spLocks noGrp="1" noChangeArrowheads="1"/>
          </p:cNvSpPr>
          <p:nvPr>
            <p:ph type="body" idx="1"/>
          </p:nvPr>
        </p:nvSpPr>
        <p:spPr bwMode="auto">
          <a:xfrm>
            <a:off x="1562100" y="1752600"/>
            <a:ext cx="71628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Century Gothic" pitchFamily="34"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Century Gothic" pitchFamily="34"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Century Gothic" pitchFamily="34"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Century Gothic" pitchFamily="34"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Century Gothic" pitchFamily="34"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Century Gothic" pitchFamily="34"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Century Gothic" pitchFamily="34"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Century Gothic" pitchFamily="34" charset="0"/>
        </a:defRPr>
      </a:lvl9pPr>
    </p:titleStyle>
    <p:bodyStyle>
      <a:lvl1pPr marL="285750" indent="-285750" algn="l" rtl="0" eaLnBrk="0" fontAlgn="base" hangingPunct="0">
        <a:lnSpc>
          <a:spcPct val="90000"/>
        </a:lnSpc>
        <a:spcBef>
          <a:spcPct val="30000"/>
        </a:spcBef>
        <a:spcAft>
          <a:spcPct val="0"/>
        </a:spcAft>
        <a:buClr>
          <a:srgbClr val="00FF00"/>
        </a:buClr>
        <a:buSzPct val="75000"/>
        <a:buFont typeface="Monotype Sorts" pitchFamily="2" charset="2"/>
        <a:buChar char="n"/>
        <a:defRPr sz="2400" b="1">
          <a:solidFill>
            <a:schemeClr val="tx1"/>
          </a:solidFill>
          <a:effectLst>
            <a:outerShdw blurRad="38100" dist="38100" dir="2700000" algn="tl">
              <a:srgbClr val="000000"/>
            </a:outerShdw>
          </a:effectLst>
          <a:latin typeface="+mn-lt"/>
          <a:ea typeface="+mn-ea"/>
          <a:cs typeface="+mn-cs"/>
        </a:defRPr>
      </a:lvl1pPr>
      <a:lvl2pPr marL="685800" indent="-228600" algn="l" rtl="0" eaLnBrk="0" fontAlgn="base" hangingPunct="0">
        <a:lnSpc>
          <a:spcPct val="90000"/>
        </a:lnSpc>
        <a:spcBef>
          <a:spcPct val="30000"/>
        </a:spcBef>
        <a:spcAft>
          <a:spcPct val="0"/>
        </a:spcAft>
        <a:buClr>
          <a:srgbClr val="FAFD00"/>
        </a:buClr>
        <a:buSzPct val="75000"/>
        <a:buFont typeface="Monotype Sorts" pitchFamily="2" charset="2"/>
        <a:buChar char="n"/>
        <a:defRPr b="1">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0000"/>
        </a:lnSpc>
        <a:spcBef>
          <a:spcPct val="30000"/>
        </a:spcBef>
        <a:spcAft>
          <a:spcPct val="0"/>
        </a:spcAft>
        <a:buClr>
          <a:srgbClr val="FF5008"/>
        </a:buClr>
        <a:buSzPct val="60000"/>
        <a:buFont typeface="Monotype Sorts" pitchFamily="2" charset="2"/>
        <a:buChar char="n"/>
        <a:defRPr b="1">
          <a:solidFill>
            <a:schemeClr val="tx1"/>
          </a:solidFill>
          <a:effectLst>
            <a:outerShdw blurRad="38100" dist="38100" dir="2700000" algn="tl">
              <a:srgbClr val="000000"/>
            </a:outerShdw>
          </a:effectLst>
          <a:latin typeface="+mn-lt"/>
        </a:defRPr>
      </a:lvl3pPr>
      <a:lvl4pPr marL="1543050" indent="-171450" algn="l" rtl="0" eaLnBrk="0" fontAlgn="base" hangingPunct="0">
        <a:lnSpc>
          <a:spcPct val="90000"/>
        </a:lnSpc>
        <a:spcBef>
          <a:spcPct val="30000"/>
        </a:spcBef>
        <a:spcAft>
          <a:spcPct val="0"/>
        </a:spcAft>
        <a:buClr>
          <a:srgbClr val="8901F3"/>
        </a:buClr>
        <a:buSzPct val="75000"/>
        <a:buFont typeface="Monotype Sorts" pitchFamily="2" charset="2"/>
        <a:buChar char="n"/>
        <a:defRPr sz="1400" b="1">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90000"/>
        </a:lnSpc>
        <a:spcBef>
          <a:spcPct val="30000"/>
        </a:spcBef>
        <a:spcAft>
          <a:spcPct val="0"/>
        </a:spcAft>
        <a:buClr>
          <a:srgbClr val="114FFB"/>
        </a:buClr>
        <a:buSzPct val="75000"/>
        <a:buFont typeface="Monotype Sorts" pitchFamily="2" charset="2"/>
        <a:buChar char="n"/>
        <a:defRPr sz="1400" b="1">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90000"/>
        </a:lnSpc>
        <a:spcBef>
          <a:spcPct val="30000"/>
        </a:spcBef>
        <a:spcAft>
          <a:spcPct val="0"/>
        </a:spcAft>
        <a:buClr>
          <a:srgbClr val="114FFB"/>
        </a:buClr>
        <a:buSzPct val="75000"/>
        <a:buFont typeface="Monotype Sorts" pitchFamily="2" charset="2"/>
        <a:buChar char="n"/>
        <a:defRPr sz="14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90000"/>
        </a:lnSpc>
        <a:spcBef>
          <a:spcPct val="30000"/>
        </a:spcBef>
        <a:spcAft>
          <a:spcPct val="0"/>
        </a:spcAft>
        <a:buClr>
          <a:srgbClr val="114FFB"/>
        </a:buClr>
        <a:buSzPct val="75000"/>
        <a:buFont typeface="Monotype Sorts" pitchFamily="2" charset="2"/>
        <a:buChar char="n"/>
        <a:defRPr sz="14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90000"/>
        </a:lnSpc>
        <a:spcBef>
          <a:spcPct val="30000"/>
        </a:spcBef>
        <a:spcAft>
          <a:spcPct val="0"/>
        </a:spcAft>
        <a:buClr>
          <a:srgbClr val="114FFB"/>
        </a:buClr>
        <a:buSzPct val="75000"/>
        <a:buFont typeface="Monotype Sorts" pitchFamily="2" charset="2"/>
        <a:buChar char="n"/>
        <a:defRPr sz="14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90000"/>
        </a:lnSpc>
        <a:spcBef>
          <a:spcPct val="30000"/>
        </a:spcBef>
        <a:spcAft>
          <a:spcPct val="0"/>
        </a:spcAft>
        <a:buClr>
          <a:srgbClr val="114FFB"/>
        </a:buClr>
        <a:buSzPct val="75000"/>
        <a:buFont typeface="Monotype Sorts" pitchFamily="2" charset="2"/>
        <a:buChar char="n"/>
        <a:defRPr sz="1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ChangeArrowheads="1"/>
          </p:cNvSpPr>
          <p:nvPr>
            <p:ph type="title"/>
          </p:nvPr>
        </p:nvSpPr>
        <p:spPr>
          <a:xfrm>
            <a:off x="342900" y="1828800"/>
            <a:ext cx="9658350" cy="2362200"/>
          </a:xfrm>
          <a:noFill/>
          <a:ln/>
        </p:spPr>
        <p:txBody>
          <a:bodyPr/>
          <a:lstStyle/>
          <a:p>
            <a:pPr algn="ctr">
              <a:lnSpc>
                <a:spcPct val="100000"/>
              </a:lnSpc>
            </a:pPr>
            <a:r>
              <a:rPr lang="en-US" sz="5400" dirty="0" smtClean="0">
                <a:solidFill>
                  <a:schemeClr val="tx1"/>
                </a:solidFill>
                <a:latin typeface="Book Antiqua" pitchFamily="18" charset="0"/>
              </a:rPr>
              <a:t>Complementary  </a:t>
            </a:r>
            <a:r>
              <a:rPr lang="en-US" sz="5400" dirty="0">
                <a:solidFill>
                  <a:schemeClr val="tx1"/>
                </a:solidFill>
                <a:latin typeface="Book Antiqua" pitchFamily="18" charset="0"/>
              </a:rPr>
              <a:t>Toxicology:</a:t>
            </a:r>
            <a:r>
              <a:rPr lang="en-US" sz="7200" dirty="0">
                <a:solidFill>
                  <a:schemeClr val="tx1"/>
                </a:solidFill>
                <a:latin typeface="Book Antiqua" pitchFamily="18" charset="0"/>
              </a:rPr>
              <a:t> Introduction to a Cool Forensic World</a:t>
            </a:r>
            <a:br>
              <a:rPr lang="en-US" sz="7200" dirty="0">
                <a:solidFill>
                  <a:schemeClr val="tx1"/>
                </a:solidFill>
                <a:latin typeface="Book Antiqua" pitchFamily="18" charset="0"/>
              </a:rPr>
            </a:br>
            <a:endParaRPr lang="en-US" sz="3200" i="1" dirty="0">
              <a:solidFill>
                <a:srgbClr val="FAFD00"/>
              </a:solidFill>
              <a:latin typeface="Book Antiqua" pitchFamily="18" charset="0"/>
            </a:endParaRPr>
          </a:p>
        </p:txBody>
      </p:sp>
      <p:sp>
        <p:nvSpPr>
          <p:cNvPr id="1316867" name="Rectangle 3"/>
          <p:cNvSpPr>
            <a:spLocks noChangeArrowheads="1"/>
          </p:cNvSpPr>
          <p:nvPr/>
        </p:nvSpPr>
        <p:spPr bwMode="auto">
          <a:xfrm>
            <a:off x="4991100" y="6019800"/>
            <a:ext cx="4648200" cy="304800"/>
          </a:xfrm>
          <a:prstGeom prst="rect">
            <a:avLst/>
          </a:prstGeom>
          <a:noFill/>
          <a:ln w="9525">
            <a:noFill/>
            <a:miter lim="800000"/>
            <a:headEnd/>
            <a:tailEnd/>
          </a:ln>
          <a:effectLst/>
        </p:spPr>
        <p:txBody>
          <a:bodyPr wrap="none" lIns="92075" tIns="46038" rIns="92075" bIns="46038">
            <a:spAutoFit/>
          </a:bodyPr>
          <a:lstStyle/>
          <a:p>
            <a:r>
              <a:rPr lang="en-US" sz="1400">
                <a:effectLst/>
                <a:latin typeface="Book Antiqua" pitchFamily="18" charset="0"/>
              </a:rPr>
              <a:t>Northeastern Bioscience Associates, LLC  Charlton MA</a:t>
            </a:r>
            <a:endParaRPr lang="en-US" sz="1200">
              <a:effectLst/>
              <a:latin typeface="Book Antiqua" pitchFamily="18" charset="0"/>
            </a:endParaRPr>
          </a:p>
        </p:txBody>
      </p:sp>
      <p:sp>
        <p:nvSpPr>
          <p:cNvPr id="1316868" name="Rectangle 4"/>
          <p:cNvSpPr>
            <a:spLocks noChangeArrowheads="1"/>
          </p:cNvSpPr>
          <p:nvPr/>
        </p:nvSpPr>
        <p:spPr bwMode="auto">
          <a:xfrm>
            <a:off x="1485900" y="4114800"/>
            <a:ext cx="7543800" cy="1190625"/>
          </a:xfrm>
          <a:prstGeom prst="rect">
            <a:avLst/>
          </a:prstGeom>
          <a:noFill/>
          <a:ln w="9525">
            <a:noFill/>
            <a:miter lim="800000"/>
            <a:headEnd type="none" w="sm" len="sm"/>
            <a:tailEnd type="none" w="sm" len="sm"/>
          </a:ln>
          <a:effectLst/>
        </p:spPr>
        <p:txBody>
          <a:bodyPr>
            <a:spAutoFit/>
          </a:bodyPr>
          <a:lstStyle/>
          <a:p>
            <a:r>
              <a:rPr lang="en-US" sz="3600">
                <a:solidFill>
                  <a:schemeClr val="accent2"/>
                </a:solidFill>
                <a:effectLst>
                  <a:outerShdw blurRad="38100" dist="38100" dir="2700000" algn="tl">
                    <a:srgbClr val="000000"/>
                  </a:outerShdw>
                </a:effectLst>
                <a:latin typeface="Book Antiqua" pitchFamily="18" charset="0"/>
              </a:rPr>
              <a:t>Carl M. Selavka, Ph.D., D-ABC</a:t>
            </a:r>
          </a:p>
          <a:p>
            <a:r>
              <a:rPr lang="en-US" sz="3600">
                <a:solidFill>
                  <a:schemeClr val="accent2"/>
                </a:solidFill>
                <a:effectLst>
                  <a:outerShdw blurRad="38100" dist="38100" dir="2700000" algn="tl">
                    <a:srgbClr val="000000"/>
                  </a:outerShdw>
                </a:effectLst>
                <a:latin typeface="Book Antiqua" pitchFamily="18" charset="0"/>
              </a:rPr>
              <a:t>Forensic Analytical Chemist</a:t>
            </a:r>
            <a:endParaRPr lang="en-US" sz="5400" b="0">
              <a:solidFill>
                <a:schemeClr val="accent2"/>
              </a:solidFill>
              <a:effectLst/>
              <a:latin typeface="Book Antiqua" pitchFamily="18" charset="0"/>
            </a:endParaRP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body" idx="1"/>
          </p:nvPr>
        </p:nvSpPr>
        <p:spPr>
          <a:xfrm>
            <a:off x="495300" y="1600200"/>
            <a:ext cx="9525000" cy="2401299"/>
          </a:xfrm>
          <a:noFill/>
          <a:ln/>
        </p:spPr>
        <p:txBody>
          <a:bodyPr>
            <a:spAutoFit/>
          </a:bodyPr>
          <a:lstStyle/>
          <a:p>
            <a:pPr marL="0" indent="0">
              <a:lnSpc>
                <a:spcPts val="9000"/>
              </a:lnSpc>
              <a:spcBef>
                <a:spcPct val="0"/>
              </a:spcBef>
              <a:buSzPct val="100000"/>
              <a:buFontTx/>
              <a:buChar char="•"/>
            </a:pPr>
            <a:r>
              <a:rPr lang="en-US" sz="7200" dirty="0" smtClean="0">
                <a:solidFill>
                  <a:srgbClr val="FAFD00"/>
                </a:solidFill>
                <a:latin typeface="Book Antiqua" pitchFamily="18" charset="0"/>
              </a:rPr>
              <a:t> Fast &amp; Sensitive</a:t>
            </a:r>
          </a:p>
          <a:p>
            <a:pPr marL="0" indent="0">
              <a:lnSpc>
                <a:spcPts val="9000"/>
              </a:lnSpc>
              <a:spcBef>
                <a:spcPct val="0"/>
              </a:spcBef>
              <a:buSzPct val="100000"/>
              <a:buFontTx/>
              <a:buChar char="•"/>
            </a:pPr>
            <a:r>
              <a:rPr lang="en-US" sz="7200" dirty="0" smtClean="0">
                <a:solidFill>
                  <a:srgbClr val="FAFD00"/>
                </a:solidFill>
                <a:latin typeface="Book Antiqua" pitchFamily="18" charset="0"/>
              </a:rPr>
              <a:t> Highly Automated</a:t>
            </a:r>
          </a:p>
        </p:txBody>
      </p:sp>
      <p:sp>
        <p:nvSpPr>
          <p:cNvPr id="1389571" name="Rectangle 3"/>
          <p:cNvSpPr>
            <a:spLocks noGrp="1" noChangeArrowheads="1"/>
          </p:cNvSpPr>
          <p:nvPr>
            <p:ph type="title"/>
          </p:nvPr>
        </p:nvSpPr>
        <p:spPr>
          <a:xfrm>
            <a:off x="495300" y="424193"/>
            <a:ext cx="9163050" cy="1200150"/>
          </a:xfrm>
          <a:noFill/>
          <a:ln/>
        </p:spPr>
        <p:txBody>
          <a:bodyPr/>
          <a:lstStyle/>
          <a:p>
            <a:pPr algn="ctr"/>
            <a:r>
              <a:rPr lang="en-US" sz="8000" dirty="0" smtClean="0">
                <a:latin typeface="Book Antiqua" pitchFamily="18" charset="0"/>
              </a:rPr>
              <a:t>Drug Screening</a:t>
            </a:r>
            <a:endParaRPr lang="en-US" sz="7200" dirty="0">
              <a:latin typeface="Book Antiqua" pitchFamily="18" charset="0"/>
            </a:endParaRPr>
          </a:p>
        </p:txBody>
      </p:sp>
    </p:spTree>
    <p:extLst>
      <p:ext uri="{BB962C8B-B14F-4D97-AF65-F5344CB8AC3E}">
        <p14:creationId xmlns:p14="http://schemas.microsoft.com/office/powerpoint/2010/main" val="1998265433"/>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body" idx="1"/>
          </p:nvPr>
        </p:nvSpPr>
        <p:spPr>
          <a:xfrm>
            <a:off x="495300" y="1600200"/>
            <a:ext cx="9525000" cy="4709624"/>
          </a:xfrm>
          <a:noFill/>
          <a:ln/>
        </p:spPr>
        <p:txBody>
          <a:bodyPr>
            <a:spAutoFit/>
          </a:bodyPr>
          <a:lstStyle/>
          <a:p>
            <a:pPr marL="0" indent="0">
              <a:lnSpc>
                <a:spcPts val="9000"/>
              </a:lnSpc>
              <a:spcBef>
                <a:spcPct val="0"/>
              </a:spcBef>
              <a:buClr>
                <a:schemeClr val="tx2">
                  <a:lumMod val="75000"/>
                </a:schemeClr>
              </a:buClr>
              <a:buSzPct val="100000"/>
              <a:buFontTx/>
              <a:buChar char="•"/>
            </a:pPr>
            <a:r>
              <a:rPr lang="en-US" sz="7200" dirty="0" smtClean="0">
                <a:solidFill>
                  <a:schemeClr val="tx2">
                    <a:lumMod val="75000"/>
                  </a:schemeClr>
                </a:solidFill>
                <a:latin typeface="Book Antiqua" pitchFamily="18" charset="0"/>
              </a:rPr>
              <a:t> Fast &amp; Sensitive</a:t>
            </a:r>
          </a:p>
          <a:p>
            <a:pPr marL="0" indent="0">
              <a:lnSpc>
                <a:spcPts val="9000"/>
              </a:lnSpc>
              <a:spcBef>
                <a:spcPct val="0"/>
              </a:spcBef>
              <a:buClr>
                <a:schemeClr val="tx2">
                  <a:lumMod val="75000"/>
                </a:schemeClr>
              </a:buClr>
              <a:buSzPct val="100000"/>
              <a:buFontTx/>
              <a:buChar char="•"/>
            </a:pPr>
            <a:r>
              <a:rPr lang="en-US" sz="7200" dirty="0" smtClean="0">
                <a:solidFill>
                  <a:schemeClr val="tx2">
                    <a:lumMod val="75000"/>
                  </a:schemeClr>
                </a:solidFill>
                <a:latin typeface="Book Antiqua" pitchFamily="18" charset="0"/>
              </a:rPr>
              <a:t> Highly Automated</a:t>
            </a:r>
          </a:p>
          <a:p>
            <a:pPr marL="0" indent="0">
              <a:lnSpc>
                <a:spcPts val="9000"/>
              </a:lnSpc>
              <a:spcBef>
                <a:spcPct val="0"/>
              </a:spcBef>
              <a:buSzPct val="100000"/>
              <a:buFontTx/>
              <a:buChar char="•"/>
            </a:pPr>
            <a:r>
              <a:rPr lang="en-US" sz="7200" dirty="0">
                <a:solidFill>
                  <a:srgbClr val="FAFD00"/>
                </a:solidFill>
                <a:latin typeface="Book Antiqua" pitchFamily="18" charset="0"/>
              </a:rPr>
              <a:t> </a:t>
            </a:r>
            <a:r>
              <a:rPr lang="en-US" sz="7200" dirty="0" smtClean="0">
                <a:solidFill>
                  <a:srgbClr val="FAFD00"/>
                </a:solidFill>
                <a:latin typeface="Book Antiqua" pitchFamily="18" charset="0"/>
              </a:rPr>
              <a:t>Semi-Quantitative</a:t>
            </a:r>
            <a:endParaRPr lang="en-US" sz="6000" dirty="0" smtClean="0">
              <a:solidFill>
                <a:srgbClr val="FAFD00"/>
              </a:solidFill>
              <a:latin typeface="Book Antiqua" pitchFamily="18" charset="0"/>
            </a:endParaRPr>
          </a:p>
          <a:p>
            <a:pPr marL="0" indent="0">
              <a:lnSpc>
                <a:spcPts val="9000"/>
              </a:lnSpc>
              <a:spcBef>
                <a:spcPct val="0"/>
              </a:spcBef>
              <a:buSzPct val="100000"/>
              <a:buFontTx/>
              <a:buChar char="•"/>
            </a:pPr>
            <a:r>
              <a:rPr lang="en-US" sz="6000" dirty="0" smtClean="0">
                <a:solidFill>
                  <a:srgbClr val="FAFD00"/>
                </a:solidFill>
                <a:latin typeface="Book Antiqua" pitchFamily="18" charset="0"/>
              </a:rPr>
              <a:t> </a:t>
            </a:r>
            <a:r>
              <a:rPr lang="en-US" sz="5400" dirty="0" smtClean="0">
                <a:solidFill>
                  <a:srgbClr val="FAFD00"/>
                </a:solidFill>
                <a:latin typeface="Book Antiqua" pitchFamily="18" charset="0"/>
              </a:rPr>
              <a:t>Detects </a:t>
            </a:r>
            <a:r>
              <a:rPr lang="en-US" sz="5400" u="sng" dirty="0" smtClean="0">
                <a:solidFill>
                  <a:srgbClr val="FAFD00"/>
                </a:solidFill>
                <a:latin typeface="Book Antiqua" pitchFamily="18" charset="0"/>
              </a:rPr>
              <a:t>Groups</a:t>
            </a:r>
            <a:r>
              <a:rPr lang="en-US" sz="5400" dirty="0" smtClean="0">
                <a:solidFill>
                  <a:srgbClr val="FAFD00"/>
                </a:solidFill>
                <a:latin typeface="Book Antiqua" pitchFamily="18" charset="0"/>
              </a:rPr>
              <a:t> of Drugs</a:t>
            </a:r>
            <a:endParaRPr lang="en-US" sz="5400" dirty="0">
              <a:solidFill>
                <a:srgbClr val="FAFD00"/>
              </a:solidFill>
              <a:latin typeface="Book Antiqua" pitchFamily="18" charset="0"/>
            </a:endParaRPr>
          </a:p>
        </p:txBody>
      </p:sp>
      <p:sp>
        <p:nvSpPr>
          <p:cNvPr id="1389571" name="Rectangle 3"/>
          <p:cNvSpPr>
            <a:spLocks noGrp="1" noChangeArrowheads="1"/>
          </p:cNvSpPr>
          <p:nvPr>
            <p:ph type="title"/>
          </p:nvPr>
        </p:nvSpPr>
        <p:spPr>
          <a:xfrm>
            <a:off x="495300" y="424193"/>
            <a:ext cx="9163050" cy="1200150"/>
          </a:xfrm>
          <a:noFill/>
          <a:ln/>
        </p:spPr>
        <p:txBody>
          <a:bodyPr/>
          <a:lstStyle/>
          <a:p>
            <a:pPr algn="ctr"/>
            <a:r>
              <a:rPr lang="en-US" sz="8000" dirty="0" smtClean="0">
                <a:latin typeface="Book Antiqua" pitchFamily="18" charset="0"/>
              </a:rPr>
              <a:t>Drug Screening</a:t>
            </a:r>
            <a:endParaRPr lang="en-US" sz="7200" dirty="0">
              <a:latin typeface="Book Antiqua" pitchFamily="18" charset="0"/>
            </a:endParaRPr>
          </a:p>
        </p:txBody>
      </p:sp>
    </p:spTree>
    <p:extLst>
      <p:ext uri="{BB962C8B-B14F-4D97-AF65-F5344CB8AC3E}">
        <p14:creationId xmlns:p14="http://schemas.microsoft.com/office/powerpoint/2010/main" val="2776296043"/>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body" idx="1"/>
          </p:nvPr>
        </p:nvSpPr>
        <p:spPr>
          <a:xfrm>
            <a:off x="457200" y="1301247"/>
            <a:ext cx="9525000" cy="4966104"/>
          </a:xfrm>
          <a:noFill/>
          <a:ln/>
        </p:spPr>
        <p:txBody>
          <a:bodyPr>
            <a:spAutoFit/>
          </a:bodyPr>
          <a:lstStyle/>
          <a:p>
            <a:pPr marL="0" indent="0">
              <a:lnSpc>
                <a:spcPts val="9500"/>
              </a:lnSpc>
              <a:spcBef>
                <a:spcPct val="0"/>
              </a:spcBef>
              <a:buSzPct val="100000"/>
              <a:buFontTx/>
              <a:buChar char="•"/>
            </a:pPr>
            <a:r>
              <a:rPr lang="en-US" sz="6000" dirty="0" smtClean="0">
                <a:solidFill>
                  <a:srgbClr val="FAFD00"/>
                </a:solidFill>
                <a:latin typeface="Book Antiqua" pitchFamily="18" charset="0"/>
              </a:rPr>
              <a:t> </a:t>
            </a:r>
            <a:r>
              <a:rPr lang="en-US" sz="4800" dirty="0" smtClean="0">
                <a:solidFill>
                  <a:srgbClr val="FAFD00"/>
                </a:solidFill>
                <a:latin typeface="Book Antiqua" pitchFamily="18" charset="0"/>
              </a:rPr>
              <a:t>Separate Drugs &amp; Metabolites</a:t>
            </a:r>
          </a:p>
          <a:p>
            <a:pPr marL="0" indent="0">
              <a:lnSpc>
                <a:spcPts val="9500"/>
              </a:lnSpc>
              <a:spcBef>
                <a:spcPct val="0"/>
              </a:spcBef>
              <a:buSzPct val="100000"/>
              <a:buFontTx/>
              <a:buChar char="•"/>
            </a:pPr>
            <a:r>
              <a:rPr lang="en-US" sz="6000" dirty="0" smtClean="0">
                <a:solidFill>
                  <a:srgbClr val="FAFD00"/>
                </a:solidFill>
                <a:latin typeface="Book Antiqua" pitchFamily="18" charset="0"/>
              </a:rPr>
              <a:t> </a:t>
            </a:r>
            <a:r>
              <a:rPr lang="en-US" sz="7200" dirty="0" smtClean="0">
                <a:solidFill>
                  <a:srgbClr val="FAFD00"/>
                </a:solidFill>
                <a:latin typeface="Book Antiqua" pitchFamily="18" charset="0"/>
              </a:rPr>
              <a:t>Incredibly Sensitive</a:t>
            </a:r>
          </a:p>
          <a:p>
            <a:pPr marL="0" indent="0">
              <a:lnSpc>
                <a:spcPts val="9500"/>
              </a:lnSpc>
              <a:spcBef>
                <a:spcPct val="0"/>
              </a:spcBef>
              <a:buSzPct val="100000"/>
              <a:buFontTx/>
              <a:buChar char="•"/>
            </a:pPr>
            <a:r>
              <a:rPr lang="en-US" sz="6000" dirty="0" smtClean="0">
                <a:solidFill>
                  <a:srgbClr val="FAFD00"/>
                </a:solidFill>
                <a:latin typeface="Book Antiqua" pitchFamily="18" charset="0"/>
              </a:rPr>
              <a:t> Accurate Quantitation</a:t>
            </a:r>
            <a:endParaRPr lang="en-US" sz="4800" dirty="0" smtClean="0">
              <a:solidFill>
                <a:srgbClr val="FAFD00"/>
              </a:solidFill>
              <a:latin typeface="Book Antiqua" pitchFamily="18" charset="0"/>
            </a:endParaRPr>
          </a:p>
          <a:p>
            <a:pPr marL="0" indent="0">
              <a:lnSpc>
                <a:spcPts val="9500"/>
              </a:lnSpc>
              <a:spcBef>
                <a:spcPct val="0"/>
              </a:spcBef>
              <a:buSzPct val="100000"/>
              <a:buFontTx/>
              <a:buChar char="•"/>
            </a:pPr>
            <a:r>
              <a:rPr lang="en-US" sz="6000" dirty="0" smtClean="0">
                <a:solidFill>
                  <a:srgbClr val="FAFD00"/>
                </a:solidFill>
                <a:latin typeface="Book Antiqua" pitchFamily="18" charset="0"/>
              </a:rPr>
              <a:t> </a:t>
            </a:r>
            <a:r>
              <a:rPr lang="en-US" sz="7200" dirty="0" smtClean="0">
                <a:solidFill>
                  <a:srgbClr val="FAFD00"/>
                </a:solidFill>
                <a:latin typeface="Book Antiqua" pitchFamily="18" charset="0"/>
              </a:rPr>
              <a:t>Labor Intensive</a:t>
            </a:r>
          </a:p>
        </p:txBody>
      </p:sp>
      <p:sp>
        <p:nvSpPr>
          <p:cNvPr id="1389571" name="Rectangle 3"/>
          <p:cNvSpPr>
            <a:spLocks noGrp="1" noChangeArrowheads="1"/>
          </p:cNvSpPr>
          <p:nvPr>
            <p:ph type="title"/>
          </p:nvPr>
        </p:nvSpPr>
        <p:spPr>
          <a:xfrm>
            <a:off x="638175" y="533400"/>
            <a:ext cx="9163050" cy="1200150"/>
          </a:xfrm>
          <a:noFill/>
          <a:ln/>
        </p:spPr>
        <p:txBody>
          <a:bodyPr/>
          <a:lstStyle/>
          <a:p>
            <a:pPr algn="ctr"/>
            <a:r>
              <a:rPr lang="en-US" sz="8000" dirty="0" smtClean="0">
                <a:latin typeface="Book Antiqua" pitchFamily="18" charset="0"/>
              </a:rPr>
              <a:t>Confirmation</a:t>
            </a:r>
            <a:endParaRPr lang="en-US" sz="7200" dirty="0">
              <a:latin typeface="Book Antiqua" pitchFamily="18" charset="0"/>
            </a:endParaRPr>
          </a:p>
        </p:txBody>
      </p:sp>
    </p:spTree>
    <p:extLst>
      <p:ext uri="{BB962C8B-B14F-4D97-AF65-F5344CB8AC3E}">
        <p14:creationId xmlns:p14="http://schemas.microsoft.com/office/powerpoint/2010/main" val="3384900456"/>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7970" name="Picture 2" descr="MVC-007F"/>
          <p:cNvPicPr>
            <a:picLocks noChangeAspect="1" noChangeArrowheads="1"/>
          </p:cNvPicPr>
          <p:nvPr/>
        </p:nvPicPr>
        <p:blipFill>
          <a:blip r:embed="rId3" cstate="print"/>
          <a:srcRect/>
          <a:stretch>
            <a:fillRect/>
          </a:stretch>
        </p:blipFill>
        <p:spPr bwMode="auto">
          <a:xfrm>
            <a:off x="381000" y="381000"/>
            <a:ext cx="9525000" cy="6115050"/>
          </a:xfrm>
          <a:prstGeom prst="rect">
            <a:avLst/>
          </a:prstGeom>
          <a:noFill/>
        </p:spPr>
      </p:pic>
      <p:grpSp>
        <p:nvGrpSpPr>
          <p:cNvPr id="1107971" name="Group 3"/>
          <p:cNvGrpSpPr>
            <a:grpSpLocks/>
          </p:cNvGrpSpPr>
          <p:nvPr/>
        </p:nvGrpSpPr>
        <p:grpSpPr bwMode="auto">
          <a:xfrm>
            <a:off x="5791200" y="0"/>
            <a:ext cx="4191000" cy="2209800"/>
            <a:chOff x="3648" y="0"/>
            <a:chExt cx="2640" cy="1392"/>
          </a:xfrm>
        </p:grpSpPr>
        <p:sp>
          <p:nvSpPr>
            <p:cNvPr id="1107972" name="AutoShape 4"/>
            <p:cNvSpPr>
              <a:spLocks noChangeArrowheads="1"/>
            </p:cNvSpPr>
            <p:nvPr/>
          </p:nvSpPr>
          <p:spPr bwMode="auto">
            <a:xfrm>
              <a:off x="3648" y="0"/>
              <a:ext cx="2640" cy="1392"/>
            </a:xfrm>
            <a:prstGeom prst="wedgeRoundRectCallout">
              <a:avLst>
                <a:gd name="adj1" fmla="val -44884"/>
                <a:gd name="adj2" fmla="val 69972"/>
                <a:gd name="adj3" fmla="val 16667"/>
              </a:avLst>
            </a:prstGeom>
            <a:solidFill>
              <a:schemeClr val="accent1"/>
            </a:solidFill>
            <a:ln w="9525">
              <a:solidFill>
                <a:schemeClr val="tx1"/>
              </a:solidFill>
              <a:miter lim="800000"/>
              <a:headEnd type="none" w="sm" len="sm"/>
              <a:tailEnd type="none" w="sm" len="sm"/>
            </a:ln>
            <a:effectLst/>
          </p:spPr>
          <p:txBody>
            <a:bodyPr wrap="none" anchor="ctr"/>
            <a:lstStyle/>
            <a:p>
              <a:endParaRPr lang="en-US">
                <a:effectLst>
                  <a:outerShdw blurRad="38100" dist="38100" dir="2700000" algn="tl">
                    <a:srgbClr val="000000"/>
                  </a:outerShdw>
                </a:effectLst>
              </a:endParaRPr>
            </a:p>
          </p:txBody>
        </p:sp>
        <p:sp>
          <p:nvSpPr>
            <p:cNvPr id="1107973" name="Rectangle 5"/>
            <p:cNvSpPr>
              <a:spLocks noChangeArrowheads="1"/>
            </p:cNvSpPr>
            <p:nvPr/>
          </p:nvSpPr>
          <p:spPr bwMode="auto">
            <a:xfrm>
              <a:off x="3696" y="0"/>
              <a:ext cx="2592" cy="1367"/>
            </a:xfrm>
            <a:prstGeom prst="rect">
              <a:avLst/>
            </a:prstGeom>
            <a:noFill/>
            <a:ln w="9525">
              <a:noFill/>
              <a:miter lim="800000"/>
              <a:headEnd/>
              <a:tailEnd/>
            </a:ln>
            <a:effectLst/>
          </p:spPr>
          <p:txBody>
            <a:bodyPr lIns="92075" tIns="46038" rIns="92075" bIns="46038">
              <a:spAutoFit/>
            </a:bodyPr>
            <a:lstStyle/>
            <a:p>
              <a:pPr algn="l">
                <a:lnSpc>
                  <a:spcPct val="135000"/>
                </a:lnSpc>
              </a:pPr>
              <a:r>
                <a:rPr lang="en-US" sz="2600" i="1" dirty="0">
                  <a:solidFill>
                    <a:srgbClr val="FAFD00"/>
                  </a:solidFill>
                  <a:effectLst>
                    <a:outerShdw blurRad="38100" dist="38100" dir="2700000" algn="tl">
                      <a:srgbClr val="000000"/>
                    </a:outerShdw>
                  </a:effectLst>
                  <a:latin typeface="Book Antiqua" pitchFamily="18" charset="0"/>
                </a:rPr>
                <a:t>I’m a </a:t>
              </a:r>
              <a:r>
                <a:rPr lang="en-US" sz="2600" i="1" dirty="0" smtClean="0">
                  <a:solidFill>
                    <a:srgbClr val="FAFD00"/>
                  </a:solidFill>
                  <a:effectLst>
                    <a:outerShdw blurRad="38100" dist="38100" dir="2700000" algn="tl">
                      <a:srgbClr val="000000"/>
                    </a:outerShdw>
                  </a:effectLst>
                  <a:latin typeface="Book Antiqua" pitchFamily="18" charset="0"/>
                </a:rPr>
                <a:t>Gas Chromatograph / Mass Spectrometer!</a:t>
              </a:r>
              <a:endParaRPr lang="en-US" sz="2600" i="1" dirty="0">
                <a:solidFill>
                  <a:srgbClr val="FAFD00"/>
                </a:solidFill>
                <a:effectLst>
                  <a:outerShdw blurRad="38100" dist="38100" dir="2700000" algn="tl">
                    <a:srgbClr val="000000"/>
                  </a:outerShdw>
                </a:effectLst>
                <a:latin typeface="Book Antiqua" pitchFamily="18" charset="0"/>
              </a:endParaRPr>
            </a:p>
            <a:p>
              <a:pPr algn="l">
                <a:lnSpc>
                  <a:spcPct val="135000"/>
                </a:lnSpc>
              </a:pPr>
              <a:r>
                <a:rPr lang="en-US" sz="2400" i="1" dirty="0">
                  <a:solidFill>
                    <a:srgbClr val="FAFD00"/>
                  </a:solidFill>
                  <a:effectLst>
                    <a:outerShdw blurRad="38100" dist="38100" dir="2700000" algn="tl">
                      <a:srgbClr val="000000"/>
                    </a:outerShdw>
                  </a:effectLst>
                  <a:latin typeface="Book Antiqua" pitchFamily="18" charset="0"/>
                </a:rPr>
                <a:t>I Can Detect </a:t>
              </a:r>
              <a:r>
                <a:rPr lang="en-US" sz="2400" i="1" dirty="0" err="1" smtClean="0">
                  <a:solidFill>
                    <a:srgbClr val="FAFD00"/>
                  </a:solidFill>
                  <a:effectLst>
                    <a:outerShdw blurRad="38100" dist="38100" dir="2700000" algn="tl">
                      <a:srgbClr val="000000"/>
                    </a:outerShdw>
                  </a:effectLst>
                  <a:latin typeface="Book Antiqua" pitchFamily="18" charset="0"/>
                </a:rPr>
                <a:t>MicroFarts</a:t>
              </a:r>
              <a:endParaRPr lang="en-US" sz="2400" i="1" dirty="0">
                <a:solidFill>
                  <a:srgbClr val="FAFD00"/>
                </a:solidFill>
                <a:effectLst>
                  <a:outerShdw blurRad="38100" dist="38100" dir="2700000" algn="tl">
                    <a:srgbClr val="000000"/>
                  </a:outerShdw>
                </a:effectLst>
                <a:latin typeface="Book Antiqua" pitchFamily="18" charset="0"/>
              </a:endParaRPr>
            </a:p>
            <a:p>
              <a:pPr algn="l">
                <a:lnSpc>
                  <a:spcPct val="135000"/>
                </a:lnSpc>
              </a:pPr>
              <a:r>
                <a:rPr lang="en-US" sz="2400" i="1" dirty="0">
                  <a:solidFill>
                    <a:srgbClr val="FAFD00"/>
                  </a:solidFill>
                  <a:effectLst>
                    <a:outerShdw blurRad="38100" dist="38100" dir="2700000" algn="tl">
                      <a:srgbClr val="000000"/>
                    </a:outerShdw>
                  </a:effectLst>
                  <a:latin typeface="Book Antiqua" pitchFamily="18" charset="0"/>
                </a:rPr>
                <a:t>  of Drugs &amp; Metabolites!</a:t>
              </a:r>
              <a:endParaRPr lang="en-US" sz="6000" dirty="0">
                <a:solidFill>
                  <a:srgbClr val="FAFD00"/>
                </a:solidFill>
                <a:effectLst>
                  <a:outerShdw blurRad="38100" dist="38100" dir="2700000" algn="tl">
                    <a:srgbClr val="000000"/>
                  </a:outerShdw>
                </a:effectLst>
                <a:latin typeface="Book Antiqua" pitchFamily="18" charset="0"/>
              </a:endParaRPr>
            </a:p>
          </p:txBody>
        </p:sp>
      </p:grpSp>
    </p:spTree>
    <p:extLst>
      <p:ext uri="{BB962C8B-B14F-4D97-AF65-F5344CB8AC3E}">
        <p14:creationId xmlns:p14="http://schemas.microsoft.com/office/powerpoint/2010/main" val="390059498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1107971"/>
                                        </p:tgtEl>
                                        <p:attrNameLst>
                                          <p:attrName>style.visibility</p:attrName>
                                        </p:attrNameLst>
                                      </p:cBhvr>
                                      <p:to>
                                        <p:strVal val="visible"/>
                                      </p:to>
                                    </p:set>
                                    <p:anim calcmode="lin" valueType="num">
                                      <p:cBhvr>
                                        <p:cTn id="7" dur="500" fill="hold"/>
                                        <p:tgtEl>
                                          <p:spTgt spid="1107971"/>
                                        </p:tgtEl>
                                        <p:attrNameLst>
                                          <p:attrName>ppt_x</p:attrName>
                                        </p:attrNameLst>
                                      </p:cBhvr>
                                      <p:tavLst>
                                        <p:tav tm="0">
                                          <p:val>
                                            <p:strVal val="#ppt_x+#ppt_w/2"/>
                                          </p:val>
                                        </p:tav>
                                        <p:tav tm="100000">
                                          <p:val>
                                            <p:strVal val="#ppt_x"/>
                                          </p:val>
                                        </p:tav>
                                      </p:tavLst>
                                    </p:anim>
                                    <p:anim calcmode="lin" valueType="num">
                                      <p:cBhvr>
                                        <p:cTn id="8" dur="500" fill="hold"/>
                                        <p:tgtEl>
                                          <p:spTgt spid="1107971"/>
                                        </p:tgtEl>
                                        <p:attrNameLst>
                                          <p:attrName>ppt_y</p:attrName>
                                        </p:attrNameLst>
                                      </p:cBhvr>
                                      <p:tavLst>
                                        <p:tav tm="0">
                                          <p:val>
                                            <p:strVal val="#ppt_y"/>
                                          </p:val>
                                        </p:tav>
                                        <p:tav tm="100000">
                                          <p:val>
                                            <p:strVal val="#ppt_y"/>
                                          </p:val>
                                        </p:tav>
                                      </p:tavLst>
                                    </p:anim>
                                    <p:anim calcmode="lin" valueType="num">
                                      <p:cBhvr>
                                        <p:cTn id="9" dur="500" fill="hold"/>
                                        <p:tgtEl>
                                          <p:spTgt spid="1107971"/>
                                        </p:tgtEl>
                                        <p:attrNameLst>
                                          <p:attrName>ppt_w</p:attrName>
                                        </p:attrNameLst>
                                      </p:cBhvr>
                                      <p:tavLst>
                                        <p:tav tm="0">
                                          <p:val>
                                            <p:fltVal val="0"/>
                                          </p:val>
                                        </p:tav>
                                        <p:tav tm="100000">
                                          <p:val>
                                            <p:strVal val="#ppt_w"/>
                                          </p:val>
                                        </p:tav>
                                      </p:tavLst>
                                    </p:anim>
                                    <p:anim calcmode="lin" valueType="num">
                                      <p:cBhvr>
                                        <p:cTn id="10" dur="500" fill="hold"/>
                                        <p:tgtEl>
                                          <p:spTgt spid="11079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381000"/>
            <a:ext cx="9525000" cy="6172200"/>
          </a:xfrm>
          <a:prstGeom prst="rect">
            <a:avLst/>
          </a:prstGeom>
        </p:spPr>
      </p:pic>
      <p:grpSp>
        <p:nvGrpSpPr>
          <p:cNvPr id="3" name="Group 2"/>
          <p:cNvGrpSpPr>
            <a:grpSpLocks/>
          </p:cNvGrpSpPr>
          <p:nvPr/>
        </p:nvGrpSpPr>
        <p:grpSpPr bwMode="auto">
          <a:xfrm>
            <a:off x="5753100" y="381000"/>
            <a:ext cx="4381500" cy="2254251"/>
            <a:chOff x="3648" y="0"/>
            <a:chExt cx="2760" cy="1420"/>
          </a:xfrm>
        </p:grpSpPr>
        <p:sp>
          <p:nvSpPr>
            <p:cNvPr id="4" name="AutoShape 4"/>
            <p:cNvSpPr>
              <a:spLocks noChangeArrowheads="1"/>
            </p:cNvSpPr>
            <p:nvPr/>
          </p:nvSpPr>
          <p:spPr bwMode="auto">
            <a:xfrm>
              <a:off x="3648" y="0"/>
              <a:ext cx="2640" cy="1392"/>
            </a:xfrm>
            <a:prstGeom prst="wedgeRoundRectCallout">
              <a:avLst>
                <a:gd name="adj1" fmla="val -44884"/>
                <a:gd name="adj2" fmla="val 69972"/>
                <a:gd name="adj3" fmla="val 16667"/>
              </a:avLst>
            </a:prstGeom>
            <a:solidFill>
              <a:schemeClr val="accent1"/>
            </a:solidFill>
            <a:ln w="9525">
              <a:solidFill>
                <a:schemeClr val="tx1"/>
              </a:solidFill>
              <a:miter lim="800000"/>
              <a:headEnd type="none" w="sm" len="sm"/>
              <a:tailEnd type="none" w="sm" len="sm"/>
            </a:ln>
            <a:effectLst/>
          </p:spPr>
          <p:txBody>
            <a:bodyPr wrap="none" anchor="ctr"/>
            <a:lstStyle/>
            <a:p>
              <a:endParaRPr lang="en-US">
                <a:effectLst>
                  <a:outerShdw blurRad="38100" dist="38100" dir="2700000" algn="tl">
                    <a:srgbClr val="000000"/>
                  </a:outerShdw>
                </a:effectLst>
              </a:endParaRPr>
            </a:p>
          </p:txBody>
        </p:sp>
        <p:sp>
          <p:nvSpPr>
            <p:cNvPr id="5" name="Rectangle 4"/>
            <p:cNvSpPr>
              <a:spLocks noChangeArrowheads="1"/>
            </p:cNvSpPr>
            <p:nvPr/>
          </p:nvSpPr>
          <p:spPr bwMode="auto">
            <a:xfrm>
              <a:off x="3696" y="0"/>
              <a:ext cx="2712" cy="1420"/>
            </a:xfrm>
            <a:prstGeom prst="rect">
              <a:avLst/>
            </a:prstGeom>
            <a:noFill/>
            <a:ln w="9525">
              <a:noFill/>
              <a:miter lim="800000"/>
              <a:headEnd/>
              <a:tailEnd/>
            </a:ln>
            <a:effectLst/>
          </p:spPr>
          <p:txBody>
            <a:bodyPr wrap="square" lIns="92075" tIns="46038" rIns="92075" bIns="46038">
              <a:spAutoFit/>
            </a:bodyPr>
            <a:lstStyle/>
            <a:p>
              <a:pPr algn="l">
                <a:lnSpc>
                  <a:spcPct val="135000"/>
                </a:lnSpc>
              </a:pPr>
              <a:r>
                <a:rPr lang="en-US" sz="2600" i="1" dirty="0" smtClean="0">
                  <a:solidFill>
                    <a:srgbClr val="FAFD00"/>
                  </a:solidFill>
                  <a:effectLst>
                    <a:outerShdw blurRad="38100" dist="38100" dir="2700000" algn="tl">
                      <a:srgbClr val="000000"/>
                    </a:outerShdw>
                  </a:effectLst>
                  <a:latin typeface="Book Antiqua" pitchFamily="18" charset="0"/>
                </a:rPr>
                <a:t>I’m an even smarter </a:t>
              </a:r>
              <a:r>
                <a:rPr lang="en-US" sz="2600" i="1" u="sng" dirty="0" smtClean="0">
                  <a:solidFill>
                    <a:srgbClr val="FAFD00"/>
                  </a:solidFill>
                  <a:effectLst>
                    <a:outerShdw blurRad="38100" dist="38100" dir="2700000" algn="tl">
                      <a:srgbClr val="000000"/>
                    </a:outerShdw>
                  </a:effectLst>
                  <a:latin typeface="Book Antiqua" pitchFamily="18" charset="0"/>
                </a:rPr>
                <a:t>Liquid</a:t>
              </a:r>
              <a:r>
                <a:rPr lang="en-US" sz="2600" i="1" dirty="0" smtClean="0">
                  <a:solidFill>
                    <a:srgbClr val="FAFD00"/>
                  </a:solidFill>
                  <a:effectLst>
                    <a:outerShdw blurRad="38100" dist="38100" dir="2700000" algn="tl">
                      <a:srgbClr val="000000"/>
                    </a:outerShdw>
                  </a:effectLst>
                  <a:latin typeface="Book Antiqua" pitchFamily="18" charset="0"/>
                </a:rPr>
                <a:t> Chromatograph tandem </a:t>
              </a:r>
              <a:r>
                <a:rPr lang="en-US" sz="2600" i="1" dirty="0">
                  <a:solidFill>
                    <a:srgbClr val="FAFD00"/>
                  </a:solidFill>
                  <a:effectLst>
                    <a:outerShdw blurRad="38100" dist="38100" dir="2700000" algn="tl">
                      <a:srgbClr val="000000"/>
                    </a:outerShdw>
                  </a:effectLst>
                  <a:latin typeface="Book Antiqua" pitchFamily="18" charset="0"/>
                </a:rPr>
                <a:t>Mass </a:t>
              </a:r>
              <a:r>
                <a:rPr lang="en-US" sz="2600" i="1" dirty="0" smtClean="0">
                  <a:solidFill>
                    <a:srgbClr val="FAFD00"/>
                  </a:solidFill>
                  <a:effectLst>
                    <a:outerShdw blurRad="38100" dist="38100" dir="2700000" algn="tl">
                      <a:srgbClr val="000000"/>
                    </a:outerShdw>
                  </a:effectLst>
                  <a:latin typeface="Book Antiqua" pitchFamily="18" charset="0"/>
                </a:rPr>
                <a:t>Spectrometer </a:t>
              </a:r>
            </a:p>
            <a:p>
              <a:pPr algn="l">
                <a:lnSpc>
                  <a:spcPct val="135000"/>
                </a:lnSpc>
              </a:pPr>
              <a:r>
                <a:rPr lang="en-US" sz="2600" i="1" dirty="0" smtClean="0">
                  <a:solidFill>
                    <a:srgbClr val="FAFD00"/>
                  </a:solidFill>
                  <a:effectLst>
                    <a:outerShdw blurRad="38100" dist="38100" dir="2700000" algn="tl">
                      <a:srgbClr val="000000"/>
                    </a:outerShdw>
                  </a:effectLst>
                  <a:latin typeface="Book Antiqua" pitchFamily="18" charset="0"/>
                </a:rPr>
                <a:t>(LC-MS/MS)!</a:t>
              </a:r>
              <a:endParaRPr lang="en-US" sz="2600" i="1" dirty="0">
                <a:solidFill>
                  <a:srgbClr val="FAFD00"/>
                </a:solidFill>
                <a:effectLst>
                  <a:outerShdw blurRad="38100" dist="38100" dir="2700000" algn="tl">
                    <a:srgbClr val="000000"/>
                  </a:outerShdw>
                </a:effectLst>
                <a:latin typeface="Book Antiqua" pitchFamily="18" charset="0"/>
              </a:endParaRPr>
            </a:p>
          </p:txBody>
        </p:sp>
      </p:grpSp>
    </p:spTree>
    <p:extLst>
      <p:ext uri="{BB962C8B-B14F-4D97-AF65-F5344CB8AC3E}">
        <p14:creationId xmlns:p14="http://schemas.microsoft.com/office/powerpoint/2010/main" val="349568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 y="381000"/>
            <a:ext cx="9525000" cy="6172200"/>
          </a:xfrm>
          <a:prstGeom prst="rect">
            <a:avLst/>
          </a:prstGeom>
        </p:spPr>
      </p:pic>
      <p:cxnSp>
        <p:nvCxnSpPr>
          <p:cNvPr id="3" name="Straight Arrow Connector 2"/>
          <p:cNvCxnSpPr/>
          <p:nvPr/>
        </p:nvCxnSpPr>
        <p:spPr bwMode="auto">
          <a:xfrm flipH="1">
            <a:off x="2171700" y="762000"/>
            <a:ext cx="990600" cy="1524000"/>
          </a:xfrm>
          <a:prstGeom prst="straightConnector1">
            <a:avLst/>
          </a:prstGeom>
          <a:solidFill>
            <a:schemeClr val="bg1"/>
          </a:solidFill>
          <a:ln w="38100" cap="flat" cmpd="sng" algn="ctr">
            <a:solidFill>
              <a:srgbClr val="C00000"/>
            </a:solidFill>
            <a:prstDash val="solid"/>
            <a:round/>
            <a:headEnd type="none" w="med" len="med"/>
            <a:tailEnd type="triangle" w="med" len="med"/>
          </a:ln>
          <a:effectLst/>
        </p:spPr>
      </p:cxnSp>
      <p:cxnSp>
        <p:nvCxnSpPr>
          <p:cNvPr id="7" name="Straight Arrow Connector 6"/>
          <p:cNvCxnSpPr/>
          <p:nvPr/>
        </p:nvCxnSpPr>
        <p:spPr bwMode="auto">
          <a:xfrm flipH="1">
            <a:off x="2400300" y="762000"/>
            <a:ext cx="762000" cy="2286000"/>
          </a:xfrm>
          <a:prstGeom prst="straightConnector1">
            <a:avLst/>
          </a:prstGeom>
          <a:solidFill>
            <a:schemeClr val="bg1"/>
          </a:solidFill>
          <a:ln w="38100" cap="flat" cmpd="sng" algn="ctr">
            <a:solidFill>
              <a:srgbClr val="C00000"/>
            </a:solidFill>
            <a:prstDash val="solid"/>
            <a:round/>
            <a:headEnd type="none" w="med" len="med"/>
            <a:tailEnd type="triangle" w="med" len="med"/>
          </a:ln>
          <a:effectLst/>
        </p:spPr>
      </p:cxnSp>
      <p:cxnSp>
        <p:nvCxnSpPr>
          <p:cNvPr id="11" name="Straight Arrow Connector 10"/>
          <p:cNvCxnSpPr/>
          <p:nvPr/>
        </p:nvCxnSpPr>
        <p:spPr bwMode="auto">
          <a:xfrm flipV="1">
            <a:off x="2095500" y="4152900"/>
            <a:ext cx="0" cy="266700"/>
          </a:xfrm>
          <a:prstGeom prst="straightConnector1">
            <a:avLst/>
          </a:prstGeom>
          <a:solidFill>
            <a:schemeClr val="bg1"/>
          </a:solidFill>
          <a:ln w="38100" cap="flat" cmpd="sng" algn="ctr">
            <a:solidFill>
              <a:srgbClr val="C00000"/>
            </a:solidFill>
            <a:prstDash val="solid"/>
            <a:round/>
            <a:headEnd type="none" w="med" len="med"/>
            <a:tailEnd type="triangle" w="med" len="med"/>
          </a:ln>
          <a:effectLst/>
        </p:spPr>
      </p:cxnSp>
      <p:cxnSp>
        <p:nvCxnSpPr>
          <p:cNvPr id="13" name="Straight Arrow Connector 12"/>
          <p:cNvCxnSpPr/>
          <p:nvPr/>
        </p:nvCxnSpPr>
        <p:spPr bwMode="auto">
          <a:xfrm flipH="1" flipV="1">
            <a:off x="4229100" y="5105400"/>
            <a:ext cx="356452" cy="762000"/>
          </a:xfrm>
          <a:prstGeom prst="straightConnector1">
            <a:avLst/>
          </a:prstGeom>
          <a:solidFill>
            <a:schemeClr val="bg1"/>
          </a:solidFill>
          <a:ln w="38100" cap="flat" cmpd="sng" algn="ctr">
            <a:solidFill>
              <a:srgbClr val="C00000"/>
            </a:solidFill>
            <a:prstDash val="solid"/>
            <a:round/>
            <a:headEnd type="none" w="med" len="med"/>
            <a:tailEnd type="triangle" w="med" len="med"/>
          </a:ln>
          <a:effectLst/>
        </p:spPr>
      </p:cxnSp>
      <p:cxnSp>
        <p:nvCxnSpPr>
          <p:cNvPr id="15" name="Straight Arrow Connector 14"/>
          <p:cNvCxnSpPr/>
          <p:nvPr/>
        </p:nvCxnSpPr>
        <p:spPr bwMode="auto">
          <a:xfrm flipV="1">
            <a:off x="4229100" y="2667000"/>
            <a:ext cx="152400" cy="381000"/>
          </a:xfrm>
          <a:prstGeom prst="straightConnector1">
            <a:avLst/>
          </a:prstGeom>
          <a:solidFill>
            <a:schemeClr val="bg1"/>
          </a:solidFill>
          <a:ln w="38100" cap="flat" cmpd="sng" algn="ctr">
            <a:solidFill>
              <a:srgbClr val="C00000"/>
            </a:solidFill>
            <a:prstDash val="solid"/>
            <a:round/>
            <a:headEnd type="none" w="med" len="med"/>
            <a:tailEnd type="triangle" w="med" len="med"/>
          </a:ln>
          <a:effectLst/>
        </p:spPr>
      </p:cxnSp>
      <p:cxnSp>
        <p:nvCxnSpPr>
          <p:cNvPr id="19" name="Straight Arrow Connector 18"/>
          <p:cNvCxnSpPr/>
          <p:nvPr/>
        </p:nvCxnSpPr>
        <p:spPr bwMode="auto">
          <a:xfrm flipV="1">
            <a:off x="8191500" y="4495800"/>
            <a:ext cx="0" cy="871580"/>
          </a:xfrm>
          <a:prstGeom prst="straightConnector1">
            <a:avLst/>
          </a:prstGeom>
          <a:solidFill>
            <a:schemeClr val="bg1"/>
          </a:solidFill>
          <a:ln w="38100" cap="flat" cmpd="sng" algn="ctr">
            <a:solidFill>
              <a:srgbClr val="C00000"/>
            </a:solidFill>
            <a:prstDash val="solid"/>
            <a:round/>
            <a:headEnd type="none" w="med" len="med"/>
            <a:tailEnd type="triangle" w="med" len="med"/>
          </a:ln>
          <a:effectLst/>
        </p:spPr>
      </p:cxnSp>
      <p:cxnSp>
        <p:nvCxnSpPr>
          <p:cNvPr id="26" name="Straight Arrow Connector 25"/>
          <p:cNvCxnSpPr/>
          <p:nvPr/>
        </p:nvCxnSpPr>
        <p:spPr bwMode="auto">
          <a:xfrm flipV="1">
            <a:off x="1541534" y="1066800"/>
            <a:ext cx="325366" cy="228600"/>
          </a:xfrm>
          <a:prstGeom prst="straightConnector1">
            <a:avLst/>
          </a:prstGeom>
          <a:solidFill>
            <a:schemeClr val="bg1"/>
          </a:solidFill>
          <a:ln w="38100" cap="flat" cmpd="sng" algn="ctr">
            <a:solidFill>
              <a:srgbClr val="C00000"/>
            </a:solidFill>
            <a:prstDash val="solid"/>
            <a:round/>
            <a:headEnd type="none" w="med" len="med"/>
            <a:tailEnd type="triangle" w="med" len="med"/>
          </a:ln>
          <a:effectLst/>
        </p:spPr>
      </p:cxnSp>
      <p:sp>
        <p:nvSpPr>
          <p:cNvPr id="30" name="Rectangle 29"/>
          <p:cNvSpPr/>
          <p:nvPr/>
        </p:nvSpPr>
        <p:spPr>
          <a:xfrm>
            <a:off x="744465" y="1181100"/>
            <a:ext cx="1787669" cy="369332"/>
          </a:xfrm>
          <a:prstGeom prst="rect">
            <a:avLst/>
          </a:prstGeom>
        </p:spPr>
        <p:txBody>
          <a:bodyPr wrap="none">
            <a:spAutoFit/>
          </a:bodyPr>
          <a:lstStyle/>
          <a:p>
            <a:r>
              <a:rPr lang="en-US" dirty="0" smtClean="0">
                <a:solidFill>
                  <a:srgbClr val="C00000"/>
                </a:solidFill>
                <a:effectLst>
                  <a:outerShdw blurRad="38100" dist="38100" dir="2700000" algn="tl">
                    <a:srgbClr val="000000"/>
                  </a:outerShdw>
                </a:effectLst>
                <a:latin typeface="Book Antiqua" pitchFamily="18" charset="0"/>
              </a:rPr>
              <a:t>Mobile Phases </a:t>
            </a:r>
            <a:endParaRPr lang="en-US" dirty="0"/>
          </a:p>
        </p:txBody>
      </p:sp>
      <p:sp>
        <p:nvSpPr>
          <p:cNvPr id="32" name="Rectangle 31"/>
          <p:cNvSpPr/>
          <p:nvPr/>
        </p:nvSpPr>
        <p:spPr>
          <a:xfrm>
            <a:off x="2483142" y="392668"/>
            <a:ext cx="1556836" cy="369332"/>
          </a:xfrm>
          <a:prstGeom prst="rect">
            <a:avLst/>
          </a:prstGeom>
        </p:spPr>
        <p:txBody>
          <a:bodyPr wrap="none">
            <a:spAutoFit/>
          </a:bodyPr>
          <a:lstStyle/>
          <a:p>
            <a:r>
              <a:rPr lang="en-US" dirty="0" smtClean="0">
                <a:solidFill>
                  <a:srgbClr val="C00000"/>
                </a:solidFill>
                <a:effectLst>
                  <a:outerShdw blurRad="38100" dist="38100" dir="2700000" algn="tl">
                    <a:srgbClr val="000000"/>
                  </a:outerShdw>
                </a:effectLst>
                <a:latin typeface="Book Antiqua" pitchFamily="18" charset="0"/>
              </a:rPr>
              <a:t>Dual Pumps </a:t>
            </a:r>
            <a:endParaRPr lang="en-US" dirty="0"/>
          </a:p>
        </p:txBody>
      </p:sp>
      <p:sp>
        <p:nvSpPr>
          <p:cNvPr id="33" name="Rectangle 32"/>
          <p:cNvSpPr/>
          <p:nvPr/>
        </p:nvSpPr>
        <p:spPr>
          <a:xfrm>
            <a:off x="3381375" y="2915334"/>
            <a:ext cx="1204176" cy="646331"/>
          </a:xfrm>
          <a:prstGeom prst="rect">
            <a:avLst/>
          </a:prstGeom>
        </p:spPr>
        <p:txBody>
          <a:bodyPr wrap="none">
            <a:spAutoFit/>
          </a:bodyPr>
          <a:lstStyle/>
          <a:p>
            <a:r>
              <a:rPr lang="en-US" dirty="0" smtClean="0">
                <a:solidFill>
                  <a:srgbClr val="C00000"/>
                </a:solidFill>
                <a:effectLst>
                  <a:outerShdw blurRad="38100" dist="38100" dir="2700000" algn="tl">
                    <a:srgbClr val="000000"/>
                  </a:outerShdw>
                </a:effectLst>
                <a:latin typeface="Book Antiqua" pitchFamily="18" charset="0"/>
              </a:rPr>
              <a:t>Spare</a:t>
            </a:r>
          </a:p>
          <a:p>
            <a:r>
              <a:rPr lang="en-US" dirty="0" smtClean="0">
                <a:solidFill>
                  <a:srgbClr val="C00000"/>
                </a:solidFill>
                <a:effectLst>
                  <a:outerShdw blurRad="38100" dist="38100" dir="2700000" algn="tl">
                    <a:srgbClr val="000000"/>
                  </a:outerShdw>
                </a:effectLst>
                <a:latin typeface="Book Antiqua" pitchFamily="18" charset="0"/>
              </a:rPr>
              <a:t>Columns </a:t>
            </a:r>
            <a:endParaRPr lang="en-US" dirty="0"/>
          </a:p>
        </p:txBody>
      </p:sp>
      <p:sp>
        <p:nvSpPr>
          <p:cNvPr id="36" name="Rectangle 35"/>
          <p:cNvSpPr/>
          <p:nvPr/>
        </p:nvSpPr>
        <p:spPr>
          <a:xfrm>
            <a:off x="952500" y="4311134"/>
            <a:ext cx="1997617" cy="646331"/>
          </a:xfrm>
          <a:prstGeom prst="rect">
            <a:avLst/>
          </a:prstGeom>
        </p:spPr>
        <p:txBody>
          <a:bodyPr wrap="square">
            <a:spAutoFit/>
          </a:bodyPr>
          <a:lstStyle/>
          <a:p>
            <a:pPr algn="l"/>
            <a:r>
              <a:rPr lang="en-US" dirty="0" smtClean="0">
                <a:solidFill>
                  <a:srgbClr val="C00000"/>
                </a:solidFill>
                <a:effectLst>
                  <a:outerShdw blurRad="38100" dist="38100" dir="2700000" algn="tl">
                    <a:srgbClr val="000000"/>
                  </a:outerShdw>
                </a:effectLst>
                <a:latin typeface="Book Antiqua" pitchFamily="18" charset="0"/>
              </a:rPr>
              <a:t>Sample Tray</a:t>
            </a:r>
          </a:p>
          <a:p>
            <a:pPr algn="r"/>
            <a:r>
              <a:rPr lang="en-US" dirty="0" smtClean="0">
                <a:solidFill>
                  <a:srgbClr val="C00000"/>
                </a:solidFill>
                <a:effectLst>
                  <a:outerShdw blurRad="38100" dist="38100" dir="2700000" algn="tl">
                    <a:srgbClr val="000000"/>
                  </a:outerShdw>
                </a:effectLst>
                <a:latin typeface="Book Antiqua" pitchFamily="18" charset="0"/>
              </a:rPr>
              <a:t>&amp; Injector </a:t>
            </a:r>
            <a:endParaRPr lang="en-US" dirty="0"/>
          </a:p>
        </p:txBody>
      </p:sp>
      <p:sp>
        <p:nvSpPr>
          <p:cNvPr id="37" name="Rectangle 36"/>
          <p:cNvSpPr/>
          <p:nvPr/>
        </p:nvSpPr>
        <p:spPr>
          <a:xfrm>
            <a:off x="4585551" y="5696633"/>
            <a:ext cx="2787943" cy="923330"/>
          </a:xfrm>
          <a:prstGeom prst="rect">
            <a:avLst/>
          </a:prstGeom>
        </p:spPr>
        <p:txBody>
          <a:bodyPr wrap="none">
            <a:spAutoFit/>
          </a:bodyPr>
          <a:lstStyle/>
          <a:p>
            <a:pPr algn="l"/>
            <a:r>
              <a:rPr lang="en-US" dirty="0" smtClean="0">
                <a:solidFill>
                  <a:srgbClr val="C00000"/>
                </a:solidFill>
                <a:effectLst>
                  <a:outerShdw blurRad="38100" dist="38100" dir="2700000" algn="tl">
                    <a:srgbClr val="000000"/>
                  </a:outerShdw>
                </a:effectLst>
                <a:latin typeface="Book Antiqua" pitchFamily="18" charset="0"/>
              </a:rPr>
              <a:t>HPLC (Separation)</a:t>
            </a:r>
          </a:p>
          <a:p>
            <a:pPr algn="l"/>
            <a:r>
              <a:rPr lang="en-US" dirty="0" smtClean="0">
                <a:solidFill>
                  <a:srgbClr val="C00000"/>
                </a:solidFill>
                <a:effectLst>
                  <a:outerShdw blurRad="38100" dist="38100" dir="2700000" algn="tl">
                    <a:srgbClr val="000000"/>
                  </a:outerShdw>
                </a:effectLst>
                <a:latin typeface="Book Antiqua" pitchFamily="18" charset="0"/>
              </a:rPr>
              <a:t>Columns in a controlled </a:t>
            </a:r>
          </a:p>
          <a:p>
            <a:pPr algn="l"/>
            <a:r>
              <a:rPr lang="en-US" dirty="0" smtClean="0">
                <a:solidFill>
                  <a:srgbClr val="C00000"/>
                </a:solidFill>
                <a:effectLst>
                  <a:outerShdw blurRad="38100" dist="38100" dir="2700000" algn="tl">
                    <a:srgbClr val="000000"/>
                  </a:outerShdw>
                </a:effectLst>
                <a:latin typeface="Book Antiqua" pitchFamily="18" charset="0"/>
              </a:rPr>
              <a:t>temperature zone </a:t>
            </a:r>
            <a:endParaRPr lang="en-US" dirty="0"/>
          </a:p>
        </p:txBody>
      </p:sp>
      <p:sp>
        <p:nvSpPr>
          <p:cNvPr id="40" name="Rectangle 39"/>
          <p:cNvSpPr/>
          <p:nvPr/>
        </p:nvSpPr>
        <p:spPr>
          <a:xfrm>
            <a:off x="6759443" y="5373467"/>
            <a:ext cx="3145476" cy="923330"/>
          </a:xfrm>
          <a:prstGeom prst="rect">
            <a:avLst/>
          </a:prstGeom>
        </p:spPr>
        <p:txBody>
          <a:bodyPr wrap="none">
            <a:spAutoFit/>
          </a:bodyPr>
          <a:lstStyle/>
          <a:p>
            <a:pPr algn="r"/>
            <a:r>
              <a:rPr lang="en-US" dirty="0" smtClean="0">
                <a:solidFill>
                  <a:srgbClr val="C00000"/>
                </a:solidFill>
                <a:effectLst>
                  <a:outerShdw blurRad="38100" dist="38100" dir="2700000" algn="tl">
                    <a:srgbClr val="000000"/>
                  </a:outerShdw>
                </a:effectLst>
                <a:latin typeface="Book Antiqua" pitchFamily="18" charset="0"/>
              </a:rPr>
              <a:t>MS/MS uniquely identifies </a:t>
            </a:r>
          </a:p>
          <a:p>
            <a:pPr algn="r"/>
            <a:r>
              <a:rPr lang="en-US" dirty="0" smtClean="0">
                <a:solidFill>
                  <a:srgbClr val="C00000"/>
                </a:solidFill>
                <a:effectLst>
                  <a:outerShdw blurRad="38100" dist="38100" dir="2700000" algn="tl">
                    <a:srgbClr val="000000"/>
                  </a:outerShdw>
                </a:effectLst>
                <a:latin typeface="Book Antiqua" pitchFamily="18" charset="0"/>
              </a:rPr>
              <a:t>the separated drugs</a:t>
            </a:r>
          </a:p>
          <a:p>
            <a:pPr algn="r"/>
            <a:r>
              <a:rPr lang="en-US" dirty="0">
                <a:solidFill>
                  <a:srgbClr val="C00000"/>
                </a:solidFill>
                <a:effectLst>
                  <a:outerShdw blurRad="38100" dist="38100" dir="2700000" algn="tl">
                    <a:srgbClr val="000000"/>
                  </a:outerShdw>
                </a:effectLst>
                <a:latin typeface="Book Antiqua" pitchFamily="18" charset="0"/>
              </a:rPr>
              <a:t>a</a:t>
            </a:r>
            <a:r>
              <a:rPr lang="en-US" dirty="0" smtClean="0">
                <a:solidFill>
                  <a:srgbClr val="C00000"/>
                </a:solidFill>
                <a:effectLst>
                  <a:outerShdw blurRad="38100" dist="38100" dir="2700000" algn="tl">
                    <a:srgbClr val="000000"/>
                  </a:outerShdw>
                </a:effectLst>
                <a:latin typeface="Book Antiqua" pitchFamily="18" charset="0"/>
              </a:rPr>
              <a:t>nd metabolites</a:t>
            </a:r>
            <a:endParaRPr lang="en-US" dirty="0"/>
          </a:p>
        </p:txBody>
      </p:sp>
      <p:cxnSp>
        <p:nvCxnSpPr>
          <p:cNvPr id="42" name="Straight Arrow Connector 41"/>
          <p:cNvCxnSpPr/>
          <p:nvPr/>
        </p:nvCxnSpPr>
        <p:spPr bwMode="auto">
          <a:xfrm flipV="1">
            <a:off x="2532134" y="4038600"/>
            <a:ext cx="0" cy="595699"/>
          </a:xfrm>
          <a:prstGeom prst="straightConnector1">
            <a:avLst/>
          </a:prstGeom>
          <a:solidFill>
            <a:schemeClr val="bg1"/>
          </a:solidFill>
          <a:ln w="38100" cap="flat" cmpd="sng" algn="ctr">
            <a:solidFill>
              <a:srgbClr val="C00000"/>
            </a:solidFill>
            <a:prstDash val="solid"/>
            <a:round/>
            <a:headEnd type="none" w="med" len="med"/>
            <a:tailEnd type="triangle" w="med" len="med"/>
          </a:ln>
          <a:effectLst/>
        </p:spPr>
      </p:cxnSp>
      <p:sp>
        <p:nvSpPr>
          <p:cNvPr id="44" name="Rectangle 43"/>
          <p:cNvSpPr/>
          <p:nvPr/>
        </p:nvSpPr>
        <p:spPr>
          <a:xfrm>
            <a:off x="1096691" y="3417332"/>
            <a:ext cx="1997617" cy="369332"/>
          </a:xfrm>
          <a:prstGeom prst="rect">
            <a:avLst/>
          </a:prstGeom>
        </p:spPr>
        <p:txBody>
          <a:bodyPr wrap="square">
            <a:spAutoFit/>
          </a:bodyPr>
          <a:lstStyle/>
          <a:p>
            <a:pPr algn="l"/>
            <a:r>
              <a:rPr lang="en-US" dirty="0" err="1" smtClean="0">
                <a:solidFill>
                  <a:srgbClr val="C00000"/>
                </a:solidFill>
                <a:effectLst>
                  <a:outerShdw blurRad="38100" dist="38100" dir="2700000" algn="tl">
                    <a:srgbClr val="000000"/>
                  </a:outerShdw>
                </a:effectLst>
                <a:latin typeface="Book Antiqua" pitchFamily="18" charset="0"/>
              </a:rPr>
              <a:t>Autosampler</a:t>
            </a:r>
            <a:endParaRPr lang="en-US" dirty="0" smtClean="0">
              <a:solidFill>
                <a:srgbClr val="C00000"/>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2114863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441795"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441796" name="Rectangle 4"/>
          <p:cNvSpPr>
            <a:spLocks noGrp="1" noChangeArrowheads="1"/>
          </p:cNvSpPr>
          <p:nvPr>
            <p:ph type="body" idx="1"/>
          </p:nvPr>
        </p:nvSpPr>
        <p:spPr>
          <a:xfrm>
            <a:off x="571500" y="1371600"/>
            <a:ext cx="9220200" cy="4574202"/>
          </a:xfrm>
          <a:noFill/>
          <a:ln/>
        </p:spPr>
        <p:txBody>
          <a:bodyPr>
            <a:spAutoFit/>
          </a:bodyPr>
          <a:lstStyle/>
          <a:p>
            <a:pPr marL="0" indent="0">
              <a:lnSpc>
                <a:spcPct val="130000"/>
              </a:lnSpc>
              <a:spcBef>
                <a:spcPct val="0"/>
              </a:spcBef>
              <a:buClr>
                <a:schemeClr val="tx1"/>
              </a:buClr>
              <a:buSzPct val="100000"/>
              <a:buFontTx/>
              <a:buChar char="•"/>
            </a:pPr>
            <a:r>
              <a:rPr lang="en-US" sz="3200" dirty="0">
                <a:solidFill>
                  <a:srgbClr val="FAFD00"/>
                </a:solidFill>
                <a:latin typeface="Book Antiqua" pitchFamily="18" charset="0"/>
              </a:rPr>
              <a:t> Alcohol: King of the </a:t>
            </a:r>
            <a:r>
              <a:rPr lang="en-US" sz="3200" dirty="0" smtClean="0">
                <a:solidFill>
                  <a:srgbClr val="FAFD00"/>
                </a:solidFill>
                <a:latin typeface="Book Antiqua" pitchFamily="18" charset="0"/>
              </a:rPr>
              <a:t>Universe (Well….At Least 	King of the URI Universe?)</a:t>
            </a:r>
            <a:endParaRPr lang="en-US" sz="3200" dirty="0">
              <a:solidFill>
                <a:srgbClr val="FAFD00"/>
              </a:solidFill>
              <a:latin typeface="Book Antiqua" pitchFamily="18" charset="0"/>
            </a:endParaRPr>
          </a:p>
          <a:p>
            <a:pPr marL="0" indent="0">
              <a:lnSpc>
                <a:spcPct val="130000"/>
              </a:lnSpc>
              <a:spcBef>
                <a:spcPct val="0"/>
              </a:spcBef>
              <a:buClr>
                <a:schemeClr val="tx1"/>
              </a:buClr>
              <a:buSzPct val="100000"/>
              <a:buFontTx/>
              <a:buChar char="•"/>
            </a:pPr>
            <a:r>
              <a:rPr lang="en-US" sz="3200" dirty="0">
                <a:solidFill>
                  <a:srgbClr val="FAFD00"/>
                </a:solidFill>
                <a:latin typeface="Book Antiqua" pitchFamily="18" charset="0"/>
              </a:rPr>
              <a:t> Benzodiazepines: The “Pam” Family of 20</a:t>
            </a:r>
          </a:p>
          <a:p>
            <a:pPr marL="0" indent="0">
              <a:lnSpc>
                <a:spcPct val="130000"/>
              </a:lnSpc>
              <a:spcBef>
                <a:spcPct val="0"/>
              </a:spcBef>
              <a:buClr>
                <a:schemeClr val="tx1"/>
              </a:buClr>
              <a:buSzPct val="100000"/>
              <a:buFontTx/>
              <a:buChar char="•"/>
            </a:pPr>
            <a:r>
              <a:rPr lang="en-US" sz="3200" dirty="0">
                <a:solidFill>
                  <a:srgbClr val="FAFD00"/>
                </a:solidFill>
                <a:latin typeface="Book Antiqua" pitchFamily="18" charset="0"/>
              </a:rPr>
              <a:t> Gamma-</a:t>
            </a:r>
            <a:r>
              <a:rPr lang="en-US" sz="3200" dirty="0" err="1">
                <a:solidFill>
                  <a:srgbClr val="FAFD00"/>
                </a:solidFill>
                <a:latin typeface="Book Antiqua" pitchFamily="18" charset="0"/>
              </a:rPr>
              <a:t>Hydroxybutyric</a:t>
            </a:r>
            <a:r>
              <a:rPr lang="en-US" sz="3200" dirty="0">
                <a:solidFill>
                  <a:srgbClr val="FAFD00"/>
                </a:solidFill>
                <a:latin typeface="Book Antiqua" pitchFamily="18" charset="0"/>
              </a:rPr>
              <a:t> Acid (GHB): </a:t>
            </a:r>
            <a:r>
              <a:rPr lang="en-US" sz="3200" dirty="0" smtClean="0">
                <a:solidFill>
                  <a:srgbClr val="FAFD00"/>
                </a:solidFill>
                <a:latin typeface="Book Antiqua" pitchFamily="18" charset="0"/>
              </a:rPr>
              <a:t>Is it a 	Bigger Problem than </a:t>
            </a:r>
            <a:r>
              <a:rPr lang="en-US" sz="3200" dirty="0" err="1" smtClean="0">
                <a:solidFill>
                  <a:srgbClr val="FAFD00"/>
                </a:solidFill>
                <a:latin typeface="Book Antiqua" pitchFamily="18" charset="0"/>
              </a:rPr>
              <a:t>Roofies</a:t>
            </a:r>
            <a:r>
              <a:rPr lang="en-US" sz="3200" dirty="0" smtClean="0">
                <a:solidFill>
                  <a:srgbClr val="FAFD00"/>
                </a:solidFill>
                <a:latin typeface="Book Antiqua" pitchFamily="18" charset="0"/>
              </a:rPr>
              <a:t>? DFSA…</a:t>
            </a:r>
            <a:endParaRPr lang="en-US" sz="3200" dirty="0">
              <a:solidFill>
                <a:srgbClr val="FAFD00"/>
              </a:solidFill>
              <a:latin typeface="Book Antiqua" pitchFamily="18" charset="0"/>
            </a:endParaRPr>
          </a:p>
          <a:p>
            <a:pPr marL="0" indent="0">
              <a:lnSpc>
                <a:spcPct val="130000"/>
              </a:lnSpc>
              <a:spcBef>
                <a:spcPct val="0"/>
              </a:spcBef>
              <a:buClr>
                <a:schemeClr val="tx1"/>
              </a:buClr>
              <a:buSzPct val="100000"/>
              <a:buFontTx/>
              <a:buChar char="•"/>
            </a:pPr>
            <a:r>
              <a:rPr lang="en-US" sz="3200" dirty="0">
                <a:solidFill>
                  <a:srgbClr val="FAFD00"/>
                </a:solidFill>
                <a:latin typeface="Book Antiqua" pitchFamily="18" charset="0"/>
              </a:rPr>
              <a:t> Central Nervous System (CNS) </a:t>
            </a:r>
            <a:r>
              <a:rPr lang="en-US" sz="3200" dirty="0" smtClean="0">
                <a:solidFill>
                  <a:srgbClr val="FAFD00"/>
                </a:solidFill>
                <a:latin typeface="Book Antiqua" pitchFamily="18" charset="0"/>
              </a:rPr>
              <a:t>Depressants 	(You Name it, Someone Died From It….)</a:t>
            </a:r>
            <a:endParaRPr lang="en-US" sz="3200" dirty="0">
              <a:solidFill>
                <a:schemeClr val="accent2"/>
              </a:solidFill>
              <a:latin typeface="Book Antiqua" pitchFamily="18" charset="0"/>
            </a:endParaRPr>
          </a:p>
        </p:txBody>
      </p:sp>
      <p:sp>
        <p:nvSpPr>
          <p:cNvPr id="1441797" name="Rectangle 5"/>
          <p:cNvSpPr>
            <a:spLocks noGrp="1" noChangeArrowheads="1"/>
          </p:cNvSpPr>
          <p:nvPr>
            <p:ph type="title"/>
          </p:nvPr>
        </p:nvSpPr>
        <p:spPr>
          <a:xfrm>
            <a:off x="342900" y="457200"/>
            <a:ext cx="9302750" cy="709613"/>
          </a:xfrm>
          <a:noFill/>
          <a:ln/>
        </p:spPr>
        <p:txBody>
          <a:bodyPr/>
          <a:lstStyle/>
          <a:p>
            <a:pPr algn="ctr"/>
            <a:r>
              <a:rPr lang="en-US" sz="4400">
                <a:latin typeface="Book Antiqua" pitchFamily="18" charset="0"/>
              </a:rPr>
              <a:t>Toxicological Analytes of Interest</a:t>
            </a:r>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441795"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441796" name="Rectangle 4"/>
          <p:cNvSpPr>
            <a:spLocks noGrp="1" noChangeArrowheads="1"/>
          </p:cNvSpPr>
          <p:nvPr>
            <p:ph type="body" idx="1"/>
          </p:nvPr>
        </p:nvSpPr>
        <p:spPr>
          <a:xfrm>
            <a:off x="571500" y="1371600"/>
            <a:ext cx="9220200" cy="4654224"/>
          </a:xfrm>
          <a:noFill/>
          <a:ln/>
        </p:spPr>
        <p:txBody>
          <a:bodyPr>
            <a:spAutoFit/>
          </a:bodyPr>
          <a:lstStyle/>
          <a:p>
            <a:pPr marL="0" indent="0">
              <a:lnSpc>
                <a:spcPct val="130000"/>
              </a:lnSpc>
              <a:spcBef>
                <a:spcPct val="0"/>
              </a:spcBef>
              <a:buClr>
                <a:schemeClr val="tx1"/>
              </a:buClr>
              <a:buSzPct val="100000"/>
              <a:buFontTx/>
              <a:buChar char="•"/>
            </a:pPr>
            <a:r>
              <a:rPr lang="en-US" sz="3200" dirty="0" smtClean="0">
                <a:solidFill>
                  <a:srgbClr val="FAFD00"/>
                </a:solidFill>
                <a:latin typeface="Book Antiqua" pitchFamily="18" charset="0"/>
              </a:rPr>
              <a:t> Opiates </a:t>
            </a:r>
            <a:r>
              <a:rPr lang="en-US" sz="3200" dirty="0">
                <a:solidFill>
                  <a:srgbClr val="FAFD00"/>
                </a:solidFill>
                <a:latin typeface="Book Antiqua" pitchFamily="18" charset="0"/>
              </a:rPr>
              <a:t>and Opioids: </a:t>
            </a:r>
            <a:r>
              <a:rPr lang="en-US" sz="3200" dirty="0" smtClean="0">
                <a:solidFill>
                  <a:srgbClr val="FAFD00"/>
                </a:solidFill>
                <a:latin typeface="Book Antiqua" pitchFamily="18" charset="0"/>
              </a:rPr>
              <a:t>(</a:t>
            </a:r>
            <a:r>
              <a:rPr lang="en-US" sz="3200" dirty="0" err="1" smtClean="0">
                <a:solidFill>
                  <a:srgbClr val="FAFD00"/>
                </a:solidFill>
                <a:latin typeface="Book Antiqua" pitchFamily="18" charset="0"/>
              </a:rPr>
              <a:t>Dilaudid</a:t>
            </a:r>
            <a:r>
              <a:rPr lang="en-US" sz="3200" dirty="0" smtClean="0">
                <a:solidFill>
                  <a:srgbClr val="FAFD00"/>
                </a:solidFill>
                <a:latin typeface="Book Antiqua" pitchFamily="18" charset="0"/>
              </a:rPr>
              <a:t>, Percocet/</a:t>
            </a:r>
            <a:r>
              <a:rPr lang="en-US" sz="3200" dirty="0" err="1" smtClean="0">
                <a:solidFill>
                  <a:srgbClr val="FAFD00"/>
                </a:solidFill>
                <a:latin typeface="Book Antiqua" pitchFamily="18" charset="0"/>
              </a:rPr>
              <a:t>dan</a:t>
            </a:r>
            <a:r>
              <a:rPr lang="en-US" sz="3200" dirty="0" smtClean="0">
                <a:solidFill>
                  <a:srgbClr val="FAFD00"/>
                </a:solidFill>
                <a:latin typeface="Book Antiqua" pitchFamily="18" charset="0"/>
              </a:rPr>
              <a:t>)</a:t>
            </a:r>
          </a:p>
          <a:p>
            <a:pPr marL="0" indent="0">
              <a:lnSpc>
                <a:spcPct val="130000"/>
              </a:lnSpc>
              <a:spcBef>
                <a:spcPct val="0"/>
              </a:spcBef>
              <a:buClr>
                <a:schemeClr val="tx1"/>
              </a:buClr>
              <a:buSzPct val="100000"/>
              <a:buFontTx/>
              <a:buChar char="•"/>
            </a:pPr>
            <a:r>
              <a:rPr lang="en-US" sz="3200" dirty="0">
                <a:solidFill>
                  <a:srgbClr val="FAFD00"/>
                </a:solidFill>
                <a:latin typeface="Book Antiqua" pitchFamily="18" charset="0"/>
              </a:rPr>
              <a:t> </a:t>
            </a:r>
            <a:r>
              <a:rPr lang="en-US" sz="3200" dirty="0" smtClean="0">
                <a:solidFill>
                  <a:srgbClr val="FAFD00"/>
                </a:solidFill>
                <a:latin typeface="Book Antiqua" pitchFamily="18" charset="0"/>
              </a:rPr>
              <a:t>Fentanyl &amp; its Analogues</a:t>
            </a:r>
            <a:endParaRPr lang="en-US" sz="3200" dirty="0">
              <a:solidFill>
                <a:srgbClr val="FAFD00"/>
              </a:solidFill>
              <a:latin typeface="Book Antiqua" pitchFamily="18" charset="0"/>
            </a:endParaRPr>
          </a:p>
          <a:p>
            <a:pPr marL="0" indent="0">
              <a:lnSpc>
                <a:spcPct val="130000"/>
              </a:lnSpc>
              <a:spcBef>
                <a:spcPct val="0"/>
              </a:spcBef>
              <a:buClr>
                <a:schemeClr val="tx1"/>
              </a:buClr>
              <a:buSzPct val="100000"/>
              <a:buFontTx/>
              <a:buChar char="•"/>
            </a:pPr>
            <a:r>
              <a:rPr lang="en-US" sz="3200" dirty="0">
                <a:solidFill>
                  <a:srgbClr val="FAFD00"/>
                </a:solidFill>
                <a:latin typeface="Book Antiqua" pitchFamily="18" charset="0"/>
              </a:rPr>
              <a:t> Cocaine: Queen for a Week…</a:t>
            </a:r>
          </a:p>
          <a:p>
            <a:pPr marL="0" indent="0">
              <a:lnSpc>
                <a:spcPct val="130000"/>
              </a:lnSpc>
              <a:spcBef>
                <a:spcPct val="0"/>
              </a:spcBef>
              <a:buClr>
                <a:schemeClr val="tx1"/>
              </a:buClr>
              <a:buSzPct val="100000"/>
              <a:buFontTx/>
              <a:buChar char="•"/>
            </a:pPr>
            <a:r>
              <a:rPr lang="en-US" sz="3200" dirty="0">
                <a:solidFill>
                  <a:srgbClr val="FAFD00"/>
                </a:solidFill>
                <a:latin typeface="Book Antiqua" pitchFamily="18" charset="0"/>
              </a:rPr>
              <a:t> Marijuana: </a:t>
            </a:r>
            <a:r>
              <a:rPr lang="en-US" sz="3200" dirty="0" smtClean="0">
                <a:solidFill>
                  <a:srgbClr val="FAFD00"/>
                </a:solidFill>
                <a:latin typeface="Book Antiqua" pitchFamily="18" charset="0"/>
              </a:rPr>
              <a:t>(“Old” </a:t>
            </a:r>
            <a:r>
              <a:rPr lang="en-US" dirty="0" smtClean="0">
                <a:solidFill>
                  <a:srgbClr val="FAFD00"/>
                </a:solidFill>
                <a:latin typeface="Book Antiqua" pitchFamily="18" charset="0"/>
              </a:rPr>
              <a:t>Chemotherapeutic</a:t>
            </a:r>
            <a:r>
              <a:rPr lang="en-US" sz="3200" dirty="0" smtClean="0">
                <a:solidFill>
                  <a:srgbClr val="FAFD00"/>
                </a:solidFill>
                <a:latin typeface="Book Antiqua" pitchFamily="18" charset="0"/>
              </a:rPr>
              <a:t> and “New”	</a:t>
            </a:r>
            <a:r>
              <a:rPr lang="en-US" sz="3600" dirty="0" smtClean="0">
                <a:solidFill>
                  <a:srgbClr val="FAFD00"/>
                </a:solidFill>
                <a:latin typeface="Book Antiqua" pitchFamily="18" charset="0"/>
              </a:rPr>
              <a:t>Medical </a:t>
            </a:r>
            <a:r>
              <a:rPr lang="en-US" sz="3200" dirty="0" smtClean="0">
                <a:solidFill>
                  <a:srgbClr val="FAFD00"/>
                </a:solidFill>
                <a:latin typeface="Book Antiqua" pitchFamily="18" charset="0"/>
              </a:rPr>
              <a:t>Apps plus Synthetic Analogues)</a:t>
            </a:r>
            <a:endParaRPr lang="en-US" sz="3200" dirty="0">
              <a:solidFill>
                <a:srgbClr val="FAFD00"/>
              </a:solidFill>
              <a:latin typeface="Book Antiqua" pitchFamily="18" charset="0"/>
            </a:endParaRPr>
          </a:p>
          <a:p>
            <a:pPr marL="0" indent="0">
              <a:lnSpc>
                <a:spcPct val="130000"/>
              </a:lnSpc>
              <a:spcBef>
                <a:spcPct val="0"/>
              </a:spcBef>
              <a:buClr>
                <a:schemeClr val="tx1"/>
              </a:buClr>
              <a:buSzPct val="100000"/>
              <a:buFontTx/>
              <a:buChar char="•"/>
            </a:pPr>
            <a:r>
              <a:rPr lang="en-US" sz="3200" dirty="0">
                <a:solidFill>
                  <a:srgbClr val="FAFD00"/>
                </a:solidFill>
                <a:latin typeface="Book Antiqua" pitchFamily="18" charset="0"/>
              </a:rPr>
              <a:t> </a:t>
            </a:r>
            <a:r>
              <a:rPr lang="en-US" sz="3200" dirty="0" err="1">
                <a:solidFill>
                  <a:srgbClr val="FAFD00"/>
                </a:solidFill>
                <a:latin typeface="Book Antiqua" pitchFamily="18" charset="0"/>
              </a:rPr>
              <a:t>Sympathomimetic</a:t>
            </a:r>
            <a:r>
              <a:rPr lang="en-US" sz="3200" dirty="0">
                <a:solidFill>
                  <a:srgbClr val="FAFD00"/>
                </a:solidFill>
                <a:latin typeface="Book Antiqua" pitchFamily="18" charset="0"/>
              </a:rPr>
              <a:t> Amines (“Amphetamines</a:t>
            </a:r>
            <a:r>
              <a:rPr lang="en-US" sz="3200" dirty="0" smtClean="0">
                <a:solidFill>
                  <a:srgbClr val="FAFD00"/>
                </a:solidFill>
                <a:latin typeface="Book Antiqua" pitchFamily="18" charset="0"/>
              </a:rPr>
              <a:t>” 	and the Alternative “Rave” Scene Drugs)</a:t>
            </a:r>
            <a:endParaRPr lang="en-US" sz="3600" dirty="0">
              <a:solidFill>
                <a:schemeClr val="accent2"/>
              </a:solidFill>
              <a:latin typeface="Book Antiqua" pitchFamily="18" charset="0"/>
            </a:endParaRPr>
          </a:p>
        </p:txBody>
      </p:sp>
      <p:sp>
        <p:nvSpPr>
          <p:cNvPr id="1441797" name="Rectangle 5"/>
          <p:cNvSpPr>
            <a:spLocks noGrp="1" noChangeArrowheads="1"/>
          </p:cNvSpPr>
          <p:nvPr>
            <p:ph type="title"/>
          </p:nvPr>
        </p:nvSpPr>
        <p:spPr>
          <a:xfrm>
            <a:off x="342900" y="457200"/>
            <a:ext cx="9302750" cy="709613"/>
          </a:xfrm>
          <a:noFill/>
          <a:ln/>
        </p:spPr>
        <p:txBody>
          <a:bodyPr/>
          <a:lstStyle/>
          <a:p>
            <a:pPr algn="ctr"/>
            <a:r>
              <a:rPr lang="en-US" sz="4400">
                <a:latin typeface="Book Antiqua" pitchFamily="18" charset="0"/>
              </a:rPr>
              <a:t>Toxicological Analytes of Interest</a:t>
            </a:r>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443843"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443844" name="Rectangle 4"/>
          <p:cNvSpPr>
            <a:spLocks noGrp="1" noChangeArrowheads="1"/>
          </p:cNvSpPr>
          <p:nvPr>
            <p:ph type="body" idx="1"/>
          </p:nvPr>
        </p:nvSpPr>
        <p:spPr>
          <a:xfrm>
            <a:off x="571500" y="1371600"/>
            <a:ext cx="9220200" cy="4378325"/>
          </a:xfrm>
          <a:noFill/>
          <a:ln/>
        </p:spPr>
        <p:txBody>
          <a:bodyPr>
            <a:spAutoFit/>
          </a:bodyPr>
          <a:lstStyle/>
          <a:p>
            <a:pPr marL="0" indent="0">
              <a:lnSpc>
                <a:spcPct val="130000"/>
              </a:lnSpc>
              <a:spcBef>
                <a:spcPct val="0"/>
              </a:spcBef>
              <a:buClr>
                <a:schemeClr val="tx1"/>
              </a:buClr>
              <a:buSzPct val="100000"/>
              <a:buFontTx/>
              <a:buChar char="•"/>
            </a:pPr>
            <a:r>
              <a:rPr lang="en-US" sz="3600">
                <a:solidFill>
                  <a:srgbClr val="FAFD00"/>
                </a:solidFill>
                <a:latin typeface="Book Antiqua" pitchFamily="18" charset="0"/>
              </a:rPr>
              <a:t>  Hallucinogens: Stamps &amp; ‘Shrooms</a:t>
            </a:r>
          </a:p>
          <a:p>
            <a:pPr marL="0" indent="0">
              <a:lnSpc>
                <a:spcPct val="130000"/>
              </a:lnSpc>
              <a:spcBef>
                <a:spcPct val="0"/>
              </a:spcBef>
              <a:buClr>
                <a:schemeClr val="tx1"/>
              </a:buClr>
              <a:buSzPct val="100000"/>
              <a:buFontTx/>
              <a:buChar char="•"/>
            </a:pPr>
            <a:r>
              <a:rPr lang="en-US" sz="3600">
                <a:solidFill>
                  <a:srgbClr val="FAFD00"/>
                </a:solidFill>
                <a:latin typeface="Book Antiqua" pitchFamily="18" charset="0"/>
              </a:rPr>
              <a:t> “Healthy” Therapeutics: Anticonvulsants 	&amp; Antiarrhythmics</a:t>
            </a:r>
          </a:p>
          <a:p>
            <a:pPr marL="0" indent="0">
              <a:lnSpc>
                <a:spcPct val="130000"/>
              </a:lnSpc>
              <a:spcBef>
                <a:spcPct val="0"/>
              </a:spcBef>
              <a:buClr>
                <a:schemeClr val="tx1"/>
              </a:buClr>
              <a:buSzPct val="100000"/>
              <a:buFontTx/>
              <a:buChar char="•"/>
            </a:pPr>
            <a:r>
              <a:rPr lang="en-US" sz="3600">
                <a:solidFill>
                  <a:srgbClr val="FAFD00"/>
                </a:solidFill>
                <a:latin typeface="Book Antiqua" pitchFamily="18" charset="0"/>
              </a:rPr>
              <a:t> “Happy” Therapeutics: Antidepressants</a:t>
            </a:r>
          </a:p>
          <a:p>
            <a:pPr marL="0" indent="0">
              <a:lnSpc>
                <a:spcPct val="130000"/>
              </a:lnSpc>
              <a:spcBef>
                <a:spcPct val="0"/>
              </a:spcBef>
              <a:buClr>
                <a:schemeClr val="tx1"/>
              </a:buClr>
              <a:buSzPct val="100000"/>
              <a:buFontTx/>
              <a:buChar char="•"/>
            </a:pPr>
            <a:r>
              <a:rPr lang="en-US" sz="3600">
                <a:solidFill>
                  <a:srgbClr val="FAFD00"/>
                </a:solidFill>
                <a:latin typeface="Book Antiqua" pitchFamily="18" charset="0"/>
              </a:rPr>
              <a:t> “Crazy” Therapeutics: Neuroleptic 	(AntiPsychotics)</a:t>
            </a:r>
            <a:endParaRPr lang="en-US" sz="4000">
              <a:solidFill>
                <a:schemeClr val="accent2"/>
              </a:solidFill>
              <a:latin typeface="Book Antiqua" pitchFamily="18" charset="0"/>
            </a:endParaRPr>
          </a:p>
        </p:txBody>
      </p:sp>
      <p:sp>
        <p:nvSpPr>
          <p:cNvPr id="1443845" name="Rectangle 5"/>
          <p:cNvSpPr>
            <a:spLocks noGrp="1" noChangeArrowheads="1"/>
          </p:cNvSpPr>
          <p:nvPr>
            <p:ph type="title"/>
          </p:nvPr>
        </p:nvSpPr>
        <p:spPr>
          <a:xfrm>
            <a:off x="342900" y="457200"/>
            <a:ext cx="9302750" cy="709613"/>
          </a:xfrm>
          <a:noFill/>
          <a:ln/>
        </p:spPr>
        <p:txBody>
          <a:bodyPr/>
          <a:lstStyle/>
          <a:p>
            <a:pPr algn="ctr"/>
            <a:r>
              <a:rPr lang="en-US" sz="4400">
                <a:latin typeface="Book Antiqua" pitchFamily="18" charset="0"/>
              </a:rPr>
              <a:t>Toxicological Analytes of Interest</a:t>
            </a: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445891"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445892" name="Rectangle 4"/>
          <p:cNvSpPr>
            <a:spLocks noGrp="1" noChangeArrowheads="1"/>
          </p:cNvSpPr>
          <p:nvPr>
            <p:ph type="body" idx="1"/>
          </p:nvPr>
        </p:nvSpPr>
        <p:spPr>
          <a:xfrm>
            <a:off x="647700" y="1066800"/>
            <a:ext cx="9220200" cy="5334000"/>
          </a:xfrm>
          <a:noFill/>
          <a:ln/>
        </p:spPr>
        <p:txBody>
          <a:bodyPr>
            <a:spAutoFit/>
          </a:bodyPr>
          <a:lstStyle/>
          <a:p>
            <a:pPr marL="0" indent="0">
              <a:lnSpc>
                <a:spcPct val="105000"/>
              </a:lnSpc>
              <a:spcBef>
                <a:spcPct val="0"/>
              </a:spcBef>
              <a:buClr>
                <a:schemeClr val="tx1"/>
              </a:buClr>
              <a:buSzPct val="100000"/>
              <a:buFontTx/>
              <a:buChar char="•"/>
            </a:pPr>
            <a:r>
              <a:rPr lang="en-US" sz="3600">
                <a:solidFill>
                  <a:srgbClr val="FAFD00"/>
                </a:solidFill>
                <a:latin typeface="Book Antiqua" pitchFamily="18" charset="0"/>
              </a:rPr>
              <a:t>All the Rest of Those Toxicologically-	Important Analytes:</a:t>
            </a:r>
          </a:p>
          <a:p>
            <a:pPr marL="457200" lvl="1" indent="0">
              <a:lnSpc>
                <a:spcPct val="120000"/>
              </a:lnSpc>
              <a:spcBef>
                <a:spcPct val="0"/>
              </a:spcBef>
              <a:buSzPct val="100000"/>
              <a:buFontTx/>
              <a:buChar char="•"/>
            </a:pPr>
            <a:r>
              <a:rPr lang="en-US" sz="3200">
                <a:solidFill>
                  <a:schemeClr val="accent2"/>
                </a:solidFill>
                <a:latin typeface="Book Antiqua" pitchFamily="18" charset="0"/>
              </a:rPr>
              <a:t> Carbon Monoxide</a:t>
            </a:r>
          </a:p>
          <a:p>
            <a:pPr marL="457200" lvl="1" indent="0">
              <a:lnSpc>
                <a:spcPct val="120000"/>
              </a:lnSpc>
              <a:spcBef>
                <a:spcPct val="0"/>
              </a:spcBef>
              <a:buSzPct val="100000"/>
              <a:buFontTx/>
              <a:buChar char="•"/>
            </a:pPr>
            <a:r>
              <a:rPr lang="en-US" sz="3200">
                <a:solidFill>
                  <a:schemeClr val="accent2"/>
                </a:solidFill>
                <a:latin typeface="Book Antiqua" pitchFamily="18" charset="0"/>
              </a:rPr>
              <a:t> Cyanide</a:t>
            </a:r>
          </a:p>
          <a:p>
            <a:pPr marL="457200" lvl="1" indent="0">
              <a:lnSpc>
                <a:spcPct val="120000"/>
              </a:lnSpc>
              <a:spcBef>
                <a:spcPct val="0"/>
              </a:spcBef>
              <a:buSzPct val="100000"/>
              <a:buFontTx/>
              <a:buChar char="•"/>
            </a:pPr>
            <a:r>
              <a:rPr lang="en-US" sz="3200">
                <a:solidFill>
                  <a:schemeClr val="accent2"/>
                </a:solidFill>
                <a:latin typeface="Book Antiqua" pitchFamily="18" charset="0"/>
              </a:rPr>
              <a:t> Inhalants</a:t>
            </a:r>
          </a:p>
          <a:p>
            <a:pPr marL="457200" lvl="1" indent="0">
              <a:lnSpc>
                <a:spcPct val="120000"/>
              </a:lnSpc>
              <a:spcBef>
                <a:spcPct val="0"/>
              </a:spcBef>
              <a:buSzPct val="100000"/>
              <a:buFontTx/>
              <a:buChar char="•"/>
            </a:pPr>
            <a:r>
              <a:rPr lang="en-US" sz="3200">
                <a:solidFill>
                  <a:schemeClr val="accent2"/>
                </a:solidFill>
                <a:latin typeface="Book Antiqua" pitchFamily="18" charset="0"/>
              </a:rPr>
              <a:t> Metals</a:t>
            </a:r>
          </a:p>
          <a:p>
            <a:pPr marL="457200" lvl="1" indent="0">
              <a:lnSpc>
                <a:spcPct val="120000"/>
              </a:lnSpc>
              <a:spcBef>
                <a:spcPct val="0"/>
              </a:spcBef>
              <a:buSzPct val="100000"/>
              <a:buFontTx/>
              <a:buChar char="•"/>
            </a:pPr>
            <a:r>
              <a:rPr lang="en-US" sz="3200">
                <a:solidFill>
                  <a:schemeClr val="accent2"/>
                </a:solidFill>
                <a:latin typeface="Book Antiqua" pitchFamily="18" charset="0"/>
              </a:rPr>
              <a:t> Pesticides</a:t>
            </a:r>
          </a:p>
          <a:p>
            <a:pPr marL="457200" lvl="1" indent="0">
              <a:lnSpc>
                <a:spcPct val="120000"/>
              </a:lnSpc>
              <a:spcBef>
                <a:spcPct val="0"/>
              </a:spcBef>
              <a:buSzPct val="100000"/>
              <a:buFontTx/>
              <a:buChar char="•"/>
            </a:pPr>
            <a:r>
              <a:rPr lang="en-US" sz="3200">
                <a:solidFill>
                  <a:schemeClr val="accent2"/>
                </a:solidFill>
                <a:latin typeface="Book Antiqua" pitchFamily="18" charset="0"/>
              </a:rPr>
              <a:t> Herbicides</a:t>
            </a:r>
          </a:p>
          <a:p>
            <a:pPr marL="457200" lvl="1" indent="0">
              <a:lnSpc>
                <a:spcPct val="120000"/>
              </a:lnSpc>
              <a:spcBef>
                <a:spcPct val="0"/>
              </a:spcBef>
              <a:buSzPct val="100000"/>
              <a:buFontTx/>
              <a:buChar char="•"/>
            </a:pPr>
            <a:r>
              <a:rPr lang="en-US" sz="3200">
                <a:solidFill>
                  <a:schemeClr val="accent2"/>
                </a:solidFill>
                <a:latin typeface="Book Antiqua" pitchFamily="18" charset="0"/>
              </a:rPr>
              <a:t> You Name It, Someone Was Killed With It</a:t>
            </a:r>
          </a:p>
        </p:txBody>
      </p:sp>
      <p:sp>
        <p:nvSpPr>
          <p:cNvPr id="1445893" name="Rectangle 5"/>
          <p:cNvSpPr>
            <a:spLocks noGrp="1" noChangeArrowheads="1"/>
          </p:cNvSpPr>
          <p:nvPr>
            <p:ph type="title"/>
          </p:nvPr>
        </p:nvSpPr>
        <p:spPr>
          <a:xfrm>
            <a:off x="342900" y="457200"/>
            <a:ext cx="9302750" cy="709613"/>
          </a:xfrm>
          <a:noFill/>
          <a:ln/>
        </p:spPr>
        <p:txBody>
          <a:bodyPr/>
          <a:lstStyle/>
          <a:p>
            <a:pPr algn="ctr"/>
            <a:r>
              <a:rPr lang="en-US" sz="4400">
                <a:latin typeface="Book Antiqua" pitchFamily="18" charset="0"/>
              </a:rPr>
              <a:t>Toxicological Analytes of Interest</a:t>
            </a:r>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ChangeArrowheads="1"/>
          </p:cNvSpPr>
          <p:nvPr/>
        </p:nvSpPr>
        <p:spPr bwMode="auto">
          <a:xfrm>
            <a:off x="1562100" y="1752600"/>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9587" name="Rectangle 3"/>
          <p:cNvSpPr>
            <a:spLocks noGrp="1" noChangeArrowheads="1"/>
          </p:cNvSpPr>
          <p:nvPr>
            <p:ph type="title"/>
          </p:nvPr>
        </p:nvSpPr>
        <p:spPr>
          <a:xfrm>
            <a:off x="342900" y="690995"/>
            <a:ext cx="9302750" cy="1047750"/>
          </a:xfrm>
          <a:noFill/>
          <a:ln/>
        </p:spPr>
        <p:txBody>
          <a:bodyPr/>
          <a:lstStyle/>
          <a:p>
            <a:pPr algn="ctr"/>
            <a:r>
              <a:rPr lang="en-US" sz="6600" dirty="0">
                <a:latin typeface="Book Antiqua" pitchFamily="18" charset="0"/>
              </a:rPr>
              <a:t>Disclaimers</a:t>
            </a:r>
          </a:p>
        </p:txBody>
      </p:sp>
      <p:sp>
        <p:nvSpPr>
          <p:cNvPr id="579588" name="Rectangle 4"/>
          <p:cNvSpPr>
            <a:spLocks noGrp="1" noChangeArrowheads="1"/>
          </p:cNvSpPr>
          <p:nvPr>
            <p:ph type="body" idx="1"/>
          </p:nvPr>
        </p:nvSpPr>
        <p:spPr>
          <a:xfrm>
            <a:off x="633412" y="1600200"/>
            <a:ext cx="9020175" cy="4702442"/>
          </a:xfrm>
          <a:noFill/>
          <a:ln/>
        </p:spPr>
        <p:txBody>
          <a:bodyPr>
            <a:spAutoFit/>
          </a:bodyPr>
          <a:lstStyle/>
          <a:p>
            <a:pPr marL="0" indent="0" algn="just">
              <a:lnSpc>
                <a:spcPct val="117000"/>
              </a:lnSpc>
              <a:spcBef>
                <a:spcPct val="0"/>
              </a:spcBef>
              <a:buFont typeface="Monotype Sorts" pitchFamily="2" charset="2"/>
              <a:buNone/>
            </a:pPr>
            <a:r>
              <a:rPr lang="en-US" sz="3200" dirty="0">
                <a:solidFill>
                  <a:srgbClr val="FAFD00"/>
                </a:solidFill>
                <a:latin typeface="Book Antiqua" pitchFamily="18" charset="0"/>
              </a:rPr>
              <a:t>The opinions expressed in this presentation are those of the author and do not </a:t>
            </a:r>
            <a:r>
              <a:rPr lang="en-US" sz="3200" dirty="0" smtClean="0">
                <a:solidFill>
                  <a:srgbClr val="FAFD00"/>
                </a:solidFill>
                <a:latin typeface="Book Antiqua" pitchFamily="18" charset="0"/>
              </a:rPr>
              <a:t>represent </a:t>
            </a:r>
            <a:r>
              <a:rPr lang="en-US" sz="3200" dirty="0">
                <a:solidFill>
                  <a:srgbClr val="FAFD00"/>
                </a:solidFill>
                <a:latin typeface="Book Antiqua" pitchFamily="18" charset="0"/>
              </a:rPr>
              <a:t>the official positions of </a:t>
            </a:r>
            <a:r>
              <a:rPr lang="en-US" sz="3200" dirty="0" smtClean="0">
                <a:solidFill>
                  <a:srgbClr val="FAFD00"/>
                </a:solidFill>
                <a:latin typeface="Book Antiqua" pitchFamily="18" charset="0"/>
              </a:rPr>
              <a:t>any agency, corporation, or scientific body. </a:t>
            </a:r>
            <a:r>
              <a:rPr lang="en-US" sz="3200" dirty="0">
                <a:solidFill>
                  <a:srgbClr val="FAFD00"/>
                </a:solidFill>
                <a:latin typeface="Book Antiqua" pitchFamily="18" charset="0"/>
              </a:rPr>
              <a:t>The author does not purport to provide accurate, reasonable, intelligent or timely advice.  Past performance is not necessarily a guide to future performance</a:t>
            </a:r>
            <a:r>
              <a:rPr lang="en-US" sz="3200" dirty="0" smtClean="0">
                <a:solidFill>
                  <a:srgbClr val="FAFD00"/>
                </a:solidFill>
                <a:latin typeface="Book Antiqua" pitchFamily="18" charset="0"/>
              </a:rPr>
              <a:t>.  The attempted humor is admittedly lame.</a:t>
            </a:r>
            <a:endParaRPr lang="en-US" sz="3200" dirty="0">
              <a:solidFill>
                <a:srgbClr val="FAFD00"/>
              </a:solidFill>
              <a:latin typeface="Book Antiqua" pitchFamily="18" charset="0"/>
            </a:endParaRPr>
          </a:p>
        </p:txBody>
      </p:sp>
    </p:spTree>
    <p:extLst>
      <p:ext uri="{BB962C8B-B14F-4D97-AF65-F5344CB8AC3E}">
        <p14:creationId xmlns:p14="http://schemas.microsoft.com/office/powerpoint/2010/main" val="2512121869"/>
      </p:ext>
    </p:extLst>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441795"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441796" name="Rectangle 4"/>
          <p:cNvSpPr>
            <a:spLocks noGrp="1" noChangeArrowheads="1"/>
          </p:cNvSpPr>
          <p:nvPr>
            <p:ph type="body" idx="1"/>
          </p:nvPr>
        </p:nvSpPr>
        <p:spPr>
          <a:xfrm>
            <a:off x="571500" y="1371600"/>
            <a:ext cx="9220200" cy="5374421"/>
          </a:xfrm>
          <a:noFill/>
          <a:ln/>
        </p:spPr>
        <p:txBody>
          <a:bodyPr>
            <a:spAutoFit/>
          </a:bodyPr>
          <a:lstStyle/>
          <a:p>
            <a:pPr marL="0" indent="0">
              <a:lnSpc>
                <a:spcPct val="130000"/>
              </a:lnSpc>
              <a:spcBef>
                <a:spcPct val="0"/>
              </a:spcBef>
              <a:buClr>
                <a:schemeClr val="tx1"/>
              </a:buClr>
              <a:buSzPct val="100000"/>
              <a:buFontTx/>
              <a:buChar char="•"/>
            </a:pPr>
            <a:r>
              <a:rPr lang="en-US" sz="3800" dirty="0" smtClean="0">
                <a:solidFill>
                  <a:srgbClr val="FAFD00"/>
                </a:solidFill>
                <a:latin typeface="Book Antiqua" pitchFamily="18" charset="0"/>
              </a:rPr>
              <a:t> </a:t>
            </a:r>
            <a:r>
              <a:rPr lang="en-US" sz="3800" dirty="0" err="1" smtClean="0">
                <a:solidFill>
                  <a:srgbClr val="FAFD00"/>
                </a:solidFill>
                <a:latin typeface="Book Antiqua" pitchFamily="18" charset="0"/>
              </a:rPr>
              <a:t>Kratom</a:t>
            </a:r>
            <a:r>
              <a:rPr lang="en-US" sz="3800" dirty="0" smtClean="0">
                <a:solidFill>
                  <a:srgbClr val="FAFD00"/>
                </a:solidFill>
                <a:latin typeface="Book Antiqua" pitchFamily="18" charset="0"/>
              </a:rPr>
              <a:t>, </a:t>
            </a:r>
            <a:r>
              <a:rPr lang="en-US" sz="3800" dirty="0" err="1" smtClean="0">
                <a:solidFill>
                  <a:srgbClr val="FAFD00"/>
                </a:solidFill>
                <a:latin typeface="Book Antiqua" pitchFamily="18" charset="0"/>
              </a:rPr>
              <a:t>Krocadile</a:t>
            </a:r>
            <a:r>
              <a:rPr lang="en-US" sz="3800" dirty="0" smtClean="0">
                <a:solidFill>
                  <a:srgbClr val="FAFD00"/>
                </a:solidFill>
                <a:latin typeface="Book Antiqua" pitchFamily="18" charset="0"/>
              </a:rPr>
              <a:t> &amp; Other Little Fish</a:t>
            </a:r>
            <a:endParaRPr lang="en-US" sz="3800" dirty="0">
              <a:solidFill>
                <a:srgbClr val="FAFD00"/>
              </a:solidFill>
              <a:latin typeface="Book Antiqua" pitchFamily="18" charset="0"/>
            </a:endParaRPr>
          </a:p>
          <a:p>
            <a:pPr marL="0" indent="0">
              <a:lnSpc>
                <a:spcPct val="130000"/>
              </a:lnSpc>
              <a:spcBef>
                <a:spcPct val="0"/>
              </a:spcBef>
              <a:buClr>
                <a:schemeClr val="tx1"/>
              </a:buClr>
              <a:buSzPct val="100000"/>
              <a:buFontTx/>
              <a:buChar char="•"/>
            </a:pPr>
            <a:r>
              <a:rPr lang="en-US" sz="3800" dirty="0">
                <a:solidFill>
                  <a:srgbClr val="FAFD00"/>
                </a:solidFill>
                <a:latin typeface="Book Antiqua" pitchFamily="18" charset="0"/>
              </a:rPr>
              <a:t> </a:t>
            </a:r>
            <a:r>
              <a:rPr lang="en-US" sz="3800" dirty="0" smtClean="0">
                <a:solidFill>
                  <a:srgbClr val="FAFD00"/>
                </a:solidFill>
                <a:latin typeface="Book Antiqua" pitchFamily="18" charset="0"/>
              </a:rPr>
              <a:t>Designer Stimulants (“Bath Salts”)</a:t>
            </a:r>
          </a:p>
          <a:p>
            <a:pPr marL="0" indent="0">
              <a:lnSpc>
                <a:spcPct val="130000"/>
              </a:lnSpc>
              <a:spcBef>
                <a:spcPct val="0"/>
              </a:spcBef>
              <a:buClr>
                <a:schemeClr val="tx1"/>
              </a:buClr>
              <a:buSzPct val="100000"/>
              <a:buFontTx/>
              <a:buChar char="•"/>
            </a:pPr>
            <a:r>
              <a:rPr lang="en-US" sz="3800" dirty="0" smtClean="0">
                <a:solidFill>
                  <a:srgbClr val="FAFD00"/>
                </a:solidFill>
                <a:latin typeface="Book Antiqua" pitchFamily="18" charset="0"/>
              </a:rPr>
              <a:t> Legal Marijuana (26 States: Medicinal 	+ Recreational; ALL States: CBD   		</a:t>
            </a:r>
            <a:r>
              <a:rPr lang="en-US" dirty="0" smtClean="0">
                <a:solidFill>
                  <a:srgbClr val="FAFD00"/>
                </a:solidFill>
                <a:latin typeface="Book Antiqua" pitchFamily="18" charset="0"/>
              </a:rPr>
              <a:t>(but watch out for THC…)</a:t>
            </a:r>
          </a:p>
          <a:p>
            <a:pPr marL="0" indent="0">
              <a:lnSpc>
                <a:spcPct val="130000"/>
              </a:lnSpc>
              <a:spcBef>
                <a:spcPct val="0"/>
              </a:spcBef>
              <a:buClr>
                <a:schemeClr val="tx1"/>
              </a:buClr>
              <a:buSzPct val="100000"/>
              <a:buFontTx/>
              <a:buChar char="•"/>
            </a:pPr>
            <a:r>
              <a:rPr lang="en-US" sz="3800" dirty="0">
                <a:solidFill>
                  <a:schemeClr val="tx1">
                    <a:lumMod val="50000"/>
                  </a:schemeClr>
                </a:solidFill>
                <a:latin typeface="Book Antiqua" pitchFamily="18" charset="0"/>
              </a:rPr>
              <a:t> </a:t>
            </a:r>
            <a:r>
              <a:rPr lang="en-US" sz="3800" dirty="0" smtClean="0">
                <a:solidFill>
                  <a:schemeClr val="tx1">
                    <a:lumMod val="50000"/>
                  </a:schemeClr>
                </a:solidFill>
                <a:latin typeface="Book Antiqua" pitchFamily="18" charset="0"/>
              </a:rPr>
              <a:t>Synthetic Cannabinoids (K2 / “Spice”)</a:t>
            </a:r>
            <a:endParaRPr lang="en-US" sz="3800" dirty="0">
              <a:solidFill>
                <a:schemeClr val="tx1">
                  <a:lumMod val="50000"/>
                </a:schemeClr>
              </a:solidFill>
              <a:latin typeface="Book Antiqua" pitchFamily="18" charset="0"/>
            </a:endParaRPr>
          </a:p>
          <a:p>
            <a:pPr marL="0" indent="0">
              <a:lnSpc>
                <a:spcPct val="130000"/>
              </a:lnSpc>
              <a:spcBef>
                <a:spcPct val="0"/>
              </a:spcBef>
              <a:buClr>
                <a:schemeClr val="tx1"/>
              </a:buClr>
              <a:buSzPct val="100000"/>
              <a:buNone/>
            </a:pPr>
            <a:endParaRPr lang="en-US" sz="3600" dirty="0">
              <a:solidFill>
                <a:schemeClr val="accent2"/>
              </a:solidFill>
              <a:latin typeface="Book Antiqua" pitchFamily="18" charset="0"/>
            </a:endParaRPr>
          </a:p>
        </p:txBody>
      </p:sp>
      <p:sp>
        <p:nvSpPr>
          <p:cNvPr id="1441797" name="Rectangle 5"/>
          <p:cNvSpPr>
            <a:spLocks noGrp="1" noChangeArrowheads="1"/>
          </p:cNvSpPr>
          <p:nvPr>
            <p:ph type="title"/>
          </p:nvPr>
        </p:nvSpPr>
        <p:spPr>
          <a:xfrm>
            <a:off x="342900" y="578643"/>
            <a:ext cx="9302750" cy="709613"/>
          </a:xfrm>
          <a:noFill/>
          <a:ln/>
        </p:spPr>
        <p:txBody>
          <a:bodyPr/>
          <a:lstStyle/>
          <a:p>
            <a:pPr algn="ctr"/>
            <a:r>
              <a:rPr lang="en-US" sz="5400" i="1" dirty="0" err="1" smtClean="0">
                <a:latin typeface="Book Antiqua" pitchFamily="18" charset="0"/>
              </a:rPr>
              <a:t>Millenial</a:t>
            </a:r>
            <a:r>
              <a:rPr lang="en-US" sz="5400" dirty="0" smtClean="0">
                <a:latin typeface="Book Antiqua" pitchFamily="18" charset="0"/>
              </a:rPr>
              <a:t> </a:t>
            </a:r>
            <a:r>
              <a:rPr lang="en-US" sz="4400" dirty="0" err="1" smtClean="0">
                <a:latin typeface="Book Antiqua" pitchFamily="18" charset="0"/>
              </a:rPr>
              <a:t>Analytes</a:t>
            </a:r>
            <a:r>
              <a:rPr lang="en-US" sz="4400" dirty="0" smtClean="0">
                <a:latin typeface="Book Antiqua" pitchFamily="18" charset="0"/>
              </a:rPr>
              <a:t> </a:t>
            </a:r>
            <a:r>
              <a:rPr lang="en-US" sz="4400" dirty="0">
                <a:latin typeface="Book Antiqua" pitchFamily="18" charset="0"/>
              </a:rPr>
              <a:t>of Interest</a:t>
            </a:r>
          </a:p>
        </p:txBody>
      </p:sp>
    </p:spTree>
    <p:extLst>
      <p:ext uri="{BB962C8B-B14F-4D97-AF65-F5344CB8AC3E}">
        <p14:creationId xmlns:p14="http://schemas.microsoft.com/office/powerpoint/2010/main" val="3613719547"/>
      </p:ext>
    </p:extLst>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441795"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441796" name="Rectangle 4"/>
          <p:cNvSpPr>
            <a:spLocks noGrp="1" noChangeArrowheads="1"/>
          </p:cNvSpPr>
          <p:nvPr>
            <p:ph type="body" idx="1"/>
          </p:nvPr>
        </p:nvSpPr>
        <p:spPr>
          <a:xfrm>
            <a:off x="533400" y="1179513"/>
            <a:ext cx="9220200" cy="5974585"/>
          </a:xfrm>
          <a:noFill/>
          <a:ln/>
        </p:spPr>
        <p:txBody>
          <a:bodyPr>
            <a:spAutoFit/>
          </a:bodyPr>
          <a:lstStyle/>
          <a:p>
            <a:pPr marL="0" indent="0">
              <a:lnSpc>
                <a:spcPct val="130000"/>
              </a:lnSpc>
              <a:spcBef>
                <a:spcPct val="0"/>
              </a:spcBef>
              <a:buClr>
                <a:schemeClr val="tx1"/>
              </a:buClr>
              <a:buSzPct val="100000"/>
              <a:buFontTx/>
              <a:buChar char="•"/>
            </a:pPr>
            <a:r>
              <a:rPr lang="en-US" sz="3800" dirty="0" smtClean="0">
                <a:solidFill>
                  <a:srgbClr val="FAFD00"/>
                </a:solidFill>
                <a:latin typeface="Book Antiqua" pitchFamily="18" charset="0"/>
              </a:rPr>
              <a:t> </a:t>
            </a:r>
            <a:r>
              <a:rPr lang="en-US" sz="3800" dirty="0" err="1" smtClean="0">
                <a:solidFill>
                  <a:schemeClr val="tx1">
                    <a:lumMod val="50000"/>
                  </a:schemeClr>
                </a:solidFill>
                <a:latin typeface="Book Antiqua" pitchFamily="18" charset="0"/>
              </a:rPr>
              <a:t>Kratom</a:t>
            </a:r>
            <a:r>
              <a:rPr lang="en-US" sz="3800" dirty="0" smtClean="0">
                <a:solidFill>
                  <a:schemeClr val="tx1">
                    <a:lumMod val="50000"/>
                  </a:schemeClr>
                </a:solidFill>
                <a:latin typeface="Book Antiqua" pitchFamily="18" charset="0"/>
              </a:rPr>
              <a:t>, </a:t>
            </a:r>
            <a:r>
              <a:rPr lang="en-US" sz="3800" dirty="0" err="1" smtClean="0">
                <a:solidFill>
                  <a:schemeClr val="tx1">
                    <a:lumMod val="50000"/>
                  </a:schemeClr>
                </a:solidFill>
                <a:latin typeface="Book Antiqua" pitchFamily="18" charset="0"/>
              </a:rPr>
              <a:t>Krocodile</a:t>
            </a:r>
            <a:r>
              <a:rPr lang="en-US" sz="3800" dirty="0" smtClean="0">
                <a:solidFill>
                  <a:schemeClr val="tx1">
                    <a:lumMod val="50000"/>
                  </a:schemeClr>
                </a:solidFill>
                <a:latin typeface="Book Antiqua" pitchFamily="18" charset="0"/>
              </a:rPr>
              <a:t> &amp; Other Little Fish</a:t>
            </a:r>
            <a:endParaRPr lang="en-US" sz="3800" dirty="0">
              <a:solidFill>
                <a:schemeClr val="tx1">
                  <a:lumMod val="50000"/>
                </a:schemeClr>
              </a:solidFill>
              <a:latin typeface="Book Antiqua" pitchFamily="18" charset="0"/>
            </a:endParaRPr>
          </a:p>
          <a:p>
            <a:pPr marL="0" indent="0">
              <a:lnSpc>
                <a:spcPct val="130000"/>
              </a:lnSpc>
              <a:spcBef>
                <a:spcPct val="0"/>
              </a:spcBef>
              <a:buClr>
                <a:schemeClr val="tx1"/>
              </a:buClr>
              <a:buSzPct val="100000"/>
              <a:buFontTx/>
              <a:buChar char="•"/>
            </a:pPr>
            <a:r>
              <a:rPr lang="en-US" sz="3800" dirty="0">
                <a:solidFill>
                  <a:schemeClr val="tx1">
                    <a:lumMod val="50000"/>
                  </a:schemeClr>
                </a:solidFill>
                <a:latin typeface="Book Antiqua" pitchFamily="18" charset="0"/>
              </a:rPr>
              <a:t> </a:t>
            </a:r>
            <a:r>
              <a:rPr lang="en-US" sz="3800" dirty="0" smtClean="0">
                <a:solidFill>
                  <a:schemeClr val="tx1">
                    <a:lumMod val="50000"/>
                  </a:schemeClr>
                </a:solidFill>
                <a:latin typeface="Book Antiqua" pitchFamily="18" charset="0"/>
              </a:rPr>
              <a:t>Designer Stimulants (“Bath Salts”)</a:t>
            </a:r>
          </a:p>
          <a:p>
            <a:pPr marL="0" indent="0">
              <a:lnSpc>
                <a:spcPct val="130000"/>
              </a:lnSpc>
              <a:spcBef>
                <a:spcPct val="0"/>
              </a:spcBef>
              <a:buClr>
                <a:schemeClr val="tx1"/>
              </a:buClr>
              <a:buSzPct val="100000"/>
              <a:buFontTx/>
              <a:buChar char="•"/>
            </a:pPr>
            <a:r>
              <a:rPr lang="en-US" sz="3800" dirty="0" smtClean="0">
                <a:solidFill>
                  <a:schemeClr val="tx1">
                    <a:lumMod val="50000"/>
                  </a:schemeClr>
                </a:solidFill>
                <a:latin typeface="Book Antiqua" pitchFamily="18" charset="0"/>
              </a:rPr>
              <a:t> Legal Marijuana (26 States: Medicinal 	+ Recreational; ALL States = CBD)</a:t>
            </a:r>
          </a:p>
          <a:p>
            <a:pPr marL="0" indent="0">
              <a:lnSpc>
                <a:spcPct val="130000"/>
              </a:lnSpc>
              <a:spcBef>
                <a:spcPct val="0"/>
              </a:spcBef>
              <a:buClr>
                <a:schemeClr val="tx1"/>
              </a:buClr>
              <a:buSzPct val="100000"/>
              <a:buFontTx/>
              <a:buChar char="•"/>
            </a:pPr>
            <a:r>
              <a:rPr lang="en-US" sz="3800" dirty="0">
                <a:solidFill>
                  <a:srgbClr val="FAFD00"/>
                </a:solidFill>
                <a:latin typeface="Book Antiqua" pitchFamily="18" charset="0"/>
              </a:rPr>
              <a:t> </a:t>
            </a:r>
            <a:r>
              <a:rPr lang="en-US" sz="3800" dirty="0" smtClean="0">
                <a:solidFill>
                  <a:srgbClr val="FAFD00"/>
                </a:solidFill>
                <a:latin typeface="Book Antiqua" pitchFamily="18" charset="0"/>
              </a:rPr>
              <a:t>Synthetic Cannabinoids (K2 / “Spice”)</a:t>
            </a:r>
          </a:p>
          <a:p>
            <a:pPr marL="857250" lvl="1" indent="-457200">
              <a:lnSpc>
                <a:spcPct val="130000"/>
              </a:lnSpc>
              <a:spcBef>
                <a:spcPct val="0"/>
              </a:spcBef>
              <a:buClr>
                <a:srgbClr val="FF0000"/>
              </a:buClr>
              <a:buSzPct val="100000"/>
              <a:buFont typeface="Wingdings" panose="05000000000000000000" pitchFamily="2" charset="2"/>
              <a:buChar char="v"/>
            </a:pPr>
            <a:r>
              <a:rPr lang="en-US" sz="3200" dirty="0" smtClean="0">
                <a:solidFill>
                  <a:schemeClr val="accent2"/>
                </a:solidFill>
                <a:latin typeface="Book Antiqua" pitchFamily="18" charset="0"/>
              </a:rPr>
              <a:t> “</a:t>
            </a:r>
            <a:r>
              <a:rPr lang="en-US" sz="3200" dirty="0" smtClean="0">
                <a:solidFill>
                  <a:srgbClr val="FFFF00"/>
                </a:solidFill>
                <a:latin typeface="Book Antiqua" pitchFamily="18" charset="0"/>
              </a:rPr>
              <a:t>AM-_____</a:t>
            </a:r>
            <a:r>
              <a:rPr lang="en-US" sz="3200" dirty="0" smtClean="0">
                <a:solidFill>
                  <a:schemeClr val="accent2"/>
                </a:solidFill>
                <a:latin typeface="Book Antiqua" pitchFamily="18" charset="0"/>
              </a:rPr>
              <a:t>” means “</a:t>
            </a:r>
            <a:r>
              <a:rPr lang="en-US" sz="3200" dirty="0" smtClean="0">
                <a:solidFill>
                  <a:srgbClr val="FF0000"/>
                </a:solidFill>
                <a:latin typeface="Book Antiqua" pitchFamily="18" charset="0"/>
              </a:rPr>
              <a:t>Invented at</a:t>
            </a:r>
            <a:r>
              <a:rPr lang="en-US" sz="3200" dirty="0" smtClean="0">
                <a:solidFill>
                  <a:schemeClr val="accent2"/>
                </a:solidFill>
                <a:latin typeface="Book Antiqua" pitchFamily="18" charset="0"/>
              </a:rPr>
              <a:t> </a:t>
            </a:r>
            <a:r>
              <a:rPr lang="en-US" sz="3600" dirty="0" smtClean="0">
                <a:solidFill>
                  <a:srgbClr val="FF0000"/>
                </a:solidFill>
                <a:latin typeface="Book Antiqua" pitchFamily="18" charset="0"/>
              </a:rPr>
              <a:t>NU</a:t>
            </a:r>
            <a:r>
              <a:rPr lang="en-US" sz="3200" dirty="0" smtClean="0">
                <a:solidFill>
                  <a:schemeClr val="accent2"/>
                </a:solidFill>
                <a:latin typeface="Book Antiqua" pitchFamily="18" charset="0"/>
              </a:rPr>
              <a:t>”</a:t>
            </a:r>
          </a:p>
          <a:p>
            <a:pPr marL="857250" lvl="1" indent="-457200">
              <a:lnSpc>
                <a:spcPct val="130000"/>
              </a:lnSpc>
              <a:spcBef>
                <a:spcPct val="0"/>
              </a:spcBef>
              <a:buClr>
                <a:srgbClr val="FF0000"/>
              </a:buClr>
              <a:buSzPct val="100000"/>
              <a:buFont typeface="Wingdings" panose="05000000000000000000" pitchFamily="2" charset="2"/>
              <a:buChar char="v"/>
            </a:pPr>
            <a:r>
              <a:rPr lang="en-US" sz="2400" dirty="0">
                <a:solidFill>
                  <a:schemeClr val="accent2"/>
                </a:solidFill>
                <a:latin typeface="Book Antiqua" pitchFamily="18" charset="0"/>
              </a:rPr>
              <a:t> </a:t>
            </a:r>
            <a:r>
              <a:rPr lang="en-US" sz="2400" dirty="0" smtClean="0">
                <a:solidFill>
                  <a:schemeClr val="accent2"/>
                </a:solidFill>
                <a:latin typeface="Book Antiqua" pitchFamily="18" charset="0"/>
              </a:rPr>
              <a:t>Thank you Prof. </a:t>
            </a:r>
            <a:r>
              <a:rPr lang="en-US" sz="3200" dirty="0" smtClean="0">
                <a:solidFill>
                  <a:srgbClr val="FFFF00"/>
                </a:solidFill>
                <a:latin typeface="Book Antiqua" pitchFamily="18" charset="0"/>
              </a:rPr>
              <a:t>A</a:t>
            </a:r>
            <a:r>
              <a:rPr lang="en-US" sz="2400" dirty="0" smtClean="0">
                <a:solidFill>
                  <a:schemeClr val="accent2"/>
                </a:solidFill>
                <a:latin typeface="Book Antiqua" pitchFamily="18" charset="0"/>
              </a:rPr>
              <a:t>lexandros </a:t>
            </a:r>
            <a:r>
              <a:rPr lang="en-US" sz="3200" dirty="0" err="1" smtClean="0">
                <a:solidFill>
                  <a:srgbClr val="FFFF00"/>
                </a:solidFill>
                <a:latin typeface="Book Antiqua" pitchFamily="18" charset="0"/>
              </a:rPr>
              <a:t>M</a:t>
            </a:r>
            <a:r>
              <a:rPr lang="en-US" sz="2400" dirty="0" err="1" smtClean="0">
                <a:solidFill>
                  <a:schemeClr val="accent2"/>
                </a:solidFill>
                <a:latin typeface="Book Antiqua" pitchFamily="18" charset="0"/>
              </a:rPr>
              <a:t>akriyannis</a:t>
            </a:r>
            <a:r>
              <a:rPr lang="en-US" sz="2400" dirty="0" smtClean="0">
                <a:solidFill>
                  <a:schemeClr val="accent2"/>
                </a:solidFill>
                <a:latin typeface="Book Antiqua" pitchFamily="18" charset="0"/>
              </a:rPr>
              <a:t> </a:t>
            </a:r>
            <a:r>
              <a:rPr lang="en-US" dirty="0" smtClean="0">
                <a:solidFill>
                  <a:schemeClr val="accent2"/>
                </a:solidFill>
                <a:latin typeface="Book Antiqua" pitchFamily="18" charset="0"/>
              </a:rPr>
              <a:t>(@ my Alma Mater)</a:t>
            </a:r>
            <a:endParaRPr lang="en-US" sz="2400" dirty="0">
              <a:solidFill>
                <a:schemeClr val="accent2"/>
              </a:solidFill>
              <a:latin typeface="Book Antiqua" pitchFamily="18" charset="0"/>
            </a:endParaRPr>
          </a:p>
          <a:p>
            <a:pPr marL="0" indent="0">
              <a:lnSpc>
                <a:spcPct val="130000"/>
              </a:lnSpc>
              <a:spcBef>
                <a:spcPct val="0"/>
              </a:spcBef>
              <a:buClr>
                <a:schemeClr val="tx1"/>
              </a:buClr>
              <a:buSzPct val="100000"/>
              <a:buNone/>
            </a:pPr>
            <a:endParaRPr lang="en-US" sz="3600" dirty="0">
              <a:solidFill>
                <a:schemeClr val="accent2"/>
              </a:solidFill>
              <a:latin typeface="Book Antiqua" pitchFamily="18" charset="0"/>
            </a:endParaRPr>
          </a:p>
        </p:txBody>
      </p:sp>
      <p:sp>
        <p:nvSpPr>
          <p:cNvPr id="1441797" name="Rectangle 5"/>
          <p:cNvSpPr>
            <a:spLocks noGrp="1" noChangeArrowheads="1"/>
          </p:cNvSpPr>
          <p:nvPr>
            <p:ph type="title"/>
          </p:nvPr>
        </p:nvSpPr>
        <p:spPr>
          <a:xfrm>
            <a:off x="342900" y="457200"/>
            <a:ext cx="9302750" cy="709613"/>
          </a:xfrm>
          <a:noFill/>
          <a:ln/>
        </p:spPr>
        <p:txBody>
          <a:bodyPr/>
          <a:lstStyle/>
          <a:p>
            <a:pPr algn="ctr"/>
            <a:r>
              <a:rPr lang="en-US" sz="4400" dirty="0" err="1" smtClean="0">
                <a:latin typeface="Book Antiqua" pitchFamily="18" charset="0"/>
              </a:rPr>
              <a:t>Millenial</a:t>
            </a:r>
            <a:r>
              <a:rPr lang="en-US" sz="4400" dirty="0" smtClean="0">
                <a:latin typeface="Book Antiqua" pitchFamily="18" charset="0"/>
              </a:rPr>
              <a:t> </a:t>
            </a:r>
            <a:r>
              <a:rPr lang="en-US" sz="4400" dirty="0" err="1" smtClean="0">
                <a:latin typeface="Book Antiqua" pitchFamily="18" charset="0"/>
              </a:rPr>
              <a:t>Analytes</a:t>
            </a:r>
            <a:r>
              <a:rPr lang="en-US" sz="4400" dirty="0" smtClean="0">
                <a:latin typeface="Book Antiqua" pitchFamily="18" charset="0"/>
              </a:rPr>
              <a:t> </a:t>
            </a:r>
            <a:r>
              <a:rPr lang="en-US" sz="4400" dirty="0">
                <a:latin typeface="Book Antiqua" pitchFamily="18" charset="0"/>
              </a:rPr>
              <a:t>of Interest</a:t>
            </a:r>
          </a:p>
        </p:txBody>
      </p:sp>
    </p:spTree>
    <p:extLst>
      <p:ext uri="{BB962C8B-B14F-4D97-AF65-F5344CB8AC3E}">
        <p14:creationId xmlns:p14="http://schemas.microsoft.com/office/powerpoint/2010/main" val="606876483"/>
      </p:ext>
    </p:extLst>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ChangeArrowheads="1"/>
          </p:cNvSpPr>
          <p:nvPr/>
        </p:nvSpPr>
        <p:spPr bwMode="auto">
          <a:xfrm>
            <a:off x="711200" y="719138"/>
            <a:ext cx="8572500" cy="976312"/>
          </a:xfrm>
          <a:prstGeom prst="rect">
            <a:avLst/>
          </a:prstGeom>
          <a:noFill/>
          <a:ln w="9525">
            <a:noFill/>
            <a:miter lim="800000"/>
            <a:headEnd/>
            <a:tailEnd/>
          </a:ln>
          <a:effectLst/>
        </p:spPr>
        <p:txBody>
          <a:bodyPr wrap="none" lIns="92075" tIns="46038" rIns="92075" bIns="46038">
            <a:spAutoFit/>
          </a:bodyPr>
          <a:lstStyle/>
          <a:p>
            <a:r>
              <a:rPr lang="en-US" sz="5800">
                <a:effectLst>
                  <a:outerShdw blurRad="38100" dist="38100" dir="2700000" algn="tl">
                    <a:srgbClr val="000000"/>
                  </a:outerShdw>
                </a:effectLst>
                <a:latin typeface="Book Antiqua" pitchFamily="18" charset="0"/>
              </a:rPr>
              <a:t>Forensic Tox “Categories”</a:t>
            </a:r>
          </a:p>
        </p:txBody>
      </p:sp>
      <p:sp>
        <p:nvSpPr>
          <p:cNvPr id="513027" name="Rectangle 3"/>
          <p:cNvSpPr>
            <a:spLocks noChangeArrowheads="1"/>
          </p:cNvSpPr>
          <p:nvPr/>
        </p:nvSpPr>
        <p:spPr bwMode="auto">
          <a:xfrm>
            <a:off x="481013" y="611188"/>
            <a:ext cx="9463087" cy="5038725"/>
          </a:xfrm>
          <a:prstGeom prst="rect">
            <a:avLst/>
          </a:prstGeom>
          <a:noFill/>
          <a:ln w="9525">
            <a:noFill/>
            <a:miter lim="800000"/>
            <a:headEnd/>
            <a:tailEnd/>
          </a:ln>
          <a:effectLst/>
        </p:spPr>
        <p:txBody>
          <a:bodyPr lIns="92075" tIns="46038" rIns="92075" bIns="46038">
            <a:spAutoFit/>
          </a:bodyPr>
          <a:lstStyle/>
          <a:p>
            <a:pPr algn="l">
              <a:lnSpc>
                <a:spcPct val="125000"/>
              </a:lnSpc>
            </a:pPr>
            <a:r>
              <a:rPr lang="en-US" sz="6000" b="0">
                <a:effectLst>
                  <a:outerShdw blurRad="38100" dist="38100" dir="2700000" algn="tl">
                    <a:srgbClr val="000000"/>
                  </a:outerShdw>
                </a:effectLst>
                <a:latin typeface="Book Antiqua" pitchFamily="18" charset="0"/>
              </a:rPr>
              <a:t> </a:t>
            </a:r>
          </a:p>
          <a:p>
            <a:pPr algn="l">
              <a:lnSpc>
                <a:spcPct val="130000"/>
              </a:lnSpc>
              <a:buFontTx/>
              <a:buChar char="•"/>
            </a:pPr>
            <a:r>
              <a:rPr lang="en-US" sz="4800">
                <a:effectLst>
                  <a:outerShdw blurRad="38100" dist="38100" dir="2700000" algn="tl">
                    <a:srgbClr val="000000"/>
                  </a:outerShdw>
                </a:effectLst>
                <a:latin typeface="Book Antiqua" pitchFamily="18" charset="0"/>
              </a:rPr>
              <a:t> </a:t>
            </a:r>
            <a:r>
              <a:rPr lang="en-US" sz="4800">
                <a:solidFill>
                  <a:srgbClr val="FFFF00"/>
                </a:solidFill>
                <a:effectLst>
                  <a:outerShdw blurRad="38100" dist="38100" dir="2700000" algn="tl">
                    <a:srgbClr val="000000"/>
                  </a:outerShdw>
                </a:effectLst>
                <a:latin typeface="Book Antiqua" pitchFamily="18" charset="0"/>
              </a:rPr>
              <a:t>Compliance Testing 				[ To Maintain Privileges]</a:t>
            </a:r>
          </a:p>
          <a:p>
            <a:pPr algn="l">
              <a:lnSpc>
                <a:spcPct val="130000"/>
              </a:lnSpc>
              <a:buFontTx/>
              <a:buChar char="•"/>
            </a:pPr>
            <a:r>
              <a:rPr lang="en-US" sz="4800" b="0">
                <a:effectLst>
                  <a:outerShdw blurRad="38100" dist="38100" dir="2700000" algn="tl">
                    <a:srgbClr val="000000"/>
                  </a:outerShdw>
                </a:effectLst>
                <a:latin typeface="Book Antiqua" pitchFamily="18" charset="0"/>
              </a:rPr>
              <a:t> </a:t>
            </a:r>
            <a:r>
              <a:rPr lang="en-US" sz="4800">
                <a:solidFill>
                  <a:srgbClr val="FFFF00"/>
                </a:solidFill>
                <a:effectLst>
                  <a:outerShdw blurRad="38100" dist="38100" dir="2700000" algn="tl">
                    <a:srgbClr val="000000"/>
                  </a:outerShdw>
                </a:effectLst>
                <a:latin typeface="Book Antiqua" pitchFamily="18" charset="0"/>
              </a:rPr>
              <a:t>Performance Testing</a:t>
            </a:r>
          </a:p>
          <a:p>
            <a:pPr algn="l">
              <a:lnSpc>
                <a:spcPct val="130000"/>
              </a:lnSpc>
              <a:buFontTx/>
              <a:buChar char="•"/>
            </a:pPr>
            <a:r>
              <a:rPr lang="en-US" sz="4800">
                <a:effectLst>
                  <a:outerShdw blurRad="38100" dist="38100" dir="2700000" algn="tl">
                    <a:srgbClr val="000000"/>
                  </a:outerShdw>
                </a:effectLst>
                <a:latin typeface="Book Antiqua" pitchFamily="18" charset="0"/>
              </a:rPr>
              <a:t> </a:t>
            </a:r>
            <a:r>
              <a:rPr lang="en-US" sz="4800">
                <a:solidFill>
                  <a:srgbClr val="FFFF00"/>
                </a:solidFill>
                <a:effectLst>
                  <a:outerShdw blurRad="38100" dist="38100" dir="2700000" algn="tl">
                    <a:srgbClr val="000000"/>
                  </a:outerShdw>
                </a:effectLst>
                <a:latin typeface="Book Antiqua" pitchFamily="18" charset="0"/>
              </a:rPr>
              <a:t>Postmortem Examinations</a:t>
            </a:r>
          </a:p>
        </p:txBody>
      </p:sp>
    </p:spTree>
  </p:cSld>
  <p:clrMapOvr>
    <a:masterClrMapping/>
  </p:clrMapOvr>
  <p:transition>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ChangeArrowheads="1"/>
          </p:cNvSpPr>
          <p:nvPr/>
        </p:nvSpPr>
        <p:spPr bwMode="auto">
          <a:xfrm>
            <a:off x="1657350" y="476250"/>
            <a:ext cx="8001000" cy="1143000"/>
          </a:xfrm>
          <a:prstGeom prst="rect">
            <a:avLst/>
          </a:prstGeom>
          <a:noFill/>
          <a:ln w="9525">
            <a:noFill/>
            <a:miter lim="800000"/>
            <a:headEnd/>
            <a:tailEnd/>
          </a:ln>
          <a:effectLst/>
        </p:spPr>
        <p:txBody>
          <a:bodyPr wrap="none" anchor="ctr"/>
          <a:lstStyle/>
          <a:p>
            <a:endParaRPr lang="en-US"/>
          </a:p>
        </p:txBody>
      </p:sp>
      <p:sp>
        <p:nvSpPr>
          <p:cNvPr id="1464323"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464324" name="Rectangle 4"/>
          <p:cNvSpPr>
            <a:spLocks noGrp="1" noChangeArrowheads="1"/>
          </p:cNvSpPr>
          <p:nvPr>
            <p:ph type="body" idx="1"/>
          </p:nvPr>
        </p:nvSpPr>
        <p:spPr>
          <a:xfrm>
            <a:off x="342900" y="1371600"/>
            <a:ext cx="9372600" cy="4991100"/>
          </a:xfrm>
          <a:noFill/>
          <a:ln/>
        </p:spPr>
        <p:txBody>
          <a:bodyPr>
            <a:spAutoFit/>
          </a:bodyPr>
          <a:lstStyle/>
          <a:p>
            <a:pPr marL="0" indent="0">
              <a:lnSpc>
                <a:spcPct val="120000"/>
              </a:lnSpc>
              <a:spcBef>
                <a:spcPct val="0"/>
              </a:spcBef>
              <a:buClr>
                <a:schemeClr val="tx1"/>
              </a:buClr>
              <a:buSzTx/>
              <a:buFontTx/>
              <a:buChar char="•"/>
            </a:pPr>
            <a:r>
              <a:rPr lang="en-US" sz="3400">
                <a:solidFill>
                  <a:srgbClr val="FAFD00"/>
                </a:solidFill>
                <a:latin typeface="Book Antiqua" pitchFamily="18" charset="0"/>
              </a:rPr>
              <a:t> Forensic Toxicology Initiation</a:t>
            </a:r>
          </a:p>
          <a:p>
            <a:pPr marL="457200" lvl="1" indent="0">
              <a:lnSpc>
                <a:spcPct val="120000"/>
              </a:lnSpc>
              <a:spcBef>
                <a:spcPct val="0"/>
              </a:spcBef>
              <a:buSzTx/>
              <a:buFontTx/>
              <a:buChar char="•"/>
            </a:pPr>
            <a:r>
              <a:rPr lang="en-US" sz="2500">
                <a:solidFill>
                  <a:schemeClr val="accent2"/>
                </a:solidFill>
                <a:latin typeface="Book Antiqua" pitchFamily="18" charset="0"/>
              </a:rPr>
              <a:t> Forensic = “Of, or Relating to, or Used in Legal 	Proceedings or Argumentation”</a:t>
            </a:r>
          </a:p>
          <a:p>
            <a:pPr marL="457200" lvl="1" indent="0">
              <a:lnSpc>
                <a:spcPct val="120000"/>
              </a:lnSpc>
              <a:spcBef>
                <a:spcPct val="0"/>
              </a:spcBef>
              <a:buSzTx/>
              <a:buFontTx/>
              <a:buChar char="•"/>
            </a:pPr>
            <a:r>
              <a:rPr lang="en-US" sz="2500">
                <a:solidFill>
                  <a:schemeClr val="accent2"/>
                </a:solidFill>
                <a:latin typeface="Book Antiqua" pitchFamily="18" charset="0"/>
              </a:rPr>
              <a:t> Toxicology = “The Study of the Adverse Effects of Foreign 	Substances in Living Organisms (a.k.a. Poisons)”</a:t>
            </a:r>
          </a:p>
          <a:p>
            <a:pPr marL="457200" lvl="1" indent="0">
              <a:lnSpc>
                <a:spcPct val="120000"/>
              </a:lnSpc>
              <a:spcBef>
                <a:spcPct val="0"/>
              </a:spcBef>
              <a:buSzTx/>
              <a:buFontTx/>
              <a:buChar char="•"/>
            </a:pPr>
            <a:r>
              <a:rPr lang="en-US" sz="2500">
                <a:solidFill>
                  <a:schemeClr val="accent2"/>
                </a:solidFill>
                <a:latin typeface="Book Antiqua" pitchFamily="18" charset="0"/>
              </a:rPr>
              <a:t> Early 1800s: French Research Defined the Field (AND 	Absorption’s Importance…Now We Have ADME)</a:t>
            </a:r>
          </a:p>
          <a:p>
            <a:pPr marL="457200" lvl="1" indent="0">
              <a:lnSpc>
                <a:spcPct val="120000"/>
              </a:lnSpc>
              <a:spcBef>
                <a:spcPct val="0"/>
              </a:spcBef>
              <a:buSzTx/>
              <a:buFontTx/>
              <a:buChar char="•"/>
            </a:pPr>
            <a:r>
              <a:rPr lang="en-US" sz="2500">
                <a:solidFill>
                  <a:schemeClr val="accent2"/>
                </a:solidFill>
                <a:latin typeface="Book Antiqua" pitchFamily="18" charset="0"/>
              </a:rPr>
              <a:t> Mid 1800s: The French Kept it Going with Extractions</a:t>
            </a:r>
          </a:p>
          <a:p>
            <a:pPr marL="457200" lvl="1" indent="0">
              <a:lnSpc>
                <a:spcPct val="120000"/>
              </a:lnSpc>
              <a:spcBef>
                <a:spcPct val="0"/>
              </a:spcBef>
              <a:buSzTx/>
              <a:buFontTx/>
              <a:buChar char="•"/>
            </a:pPr>
            <a:r>
              <a:rPr lang="en-US" sz="2500">
                <a:solidFill>
                  <a:schemeClr val="accent2"/>
                </a:solidFill>
                <a:latin typeface="Book Antiqua" pitchFamily="18" charset="0"/>
              </a:rPr>
              <a:t> 1900s: America Finally Gets Involved (in NYC, of Course!)</a:t>
            </a:r>
          </a:p>
          <a:p>
            <a:pPr marL="0" indent="0">
              <a:lnSpc>
                <a:spcPct val="120000"/>
              </a:lnSpc>
              <a:spcBef>
                <a:spcPct val="0"/>
              </a:spcBef>
              <a:buClr>
                <a:schemeClr val="tx1"/>
              </a:buClr>
              <a:buSzTx/>
              <a:buFontTx/>
              <a:buChar char="•"/>
            </a:pPr>
            <a:r>
              <a:rPr lang="en-US" sz="3400">
                <a:solidFill>
                  <a:srgbClr val="FAFD00"/>
                </a:solidFill>
                <a:latin typeface="Book Antiqua" pitchFamily="18" charset="0"/>
              </a:rPr>
              <a:t> Borkenstein Was a Great American</a:t>
            </a:r>
          </a:p>
        </p:txBody>
      </p:sp>
      <p:sp>
        <p:nvSpPr>
          <p:cNvPr id="1464325" name="Rectangle 5"/>
          <p:cNvSpPr>
            <a:spLocks noGrp="1" noChangeArrowheads="1"/>
          </p:cNvSpPr>
          <p:nvPr>
            <p:ph type="title"/>
          </p:nvPr>
        </p:nvSpPr>
        <p:spPr>
          <a:xfrm>
            <a:off x="647700" y="533400"/>
            <a:ext cx="9029700" cy="990600"/>
          </a:xfrm>
          <a:noFill/>
          <a:ln/>
        </p:spPr>
        <p:txBody>
          <a:bodyPr/>
          <a:lstStyle/>
          <a:p>
            <a:pPr algn="ctr"/>
            <a:r>
              <a:rPr lang="en-US" sz="6000">
                <a:latin typeface="Book Antiqua" pitchFamily="18" charset="0"/>
              </a:rPr>
              <a:t>Postmortem Toxicology</a:t>
            </a:r>
            <a:endParaRPr lang="en-US" sz="800">
              <a:latin typeface="Book Antiqua"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ChangeArrowheads="1"/>
          </p:cNvSpPr>
          <p:nvPr/>
        </p:nvSpPr>
        <p:spPr bwMode="auto">
          <a:xfrm>
            <a:off x="1657350" y="476250"/>
            <a:ext cx="8001000" cy="1143000"/>
          </a:xfrm>
          <a:prstGeom prst="rect">
            <a:avLst/>
          </a:prstGeom>
          <a:noFill/>
          <a:ln w="9525">
            <a:noFill/>
            <a:miter lim="800000"/>
            <a:headEnd/>
            <a:tailEnd/>
          </a:ln>
          <a:effectLst/>
        </p:spPr>
        <p:txBody>
          <a:bodyPr wrap="none" anchor="ctr"/>
          <a:lstStyle/>
          <a:p>
            <a:endParaRPr lang="en-US"/>
          </a:p>
        </p:txBody>
      </p:sp>
      <p:sp>
        <p:nvSpPr>
          <p:cNvPr id="1466371"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466372" name="Rectangle 4"/>
          <p:cNvSpPr>
            <a:spLocks noGrp="1" noChangeArrowheads="1"/>
          </p:cNvSpPr>
          <p:nvPr>
            <p:ph type="body" idx="1"/>
          </p:nvPr>
        </p:nvSpPr>
        <p:spPr>
          <a:xfrm>
            <a:off x="342900" y="1219200"/>
            <a:ext cx="9372600" cy="5318125"/>
          </a:xfrm>
          <a:noFill/>
          <a:ln/>
        </p:spPr>
        <p:txBody>
          <a:bodyPr>
            <a:spAutoFit/>
          </a:bodyPr>
          <a:lstStyle/>
          <a:p>
            <a:pPr marL="0" indent="0">
              <a:lnSpc>
                <a:spcPct val="120000"/>
              </a:lnSpc>
              <a:spcBef>
                <a:spcPct val="0"/>
              </a:spcBef>
              <a:buClr>
                <a:schemeClr val="tx1"/>
              </a:buClr>
              <a:buSzTx/>
              <a:buFontTx/>
              <a:buChar char="•"/>
            </a:pPr>
            <a:r>
              <a:rPr lang="en-US" sz="3400">
                <a:solidFill>
                  <a:srgbClr val="FAFD00"/>
                </a:solidFill>
                <a:latin typeface="Book Antiqua" pitchFamily="18" charset="0"/>
              </a:rPr>
              <a:t> Evaluation of Human Performance</a:t>
            </a:r>
          </a:p>
          <a:p>
            <a:pPr marL="457200" lvl="1" indent="0">
              <a:lnSpc>
                <a:spcPct val="120000"/>
              </a:lnSpc>
              <a:spcBef>
                <a:spcPct val="0"/>
              </a:spcBef>
              <a:buSzTx/>
              <a:buFontTx/>
              <a:buChar char="•"/>
            </a:pPr>
            <a:r>
              <a:rPr lang="en-US" sz="2500">
                <a:solidFill>
                  <a:schemeClr val="accent2"/>
                </a:solidFill>
                <a:latin typeface="Book Antiqua" pitchFamily="18" charset="0"/>
              </a:rPr>
              <a:t> Can be Termed “Psychomotor” Performance</a:t>
            </a:r>
          </a:p>
          <a:p>
            <a:pPr marL="457200" lvl="1" indent="0">
              <a:lnSpc>
                <a:spcPct val="120000"/>
              </a:lnSpc>
              <a:spcBef>
                <a:spcPct val="0"/>
              </a:spcBef>
              <a:buSzTx/>
              <a:buFontTx/>
              <a:buChar char="•"/>
            </a:pPr>
            <a:r>
              <a:rPr lang="en-US" sz="2500">
                <a:solidFill>
                  <a:schemeClr val="accent2"/>
                </a:solidFill>
                <a:latin typeface="Book Antiqua" pitchFamily="18" charset="0"/>
              </a:rPr>
              <a:t> Performance of Routine Tasks Like SPORTS!</a:t>
            </a:r>
          </a:p>
          <a:p>
            <a:pPr marL="457200" lvl="1" indent="0">
              <a:lnSpc>
                <a:spcPct val="120000"/>
              </a:lnSpc>
              <a:spcBef>
                <a:spcPct val="0"/>
              </a:spcBef>
              <a:buSzTx/>
              <a:buFontTx/>
              <a:buChar char="•"/>
            </a:pPr>
            <a:r>
              <a:rPr lang="en-US" sz="2500">
                <a:solidFill>
                  <a:schemeClr val="accent2"/>
                </a:solidFill>
                <a:latin typeface="Book Antiqua" pitchFamily="18" charset="0"/>
              </a:rPr>
              <a:t> These Routine Tasks are Often “Privileges” Also</a:t>
            </a:r>
          </a:p>
          <a:p>
            <a:pPr marL="0" indent="0">
              <a:lnSpc>
                <a:spcPct val="120000"/>
              </a:lnSpc>
              <a:spcBef>
                <a:spcPct val="0"/>
              </a:spcBef>
              <a:buClr>
                <a:schemeClr val="tx1"/>
              </a:buClr>
              <a:buSzTx/>
              <a:buFontTx/>
              <a:buChar char="•"/>
            </a:pPr>
            <a:r>
              <a:rPr lang="en-US" sz="3400">
                <a:solidFill>
                  <a:srgbClr val="FAFD00"/>
                </a:solidFill>
                <a:latin typeface="Book Antiqua" pitchFamily="18" charset="0"/>
              </a:rPr>
              <a:t> Psychology, Toxicology &amp; Pharmacology</a:t>
            </a:r>
          </a:p>
          <a:p>
            <a:pPr marL="0" indent="0">
              <a:lnSpc>
                <a:spcPct val="120000"/>
              </a:lnSpc>
              <a:spcBef>
                <a:spcPct val="0"/>
              </a:spcBef>
              <a:buClr>
                <a:schemeClr val="tx1"/>
              </a:buClr>
              <a:buSzTx/>
              <a:buFontTx/>
              <a:buChar char="•"/>
            </a:pPr>
            <a:r>
              <a:rPr lang="en-US" sz="3400">
                <a:solidFill>
                  <a:srgbClr val="FAFD00"/>
                </a:solidFill>
                <a:latin typeface="Book Antiqua" pitchFamily="18" charset="0"/>
              </a:rPr>
              <a:t> The Dose and History of Dosing are Critical</a:t>
            </a:r>
          </a:p>
          <a:p>
            <a:pPr marL="457200" lvl="1" indent="0">
              <a:lnSpc>
                <a:spcPct val="120000"/>
              </a:lnSpc>
              <a:spcBef>
                <a:spcPct val="0"/>
              </a:spcBef>
              <a:buSzTx/>
              <a:buFontTx/>
              <a:buChar char="•"/>
            </a:pPr>
            <a:r>
              <a:rPr lang="en-US" sz="2500">
                <a:solidFill>
                  <a:srgbClr val="FAFD00"/>
                </a:solidFill>
                <a:latin typeface="Book Antiqua" pitchFamily="18" charset="0"/>
              </a:rPr>
              <a:t> </a:t>
            </a:r>
            <a:r>
              <a:rPr lang="en-US" sz="2500">
                <a:solidFill>
                  <a:schemeClr val="accent2"/>
                </a:solidFill>
                <a:latin typeface="Book Antiqua" pitchFamily="18" charset="0"/>
              </a:rPr>
              <a:t>Positive Effects vs. Negative Effects</a:t>
            </a:r>
          </a:p>
          <a:p>
            <a:pPr marL="457200" lvl="1" indent="0">
              <a:lnSpc>
                <a:spcPct val="120000"/>
              </a:lnSpc>
              <a:spcBef>
                <a:spcPct val="0"/>
              </a:spcBef>
              <a:buSzTx/>
              <a:buFontTx/>
              <a:buChar char="•"/>
            </a:pPr>
            <a:r>
              <a:rPr lang="en-US" sz="2500">
                <a:solidFill>
                  <a:schemeClr val="accent2"/>
                </a:solidFill>
                <a:latin typeface="Book Antiqua" pitchFamily="18" charset="0"/>
              </a:rPr>
              <a:t> Chronic vs. Therapeutic</a:t>
            </a:r>
          </a:p>
          <a:p>
            <a:pPr marL="457200" lvl="1" indent="0">
              <a:lnSpc>
                <a:spcPct val="120000"/>
              </a:lnSpc>
              <a:spcBef>
                <a:spcPct val="0"/>
              </a:spcBef>
              <a:buSzTx/>
              <a:buFontTx/>
              <a:buChar char="•"/>
            </a:pPr>
            <a:r>
              <a:rPr lang="en-US" sz="2500">
                <a:solidFill>
                  <a:schemeClr val="accent2"/>
                </a:solidFill>
                <a:latin typeface="Book Antiqua" pitchFamily="18" charset="0"/>
              </a:rPr>
              <a:t> Illicit vs. Prescription</a:t>
            </a:r>
          </a:p>
          <a:p>
            <a:pPr marL="0" indent="0">
              <a:lnSpc>
                <a:spcPct val="120000"/>
              </a:lnSpc>
              <a:spcBef>
                <a:spcPct val="0"/>
              </a:spcBef>
              <a:buClr>
                <a:schemeClr val="tx1"/>
              </a:buClr>
              <a:buSzTx/>
              <a:buFontTx/>
              <a:buChar char="•"/>
            </a:pPr>
            <a:r>
              <a:rPr lang="en-US" sz="3400">
                <a:solidFill>
                  <a:srgbClr val="FAFD00"/>
                </a:solidFill>
                <a:latin typeface="Book Antiqua" pitchFamily="18" charset="0"/>
              </a:rPr>
              <a:t> Alcohol is ONE of MANY Kings</a:t>
            </a:r>
          </a:p>
        </p:txBody>
      </p:sp>
      <p:sp>
        <p:nvSpPr>
          <p:cNvPr id="1466373" name="Rectangle 5"/>
          <p:cNvSpPr>
            <a:spLocks noGrp="1" noChangeArrowheads="1"/>
          </p:cNvSpPr>
          <p:nvPr>
            <p:ph type="title"/>
          </p:nvPr>
        </p:nvSpPr>
        <p:spPr>
          <a:xfrm>
            <a:off x="647700" y="533400"/>
            <a:ext cx="9029700" cy="990600"/>
          </a:xfrm>
          <a:noFill/>
          <a:ln/>
        </p:spPr>
        <p:txBody>
          <a:bodyPr/>
          <a:lstStyle/>
          <a:p>
            <a:pPr algn="ctr"/>
            <a:r>
              <a:rPr lang="en-US" sz="6600">
                <a:latin typeface="Book Antiqua" pitchFamily="18" charset="0"/>
              </a:rPr>
              <a:t>Performance Testing</a:t>
            </a:r>
            <a:br>
              <a:rPr lang="en-US" sz="6600">
                <a:latin typeface="Book Antiqua" pitchFamily="18" charset="0"/>
              </a:rPr>
            </a:br>
            <a:r>
              <a:rPr lang="en-US" sz="900">
                <a:latin typeface="Book Antiqua" pitchFamily="18" charset="0"/>
              </a:rPr>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ChangeArrowheads="1"/>
          </p:cNvSpPr>
          <p:nvPr/>
        </p:nvSpPr>
        <p:spPr bwMode="auto">
          <a:xfrm>
            <a:off x="1657350" y="476250"/>
            <a:ext cx="8001000" cy="1143000"/>
          </a:xfrm>
          <a:prstGeom prst="rect">
            <a:avLst/>
          </a:prstGeom>
          <a:noFill/>
          <a:ln w="9525">
            <a:noFill/>
            <a:miter lim="800000"/>
            <a:headEnd/>
            <a:tailEnd/>
          </a:ln>
          <a:effectLst/>
        </p:spPr>
        <p:txBody>
          <a:bodyPr wrap="none" anchor="ctr"/>
          <a:lstStyle/>
          <a:p>
            <a:endParaRPr lang="en-US"/>
          </a:p>
        </p:txBody>
      </p:sp>
      <p:sp>
        <p:nvSpPr>
          <p:cNvPr id="1468419"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468420" name="Rectangle 4"/>
          <p:cNvSpPr>
            <a:spLocks noGrp="1" noChangeArrowheads="1"/>
          </p:cNvSpPr>
          <p:nvPr>
            <p:ph type="body" idx="1"/>
          </p:nvPr>
        </p:nvSpPr>
        <p:spPr>
          <a:xfrm>
            <a:off x="342900" y="1371600"/>
            <a:ext cx="9372600" cy="4810125"/>
          </a:xfrm>
          <a:noFill/>
          <a:ln/>
        </p:spPr>
        <p:txBody>
          <a:bodyPr>
            <a:spAutoFit/>
          </a:bodyPr>
          <a:lstStyle/>
          <a:p>
            <a:pPr marL="0" indent="0">
              <a:lnSpc>
                <a:spcPct val="120000"/>
              </a:lnSpc>
              <a:spcBef>
                <a:spcPct val="0"/>
              </a:spcBef>
              <a:buClr>
                <a:schemeClr val="tx1"/>
              </a:buClr>
              <a:buSzTx/>
              <a:buFontTx/>
              <a:buChar char="•"/>
            </a:pPr>
            <a:r>
              <a:rPr lang="en-US" sz="4200">
                <a:solidFill>
                  <a:srgbClr val="FAFD00"/>
                </a:solidFill>
                <a:latin typeface="Book Antiqua" pitchFamily="18" charset="0"/>
              </a:rPr>
              <a:t> Forensic Toxicology’s Workhorse</a:t>
            </a:r>
          </a:p>
          <a:p>
            <a:pPr marL="457200" lvl="1" indent="0">
              <a:lnSpc>
                <a:spcPct val="120000"/>
              </a:lnSpc>
              <a:spcBef>
                <a:spcPct val="0"/>
              </a:spcBef>
              <a:buSzTx/>
              <a:buFontTx/>
              <a:buChar char="•"/>
            </a:pPr>
            <a:r>
              <a:rPr lang="en-US" sz="3300">
                <a:solidFill>
                  <a:schemeClr val="accent2"/>
                </a:solidFill>
                <a:latin typeface="Book Antiqua" pitchFamily="18" charset="0"/>
              </a:rPr>
              <a:t> Safety &amp; Security Sensitive Positions</a:t>
            </a:r>
          </a:p>
          <a:p>
            <a:pPr marL="457200" lvl="1" indent="0">
              <a:lnSpc>
                <a:spcPct val="120000"/>
              </a:lnSpc>
              <a:spcBef>
                <a:spcPct val="0"/>
              </a:spcBef>
              <a:buSzTx/>
              <a:buFontTx/>
              <a:buChar char="•"/>
            </a:pPr>
            <a:r>
              <a:rPr lang="en-US" sz="3300">
                <a:solidFill>
                  <a:schemeClr val="accent2"/>
                </a:solidFill>
                <a:latin typeface="Book Antiqua" pitchFamily="18" charset="0"/>
              </a:rPr>
              <a:t> Interface Between Privacy &amp; “Social Good”</a:t>
            </a:r>
          </a:p>
          <a:p>
            <a:pPr marL="0" indent="0">
              <a:lnSpc>
                <a:spcPct val="120000"/>
              </a:lnSpc>
              <a:spcBef>
                <a:spcPct val="0"/>
              </a:spcBef>
              <a:buClr>
                <a:schemeClr val="tx1"/>
              </a:buClr>
              <a:buSzTx/>
              <a:buFontTx/>
              <a:buChar char="•"/>
            </a:pPr>
            <a:r>
              <a:rPr lang="en-US" sz="4200">
                <a:solidFill>
                  <a:srgbClr val="FAFD00"/>
                </a:solidFill>
                <a:latin typeface="Book Antiqua" pitchFamily="18" charset="0"/>
              </a:rPr>
              <a:t> Source of “Forensic” Best Practices</a:t>
            </a:r>
          </a:p>
          <a:p>
            <a:pPr marL="457200" lvl="1" indent="0">
              <a:lnSpc>
                <a:spcPct val="120000"/>
              </a:lnSpc>
              <a:spcBef>
                <a:spcPct val="0"/>
              </a:spcBef>
              <a:buSzTx/>
              <a:buFontTx/>
              <a:buChar char="•"/>
            </a:pPr>
            <a:r>
              <a:rPr lang="en-US" sz="3300">
                <a:solidFill>
                  <a:schemeClr val="accent2"/>
                </a:solidFill>
                <a:latin typeface="Book Antiqua" pitchFamily="18" charset="0"/>
              </a:rPr>
              <a:t> Sampling, Integrity, Storage, Access Limits</a:t>
            </a:r>
          </a:p>
          <a:p>
            <a:pPr marL="457200" lvl="1" indent="0">
              <a:lnSpc>
                <a:spcPct val="120000"/>
              </a:lnSpc>
              <a:spcBef>
                <a:spcPct val="0"/>
              </a:spcBef>
              <a:buSzTx/>
              <a:buFontTx/>
              <a:buChar char="•"/>
            </a:pPr>
            <a:r>
              <a:rPr lang="en-US" sz="3300">
                <a:solidFill>
                  <a:schemeClr val="accent2"/>
                </a:solidFill>
                <a:latin typeface="Book Antiqua" pitchFamily="18" charset="0"/>
              </a:rPr>
              <a:t> AFOMs, Complementary Tests, QA</a:t>
            </a:r>
          </a:p>
          <a:p>
            <a:pPr marL="0" indent="0">
              <a:lnSpc>
                <a:spcPct val="120000"/>
              </a:lnSpc>
              <a:spcBef>
                <a:spcPct val="0"/>
              </a:spcBef>
              <a:buClr>
                <a:schemeClr val="tx1"/>
              </a:buClr>
              <a:buSzTx/>
              <a:buFontTx/>
              <a:buChar char="•"/>
            </a:pPr>
            <a:r>
              <a:rPr lang="en-US" sz="4200">
                <a:solidFill>
                  <a:srgbClr val="FAFD00"/>
                </a:solidFill>
                <a:latin typeface="Book Antiqua" pitchFamily="18" charset="0"/>
              </a:rPr>
              <a:t> Moving Those Cutoffs…</a:t>
            </a:r>
          </a:p>
        </p:txBody>
      </p:sp>
      <p:sp>
        <p:nvSpPr>
          <p:cNvPr id="1468421" name="Rectangle 5"/>
          <p:cNvSpPr>
            <a:spLocks noGrp="1" noChangeArrowheads="1"/>
          </p:cNvSpPr>
          <p:nvPr>
            <p:ph type="title"/>
          </p:nvPr>
        </p:nvSpPr>
        <p:spPr>
          <a:xfrm>
            <a:off x="647700" y="533400"/>
            <a:ext cx="9029700" cy="990600"/>
          </a:xfrm>
          <a:noFill/>
          <a:ln/>
        </p:spPr>
        <p:txBody>
          <a:bodyPr/>
          <a:lstStyle/>
          <a:p>
            <a:pPr algn="ctr"/>
            <a:r>
              <a:rPr lang="en-US" sz="6600">
                <a:latin typeface="Book Antiqua" pitchFamily="18" charset="0"/>
              </a:rPr>
              <a:t>Workplace Testing</a:t>
            </a:r>
            <a:endParaRPr lang="en-US" sz="900">
              <a:latin typeface="Book Antiqua"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503235"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503236" name="Rectangle 4"/>
          <p:cNvSpPr>
            <a:spLocks noGrp="1" noChangeArrowheads="1"/>
          </p:cNvSpPr>
          <p:nvPr>
            <p:ph type="title"/>
          </p:nvPr>
        </p:nvSpPr>
        <p:spPr>
          <a:xfrm>
            <a:off x="228600" y="228600"/>
            <a:ext cx="9302750" cy="1047750"/>
          </a:xfrm>
          <a:noFill/>
          <a:ln/>
        </p:spPr>
        <p:txBody>
          <a:bodyPr/>
          <a:lstStyle/>
          <a:p>
            <a:pPr algn="ctr"/>
            <a:r>
              <a:rPr lang="en-US" sz="5400">
                <a:latin typeface="Book Antiqua" pitchFamily="18" charset="0"/>
              </a:rPr>
              <a:t>The Average     Man Theory</a:t>
            </a:r>
            <a:endParaRPr lang="en-US" sz="4800">
              <a:latin typeface="Book Antiqua" pitchFamily="18" charset="0"/>
            </a:endParaRPr>
          </a:p>
        </p:txBody>
      </p:sp>
      <p:pic>
        <p:nvPicPr>
          <p:cNvPr id="1503237" name="Picture 5"/>
          <p:cNvPicPr>
            <a:picLocks noChangeArrowheads="1"/>
          </p:cNvPicPr>
          <p:nvPr/>
        </p:nvPicPr>
        <p:blipFill>
          <a:blip r:embed="rId3" cstate="print"/>
          <a:srcRect/>
          <a:stretch>
            <a:fillRect/>
          </a:stretch>
        </p:blipFill>
        <p:spPr bwMode="auto">
          <a:xfrm>
            <a:off x="3629025" y="1109663"/>
            <a:ext cx="2314575" cy="5181600"/>
          </a:xfrm>
          <a:prstGeom prst="rect">
            <a:avLst/>
          </a:prstGeom>
          <a:noFill/>
          <a:ln w="9525">
            <a:noFill/>
            <a:miter lim="800000"/>
            <a:headEnd/>
            <a:tailEnd/>
          </a:ln>
          <a:effectLst/>
        </p:spPr>
      </p:pic>
      <p:sp>
        <p:nvSpPr>
          <p:cNvPr id="1503238" name="Rectangle 6"/>
          <p:cNvSpPr>
            <a:spLocks noChangeArrowheads="1"/>
          </p:cNvSpPr>
          <p:nvPr/>
        </p:nvSpPr>
        <p:spPr bwMode="auto">
          <a:xfrm>
            <a:off x="479425" y="1516063"/>
            <a:ext cx="2800350" cy="3937000"/>
          </a:xfrm>
          <a:prstGeom prst="rect">
            <a:avLst/>
          </a:prstGeom>
          <a:noFill/>
          <a:ln w="9525">
            <a:noFill/>
            <a:miter lim="800000"/>
            <a:headEnd/>
            <a:tailEnd/>
          </a:ln>
          <a:effectLst/>
        </p:spPr>
        <p:txBody>
          <a:bodyPr wrap="none" lIns="92075" tIns="46038" rIns="92075" bIns="46038">
            <a:spAutoFit/>
          </a:bodyPr>
          <a:lstStyle/>
          <a:p>
            <a:pPr algn="l"/>
            <a:r>
              <a:rPr lang="en-US" sz="3600">
                <a:solidFill>
                  <a:srgbClr val="FAFD00"/>
                </a:solidFill>
                <a:effectLst>
                  <a:outerShdw blurRad="38100" dist="38100" dir="2700000" algn="tl">
                    <a:srgbClr val="000000"/>
                  </a:outerShdw>
                </a:effectLst>
                <a:latin typeface="Book Antiqua" pitchFamily="18" charset="0"/>
              </a:rPr>
              <a:t>Absorption</a:t>
            </a:r>
          </a:p>
          <a:p>
            <a:pPr algn="l"/>
            <a:endParaRPr lang="en-US" sz="3600">
              <a:solidFill>
                <a:srgbClr val="FAFD00"/>
              </a:solidFill>
              <a:effectLst>
                <a:outerShdw blurRad="38100" dist="38100" dir="2700000" algn="tl">
                  <a:srgbClr val="000000"/>
                </a:outerShdw>
              </a:effectLst>
              <a:latin typeface="Book Antiqua" pitchFamily="18" charset="0"/>
            </a:endParaRPr>
          </a:p>
          <a:p>
            <a:pPr algn="l"/>
            <a:r>
              <a:rPr lang="en-US" sz="3600">
                <a:solidFill>
                  <a:srgbClr val="FAFD00"/>
                </a:solidFill>
                <a:effectLst>
                  <a:outerShdw blurRad="38100" dist="38100" dir="2700000" algn="tl">
                    <a:srgbClr val="000000"/>
                  </a:outerShdw>
                </a:effectLst>
                <a:latin typeface="Book Antiqua" pitchFamily="18" charset="0"/>
              </a:rPr>
              <a:t>Distribution</a:t>
            </a:r>
          </a:p>
          <a:p>
            <a:pPr algn="l"/>
            <a:endParaRPr lang="en-US" sz="3600">
              <a:solidFill>
                <a:srgbClr val="FAFD00"/>
              </a:solidFill>
              <a:effectLst>
                <a:outerShdw blurRad="38100" dist="38100" dir="2700000" algn="tl">
                  <a:srgbClr val="000000"/>
                </a:outerShdw>
              </a:effectLst>
              <a:latin typeface="Book Antiqua" pitchFamily="18" charset="0"/>
            </a:endParaRPr>
          </a:p>
          <a:p>
            <a:pPr algn="l"/>
            <a:r>
              <a:rPr lang="en-US" sz="3600">
                <a:solidFill>
                  <a:srgbClr val="FAFD00"/>
                </a:solidFill>
                <a:effectLst>
                  <a:outerShdw blurRad="38100" dist="38100" dir="2700000" algn="tl">
                    <a:srgbClr val="000000"/>
                  </a:outerShdw>
                </a:effectLst>
                <a:latin typeface="Book Antiqua" pitchFamily="18" charset="0"/>
              </a:rPr>
              <a:t>Metabolism</a:t>
            </a:r>
          </a:p>
          <a:p>
            <a:pPr algn="l"/>
            <a:endParaRPr lang="en-US" sz="3600">
              <a:solidFill>
                <a:srgbClr val="FAFD00"/>
              </a:solidFill>
              <a:effectLst>
                <a:outerShdw blurRad="38100" dist="38100" dir="2700000" algn="tl">
                  <a:srgbClr val="000000"/>
                </a:outerShdw>
              </a:effectLst>
              <a:latin typeface="Book Antiqua" pitchFamily="18" charset="0"/>
            </a:endParaRPr>
          </a:p>
          <a:p>
            <a:pPr algn="l"/>
            <a:r>
              <a:rPr lang="en-US" sz="3600">
                <a:solidFill>
                  <a:srgbClr val="FAFD00"/>
                </a:solidFill>
                <a:effectLst>
                  <a:outerShdw blurRad="38100" dist="38100" dir="2700000" algn="tl">
                    <a:srgbClr val="000000"/>
                  </a:outerShdw>
                </a:effectLst>
                <a:latin typeface="Book Antiqua" pitchFamily="18" charset="0"/>
              </a:rPr>
              <a:t>Elimination</a:t>
            </a:r>
          </a:p>
        </p:txBody>
      </p:sp>
      <p:grpSp>
        <p:nvGrpSpPr>
          <p:cNvPr id="1503239" name="Group 7"/>
          <p:cNvGrpSpPr>
            <a:grpSpLocks/>
          </p:cNvGrpSpPr>
          <p:nvPr/>
        </p:nvGrpSpPr>
        <p:grpSpPr bwMode="auto">
          <a:xfrm>
            <a:off x="6135688" y="1255713"/>
            <a:ext cx="3254375" cy="4340225"/>
            <a:chOff x="3865" y="791"/>
            <a:chExt cx="2050" cy="2734"/>
          </a:xfrm>
        </p:grpSpPr>
        <p:grpSp>
          <p:nvGrpSpPr>
            <p:cNvPr id="1503240" name="Group 8"/>
            <p:cNvGrpSpPr>
              <a:grpSpLocks/>
            </p:cNvGrpSpPr>
            <p:nvPr/>
          </p:nvGrpSpPr>
          <p:grpSpPr bwMode="auto">
            <a:xfrm>
              <a:off x="3865" y="1081"/>
              <a:ext cx="792" cy="2159"/>
              <a:chOff x="3865" y="1081"/>
              <a:chExt cx="792" cy="2159"/>
            </a:xfrm>
          </p:grpSpPr>
          <p:sp>
            <p:nvSpPr>
              <p:cNvPr id="1503241" name="Arc 9"/>
              <p:cNvSpPr>
                <a:spLocks/>
              </p:cNvSpPr>
              <p:nvPr/>
            </p:nvSpPr>
            <p:spPr bwMode="auto">
              <a:xfrm>
                <a:off x="3865" y="1081"/>
                <a:ext cx="792" cy="1080"/>
              </a:xfrm>
              <a:custGeom>
                <a:avLst/>
                <a:gdLst>
                  <a:gd name="G0" fmla="+- 21600 0 0"/>
                  <a:gd name="G1" fmla="+- 21600 0 0"/>
                  <a:gd name="G2" fmla="+- 21600 0 0"/>
                  <a:gd name="T0" fmla="*/ 0 w 21600"/>
                  <a:gd name="T1" fmla="*/ 21600 h 21600"/>
                  <a:gd name="T2" fmla="*/ 2157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76200" cap="rnd">
                <a:solidFill>
                  <a:schemeClr val="accent2"/>
                </a:solidFill>
                <a:round/>
                <a:headEnd type="none" w="sm" len="sm"/>
                <a:tailEnd type="none" w="sm" len="sm"/>
              </a:ln>
              <a:effectLst/>
            </p:spPr>
            <p:txBody>
              <a:bodyPr wrap="none" anchor="ctr"/>
              <a:lstStyle/>
              <a:p>
                <a:endParaRPr lang="en-US"/>
              </a:p>
            </p:txBody>
          </p:sp>
          <p:sp>
            <p:nvSpPr>
              <p:cNvPr id="1503242" name="Arc 10"/>
              <p:cNvSpPr>
                <a:spLocks/>
              </p:cNvSpPr>
              <p:nvPr/>
            </p:nvSpPr>
            <p:spPr bwMode="auto">
              <a:xfrm>
                <a:off x="3865" y="2160"/>
                <a:ext cx="792" cy="108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76200" cap="rnd">
                <a:solidFill>
                  <a:schemeClr val="accent2"/>
                </a:solidFill>
                <a:round/>
                <a:headEnd type="stealth" w="med" len="lg"/>
                <a:tailEnd type="none" w="sm" len="sm"/>
              </a:ln>
              <a:effectLst/>
            </p:spPr>
            <p:txBody>
              <a:bodyPr wrap="none" anchor="ctr"/>
              <a:lstStyle/>
              <a:p>
                <a:endParaRPr lang="en-US"/>
              </a:p>
            </p:txBody>
          </p:sp>
        </p:grpSp>
        <p:sp>
          <p:nvSpPr>
            <p:cNvPr id="1503243" name="Rectangle 11"/>
            <p:cNvSpPr>
              <a:spLocks noChangeArrowheads="1"/>
            </p:cNvSpPr>
            <p:nvPr/>
          </p:nvSpPr>
          <p:spPr bwMode="auto">
            <a:xfrm>
              <a:off x="4766" y="791"/>
              <a:ext cx="703" cy="634"/>
            </a:xfrm>
            <a:prstGeom prst="rect">
              <a:avLst/>
            </a:prstGeom>
            <a:noFill/>
            <a:ln w="9525">
              <a:noFill/>
              <a:miter lim="800000"/>
              <a:headEnd/>
              <a:tailEnd/>
            </a:ln>
            <a:effectLst/>
          </p:spPr>
          <p:txBody>
            <a:bodyPr wrap="none" lIns="92075" tIns="46038" rIns="92075" bIns="46038">
              <a:spAutoFit/>
            </a:bodyPr>
            <a:lstStyle/>
            <a:p>
              <a:pPr algn="l"/>
              <a:r>
                <a:rPr lang="en-US" sz="6000">
                  <a:solidFill>
                    <a:schemeClr val="accent2"/>
                  </a:solidFill>
                  <a:effectLst/>
                  <a:latin typeface="Book Antiqua" pitchFamily="18" charset="0"/>
                </a:rPr>
                <a:t>IN</a:t>
              </a:r>
            </a:p>
          </p:txBody>
        </p:sp>
        <p:sp>
          <p:nvSpPr>
            <p:cNvPr id="1503244" name="Rectangle 12"/>
            <p:cNvSpPr>
              <a:spLocks noChangeArrowheads="1"/>
            </p:cNvSpPr>
            <p:nvPr/>
          </p:nvSpPr>
          <p:spPr bwMode="auto">
            <a:xfrm>
              <a:off x="4706" y="2891"/>
              <a:ext cx="1209" cy="634"/>
            </a:xfrm>
            <a:prstGeom prst="rect">
              <a:avLst/>
            </a:prstGeom>
            <a:noFill/>
            <a:ln w="9525">
              <a:noFill/>
              <a:miter lim="800000"/>
              <a:headEnd/>
              <a:tailEnd/>
            </a:ln>
            <a:effectLst/>
          </p:spPr>
          <p:txBody>
            <a:bodyPr wrap="none" lIns="92075" tIns="46038" rIns="92075" bIns="46038">
              <a:spAutoFit/>
            </a:bodyPr>
            <a:lstStyle/>
            <a:p>
              <a:pPr algn="l"/>
              <a:r>
                <a:rPr lang="en-US" sz="6000">
                  <a:solidFill>
                    <a:schemeClr val="accent2"/>
                  </a:solidFill>
                  <a:effectLst/>
                  <a:latin typeface="Book Antiqua" pitchFamily="18" charset="0"/>
                </a:rPr>
                <a:t>OUT</a:t>
              </a: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503239"/>
                                        </p:tgtEl>
                                        <p:attrNameLst>
                                          <p:attrName>style.visibility</p:attrName>
                                        </p:attrNameLst>
                                      </p:cBhvr>
                                      <p:to>
                                        <p:strVal val="visible"/>
                                      </p:to>
                                    </p:set>
                                    <p:anim calcmode="lin" valueType="num">
                                      <p:cBhvr>
                                        <p:cTn id="7" dur="5000" fill="hold"/>
                                        <p:tgtEl>
                                          <p:spTgt spid="1503239"/>
                                        </p:tgtEl>
                                        <p:attrNameLst>
                                          <p:attrName>ppt_w</p:attrName>
                                        </p:attrNameLst>
                                      </p:cBhvr>
                                      <p:tavLst>
                                        <p:tav tm="0" fmla="#ppt_w*sin(2.5*pi*$)">
                                          <p:val>
                                            <p:fltVal val="0"/>
                                          </p:val>
                                        </p:tav>
                                        <p:tav tm="100000">
                                          <p:val>
                                            <p:fltVal val="1"/>
                                          </p:val>
                                        </p:tav>
                                      </p:tavLst>
                                    </p:anim>
                                    <p:anim calcmode="lin" valueType="num">
                                      <p:cBhvr>
                                        <p:cTn id="8" dur="5000" fill="hold"/>
                                        <p:tgtEl>
                                          <p:spTgt spid="15032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505283"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505284" name="Rectangle 4"/>
          <p:cNvSpPr>
            <a:spLocks noGrp="1" noChangeArrowheads="1"/>
          </p:cNvSpPr>
          <p:nvPr>
            <p:ph type="body" idx="1"/>
          </p:nvPr>
        </p:nvSpPr>
        <p:spPr>
          <a:xfrm>
            <a:off x="1012825" y="1293813"/>
            <a:ext cx="7646988" cy="4711700"/>
          </a:xfrm>
          <a:noFill/>
          <a:ln/>
        </p:spPr>
        <p:txBody>
          <a:bodyPr wrap="none">
            <a:spAutoFit/>
          </a:bodyPr>
          <a:lstStyle/>
          <a:p>
            <a:pPr marL="0" indent="0">
              <a:lnSpc>
                <a:spcPct val="115000"/>
              </a:lnSpc>
              <a:spcBef>
                <a:spcPct val="0"/>
              </a:spcBef>
              <a:buSzPct val="100000"/>
              <a:buFontTx/>
              <a:buChar char="•"/>
            </a:pPr>
            <a:r>
              <a:rPr lang="en-US" sz="4400">
                <a:solidFill>
                  <a:srgbClr val="FAFD00"/>
                </a:solidFill>
                <a:latin typeface="Book Antiqua" pitchFamily="18" charset="0"/>
              </a:rPr>
              <a:t>Through Skin, Lung and GI</a:t>
            </a:r>
          </a:p>
          <a:p>
            <a:pPr marL="0" indent="0">
              <a:lnSpc>
                <a:spcPct val="115000"/>
              </a:lnSpc>
              <a:spcBef>
                <a:spcPct val="0"/>
              </a:spcBef>
              <a:buSzPct val="100000"/>
              <a:buFontTx/>
              <a:buChar char="•"/>
            </a:pPr>
            <a:r>
              <a:rPr lang="en-US" sz="4400">
                <a:solidFill>
                  <a:srgbClr val="FAFD00"/>
                </a:solidFill>
                <a:latin typeface="Book Antiqua" pitchFamily="18" charset="0"/>
              </a:rPr>
              <a:t>Substance Enters the Blood</a:t>
            </a:r>
          </a:p>
          <a:p>
            <a:pPr marL="0" indent="0">
              <a:lnSpc>
                <a:spcPct val="115000"/>
              </a:lnSpc>
              <a:spcBef>
                <a:spcPct val="0"/>
              </a:spcBef>
              <a:buSzPct val="100000"/>
              <a:buFontTx/>
              <a:buChar char="•"/>
            </a:pPr>
            <a:r>
              <a:rPr lang="en-US" sz="4400">
                <a:solidFill>
                  <a:srgbClr val="FAFD00"/>
                </a:solidFill>
                <a:latin typeface="Book Antiqua" pitchFamily="18" charset="0"/>
              </a:rPr>
              <a:t>Simple Diffusion, Active </a:t>
            </a:r>
          </a:p>
          <a:p>
            <a:pPr marL="0" indent="0">
              <a:lnSpc>
                <a:spcPct val="115000"/>
              </a:lnSpc>
              <a:spcBef>
                <a:spcPct val="0"/>
              </a:spcBef>
              <a:buFont typeface="Monotype Sorts" pitchFamily="2" charset="2"/>
              <a:buNone/>
            </a:pPr>
            <a:r>
              <a:rPr lang="en-US" sz="4400">
                <a:solidFill>
                  <a:srgbClr val="FAFD00"/>
                </a:solidFill>
                <a:latin typeface="Book Antiqua" pitchFamily="18" charset="0"/>
              </a:rPr>
              <a:t>	Transport Mechanisms</a:t>
            </a:r>
          </a:p>
          <a:p>
            <a:pPr marL="0" indent="0">
              <a:lnSpc>
                <a:spcPct val="115000"/>
              </a:lnSpc>
              <a:spcBef>
                <a:spcPct val="0"/>
              </a:spcBef>
              <a:buSzPct val="100000"/>
              <a:buFontTx/>
              <a:buChar char="•"/>
            </a:pPr>
            <a:r>
              <a:rPr lang="en-US" sz="4400">
                <a:solidFill>
                  <a:srgbClr val="FAFD00"/>
                </a:solidFill>
                <a:latin typeface="Book Antiqua" pitchFamily="18" charset="0"/>
              </a:rPr>
              <a:t>Carriers: (None), Plasma</a:t>
            </a:r>
          </a:p>
          <a:p>
            <a:pPr marL="0" indent="0">
              <a:lnSpc>
                <a:spcPct val="115000"/>
              </a:lnSpc>
              <a:spcBef>
                <a:spcPct val="0"/>
              </a:spcBef>
              <a:buFont typeface="Monotype Sorts" pitchFamily="2" charset="2"/>
              <a:buNone/>
            </a:pPr>
            <a:r>
              <a:rPr lang="en-US" sz="4400">
                <a:solidFill>
                  <a:srgbClr val="FAFD00"/>
                </a:solidFill>
                <a:latin typeface="Book Antiqua" pitchFamily="18" charset="0"/>
              </a:rPr>
              <a:t>	Proteins or RBCs</a:t>
            </a:r>
          </a:p>
        </p:txBody>
      </p:sp>
      <p:sp>
        <p:nvSpPr>
          <p:cNvPr id="1505285" name="Rectangle 5"/>
          <p:cNvSpPr>
            <a:spLocks noGrp="1" noChangeArrowheads="1"/>
          </p:cNvSpPr>
          <p:nvPr>
            <p:ph type="title"/>
          </p:nvPr>
        </p:nvSpPr>
        <p:spPr>
          <a:xfrm>
            <a:off x="381000" y="442913"/>
            <a:ext cx="9302750" cy="1047750"/>
          </a:xfrm>
          <a:noFill/>
          <a:ln/>
        </p:spPr>
        <p:txBody>
          <a:bodyPr/>
          <a:lstStyle/>
          <a:p>
            <a:pPr algn="ctr"/>
            <a:r>
              <a:rPr lang="en-US" sz="6000">
                <a:latin typeface="Book Antiqua" pitchFamily="18" charset="0"/>
              </a:rPr>
              <a:t>Absorption</a:t>
            </a:r>
          </a:p>
        </p:txBody>
      </p:sp>
    </p:spTree>
  </p:cSld>
  <p:clrMapOvr>
    <a:masterClrMapping/>
  </p:clrMapOvr>
  <p:transition>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507331"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507332" name="Rectangle 4"/>
          <p:cNvSpPr>
            <a:spLocks noGrp="1" noChangeArrowheads="1"/>
          </p:cNvSpPr>
          <p:nvPr>
            <p:ph type="body" idx="1"/>
          </p:nvPr>
        </p:nvSpPr>
        <p:spPr>
          <a:xfrm>
            <a:off x="403225" y="1306513"/>
            <a:ext cx="8372475" cy="4283075"/>
          </a:xfrm>
          <a:noFill/>
          <a:ln/>
        </p:spPr>
        <p:txBody>
          <a:bodyPr wrap="none">
            <a:spAutoFit/>
          </a:bodyPr>
          <a:lstStyle/>
          <a:p>
            <a:pPr marL="0" indent="0">
              <a:lnSpc>
                <a:spcPct val="125000"/>
              </a:lnSpc>
              <a:spcBef>
                <a:spcPct val="0"/>
              </a:spcBef>
              <a:buSzPct val="100000"/>
              <a:buFontTx/>
              <a:buChar char="•"/>
            </a:pPr>
            <a:r>
              <a:rPr lang="en-US" sz="4400" dirty="0">
                <a:solidFill>
                  <a:srgbClr val="FAFD00"/>
                </a:solidFill>
                <a:latin typeface="Book Antiqua" pitchFamily="18" charset="0"/>
              </a:rPr>
              <a:t>Determined by Blood Flow,</a:t>
            </a:r>
          </a:p>
          <a:p>
            <a:pPr marL="0" indent="0">
              <a:lnSpc>
                <a:spcPct val="125000"/>
              </a:lnSpc>
              <a:spcBef>
                <a:spcPct val="0"/>
              </a:spcBef>
              <a:buFont typeface="Monotype Sorts" pitchFamily="2" charset="2"/>
              <a:buNone/>
            </a:pPr>
            <a:r>
              <a:rPr lang="en-US" sz="4400" dirty="0">
                <a:solidFill>
                  <a:srgbClr val="FAFD00"/>
                </a:solidFill>
                <a:latin typeface="Book Antiqua" pitchFamily="18" charset="0"/>
              </a:rPr>
              <a:t>	</a:t>
            </a:r>
            <a:r>
              <a:rPr lang="en-US" sz="4400" dirty="0" err="1">
                <a:solidFill>
                  <a:srgbClr val="FAFD00"/>
                </a:solidFill>
                <a:latin typeface="Book Antiqua" pitchFamily="18" charset="0"/>
              </a:rPr>
              <a:t>pK</a:t>
            </a:r>
            <a:r>
              <a:rPr lang="en-US" sz="4400" baseline="-25000" dirty="0" err="1">
                <a:solidFill>
                  <a:srgbClr val="FAFD00"/>
                </a:solidFill>
                <a:latin typeface="Book Antiqua" pitchFamily="18" charset="0"/>
              </a:rPr>
              <a:t>a</a:t>
            </a:r>
            <a:r>
              <a:rPr lang="en-US" sz="4400" dirty="0">
                <a:solidFill>
                  <a:srgbClr val="FAFD00"/>
                </a:solidFill>
                <a:latin typeface="Book Antiqua" pitchFamily="18" charset="0"/>
              </a:rPr>
              <a:t> and Lipophilicity</a:t>
            </a:r>
          </a:p>
          <a:p>
            <a:pPr marL="0" indent="0">
              <a:lnSpc>
                <a:spcPct val="125000"/>
              </a:lnSpc>
              <a:spcBef>
                <a:spcPct val="0"/>
              </a:spcBef>
              <a:buSzPct val="100000"/>
              <a:buFontTx/>
              <a:buChar char="•"/>
            </a:pPr>
            <a:r>
              <a:rPr lang="en-US" sz="4400" dirty="0">
                <a:solidFill>
                  <a:srgbClr val="FAFD00"/>
                </a:solidFill>
                <a:latin typeface="Book Antiqua" pitchFamily="18" charset="0"/>
              </a:rPr>
              <a:t>Leads to Different Levels In</a:t>
            </a:r>
          </a:p>
          <a:p>
            <a:pPr marL="914400" lvl="2" indent="0">
              <a:lnSpc>
                <a:spcPct val="125000"/>
              </a:lnSpc>
              <a:spcBef>
                <a:spcPct val="0"/>
              </a:spcBef>
              <a:buFont typeface="Monotype Sorts" pitchFamily="2" charset="2"/>
              <a:buNone/>
            </a:pPr>
            <a:r>
              <a:rPr lang="en-US" sz="4400" dirty="0">
                <a:solidFill>
                  <a:srgbClr val="FAFD00"/>
                </a:solidFill>
                <a:latin typeface="Book Antiqua" pitchFamily="18" charset="0"/>
              </a:rPr>
              <a:t>Various Tissues</a:t>
            </a:r>
          </a:p>
          <a:p>
            <a:pPr marL="0" indent="0">
              <a:lnSpc>
                <a:spcPct val="125000"/>
              </a:lnSpc>
              <a:spcBef>
                <a:spcPct val="0"/>
              </a:spcBef>
              <a:buSzPct val="100000"/>
              <a:buFontTx/>
              <a:buChar char="•"/>
            </a:pPr>
            <a:r>
              <a:rPr lang="en-US" sz="4400" dirty="0">
                <a:solidFill>
                  <a:srgbClr val="FAFD00"/>
                </a:solidFill>
                <a:latin typeface="Book Antiqua" pitchFamily="18" charset="0"/>
              </a:rPr>
              <a:t>Site of Storage = Site of Action</a:t>
            </a:r>
          </a:p>
        </p:txBody>
      </p:sp>
      <p:sp>
        <p:nvSpPr>
          <p:cNvPr id="1507333" name="Rectangle 5"/>
          <p:cNvSpPr>
            <a:spLocks noGrp="1" noChangeArrowheads="1"/>
          </p:cNvSpPr>
          <p:nvPr>
            <p:ph type="title"/>
          </p:nvPr>
        </p:nvSpPr>
        <p:spPr>
          <a:xfrm>
            <a:off x="361950" y="404813"/>
            <a:ext cx="9302750" cy="1047750"/>
          </a:xfrm>
          <a:noFill/>
          <a:ln/>
        </p:spPr>
        <p:txBody>
          <a:bodyPr/>
          <a:lstStyle/>
          <a:p>
            <a:pPr algn="ctr"/>
            <a:r>
              <a:rPr lang="en-US" sz="6000">
                <a:latin typeface="Book Antiqua" pitchFamily="18" charset="0"/>
              </a:rPr>
              <a:t>Distribution</a:t>
            </a:r>
          </a:p>
        </p:txBody>
      </p:sp>
      <p:sp>
        <p:nvSpPr>
          <p:cNvPr id="1507334" name="Line 6"/>
          <p:cNvSpPr>
            <a:spLocks noChangeShapeType="1"/>
          </p:cNvSpPr>
          <p:nvPr/>
        </p:nvSpPr>
        <p:spPr bwMode="auto">
          <a:xfrm flipH="1">
            <a:off x="4762500" y="4953000"/>
            <a:ext cx="228600" cy="381000"/>
          </a:xfrm>
          <a:prstGeom prst="line">
            <a:avLst/>
          </a:prstGeom>
          <a:noFill/>
          <a:ln w="50800">
            <a:solidFill>
              <a:srgbClr val="FAFD00"/>
            </a:solidFill>
            <a:round/>
            <a:headEnd type="none" w="sm" len="sm"/>
            <a:tailEnd type="none" w="sm" len="sm"/>
          </a:ln>
          <a:effectLst/>
        </p:spPr>
        <p:txBody>
          <a:bodyPr wrap="none" anchor="ctr"/>
          <a:lstStyle/>
          <a:p>
            <a:endParaRPr lang="en-US"/>
          </a:p>
        </p:txBody>
      </p:sp>
    </p:spTree>
  </p:cSld>
  <p:clrMapOvr>
    <a:masterClrMapping/>
  </p:clrMapOvr>
  <p:transition>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509379"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509380" name="Rectangle 4"/>
          <p:cNvSpPr>
            <a:spLocks noGrp="1" noChangeArrowheads="1"/>
          </p:cNvSpPr>
          <p:nvPr>
            <p:ph type="body" idx="1"/>
          </p:nvPr>
        </p:nvSpPr>
        <p:spPr>
          <a:xfrm>
            <a:off x="422275" y="1265238"/>
            <a:ext cx="8761413" cy="4711700"/>
          </a:xfrm>
          <a:noFill/>
          <a:ln/>
        </p:spPr>
        <p:txBody>
          <a:bodyPr wrap="none">
            <a:spAutoFit/>
          </a:bodyPr>
          <a:lstStyle/>
          <a:p>
            <a:pPr marL="0" indent="0">
              <a:lnSpc>
                <a:spcPct val="115000"/>
              </a:lnSpc>
              <a:spcBef>
                <a:spcPct val="0"/>
              </a:spcBef>
              <a:buSzPct val="100000"/>
              <a:buFontTx/>
              <a:buChar char="•"/>
            </a:pPr>
            <a:r>
              <a:rPr lang="en-US" sz="4400">
                <a:solidFill>
                  <a:srgbClr val="FAFD00"/>
                </a:solidFill>
                <a:latin typeface="Book Antiqua" pitchFamily="18" charset="0"/>
              </a:rPr>
              <a:t>Change Lipophilic Substances</a:t>
            </a:r>
          </a:p>
          <a:p>
            <a:pPr marL="914400" lvl="2" indent="0">
              <a:lnSpc>
                <a:spcPct val="115000"/>
              </a:lnSpc>
              <a:spcBef>
                <a:spcPct val="0"/>
              </a:spcBef>
              <a:buFont typeface="Monotype Sorts" pitchFamily="2" charset="2"/>
              <a:buNone/>
            </a:pPr>
            <a:r>
              <a:rPr lang="en-US" sz="4400">
                <a:solidFill>
                  <a:srgbClr val="FAFD00"/>
                </a:solidFill>
                <a:latin typeface="Book Antiqua" pitchFamily="18" charset="0"/>
              </a:rPr>
              <a:t>to Water Soluble Products</a:t>
            </a:r>
          </a:p>
          <a:p>
            <a:pPr marL="0" indent="0">
              <a:lnSpc>
                <a:spcPct val="115000"/>
              </a:lnSpc>
              <a:spcBef>
                <a:spcPct val="0"/>
              </a:spcBef>
              <a:buSzPct val="100000"/>
              <a:buFontTx/>
              <a:buChar char="•"/>
            </a:pPr>
            <a:r>
              <a:rPr lang="en-US" sz="4400">
                <a:solidFill>
                  <a:srgbClr val="FAFD00"/>
                </a:solidFill>
                <a:latin typeface="Book Antiqua" pitchFamily="18" charset="0"/>
              </a:rPr>
              <a:t>Primary: Liver, Lung, Kidney,</a:t>
            </a:r>
          </a:p>
          <a:p>
            <a:pPr marL="914400" lvl="2" indent="0">
              <a:lnSpc>
                <a:spcPct val="115000"/>
              </a:lnSpc>
              <a:spcBef>
                <a:spcPct val="0"/>
              </a:spcBef>
              <a:buFont typeface="Monotype Sorts" pitchFamily="2" charset="2"/>
              <a:buNone/>
            </a:pPr>
            <a:r>
              <a:rPr lang="en-US" sz="4400">
                <a:solidFill>
                  <a:srgbClr val="FAFD00"/>
                </a:solidFill>
                <a:latin typeface="Book Antiqua" pitchFamily="18" charset="0"/>
              </a:rPr>
              <a:t>Intestine, Skin</a:t>
            </a:r>
          </a:p>
          <a:p>
            <a:pPr marL="0" indent="0">
              <a:lnSpc>
                <a:spcPct val="115000"/>
              </a:lnSpc>
              <a:spcBef>
                <a:spcPct val="0"/>
              </a:spcBef>
              <a:buSzPct val="100000"/>
              <a:buFontTx/>
              <a:buChar char="•"/>
            </a:pPr>
            <a:r>
              <a:rPr lang="en-US" sz="4400">
                <a:solidFill>
                  <a:srgbClr val="FAFD00"/>
                </a:solidFill>
                <a:latin typeface="Book Antiqua" pitchFamily="18" charset="0"/>
              </a:rPr>
              <a:t>Secondary: Enzymatic Reactions</a:t>
            </a:r>
          </a:p>
          <a:p>
            <a:pPr marL="0" indent="0">
              <a:lnSpc>
                <a:spcPct val="115000"/>
              </a:lnSpc>
              <a:spcBef>
                <a:spcPct val="0"/>
              </a:spcBef>
              <a:buFont typeface="Monotype Sorts" pitchFamily="2" charset="2"/>
              <a:buNone/>
            </a:pPr>
            <a:r>
              <a:rPr lang="en-US" sz="4400">
                <a:solidFill>
                  <a:srgbClr val="FAFD00"/>
                </a:solidFill>
                <a:latin typeface="Book Antiqua" pitchFamily="18" charset="0"/>
              </a:rPr>
              <a:t>	and Conjugation</a:t>
            </a:r>
          </a:p>
        </p:txBody>
      </p:sp>
      <p:sp>
        <p:nvSpPr>
          <p:cNvPr id="1509381" name="Rectangle 5"/>
          <p:cNvSpPr>
            <a:spLocks noGrp="1" noChangeArrowheads="1"/>
          </p:cNvSpPr>
          <p:nvPr>
            <p:ph type="title"/>
          </p:nvPr>
        </p:nvSpPr>
        <p:spPr>
          <a:xfrm>
            <a:off x="361950" y="347663"/>
            <a:ext cx="9302750" cy="1047750"/>
          </a:xfrm>
          <a:noFill/>
          <a:ln/>
        </p:spPr>
        <p:txBody>
          <a:bodyPr/>
          <a:lstStyle/>
          <a:p>
            <a:pPr algn="ctr"/>
            <a:r>
              <a:rPr lang="en-US" sz="6000">
                <a:latin typeface="Book Antiqua" pitchFamily="18" charset="0"/>
              </a:rPr>
              <a:t>Metabolism</a:t>
            </a:r>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1657350" y="476250"/>
            <a:ext cx="8001000" cy="1143000"/>
          </a:xfrm>
          <a:prstGeom prst="rect">
            <a:avLst/>
          </a:prstGeom>
          <a:noFill/>
          <a:ln w="9525">
            <a:noFill/>
            <a:miter lim="800000"/>
            <a:headEnd/>
            <a:tailEnd/>
          </a:ln>
          <a:effectLst/>
        </p:spPr>
        <p:txBody>
          <a:bodyPr wrap="none" anchor="ctr"/>
          <a:lstStyle/>
          <a:p>
            <a:endParaRPr lang="en-US"/>
          </a:p>
        </p:txBody>
      </p:sp>
      <p:sp>
        <p:nvSpPr>
          <p:cNvPr id="946179"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946180" name="Rectangle 4"/>
          <p:cNvSpPr>
            <a:spLocks noGrp="1" noChangeArrowheads="1"/>
          </p:cNvSpPr>
          <p:nvPr>
            <p:ph type="body" idx="1"/>
          </p:nvPr>
        </p:nvSpPr>
        <p:spPr>
          <a:xfrm>
            <a:off x="419100" y="1347466"/>
            <a:ext cx="9867900" cy="4925067"/>
          </a:xfrm>
          <a:noFill/>
          <a:ln/>
        </p:spPr>
        <p:txBody>
          <a:bodyPr wrap="square">
            <a:spAutoFit/>
          </a:bodyPr>
          <a:lstStyle/>
          <a:p>
            <a:pPr marL="0" indent="0">
              <a:lnSpc>
                <a:spcPct val="150000"/>
              </a:lnSpc>
              <a:spcBef>
                <a:spcPct val="0"/>
              </a:spcBef>
              <a:buClr>
                <a:schemeClr val="tx1"/>
              </a:buClr>
              <a:buSzTx/>
              <a:buFontTx/>
              <a:buChar char="•"/>
            </a:pPr>
            <a:r>
              <a:rPr lang="en-US" sz="4600" dirty="0" smtClean="0">
                <a:solidFill>
                  <a:srgbClr val="FAFD00"/>
                </a:solidFill>
                <a:latin typeface="Book Antiqua" pitchFamily="18" charset="0"/>
              </a:rPr>
              <a:t> Diverse Investigative Power</a:t>
            </a:r>
            <a:endParaRPr lang="en-US" sz="4600" dirty="0">
              <a:solidFill>
                <a:srgbClr val="FAFD00"/>
              </a:solidFill>
              <a:latin typeface="Book Antiqua" pitchFamily="18" charset="0"/>
            </a:endParaRPr>
          </a:p>
          <a:p>
            <a:pPr marL="0" indent="0">
              <a:lnSpc>
                <a:spcPct val="150000"/>
              </a:lnSpc>
              <a:spcBef>
                <a:spcPct val="0"/>
              </a:spcBef>
              <a:buClr>
                <a:schemeClr val="tx1"/>
              </a:buClr>
              <a:buSzTx/>
              <a:buFontTx/>
              <a:buChar char="•"/>
            </a:pPr>
            <a:r>
              <a:rPr lang="en-US" sz="4600" dirty="0" smtClean="0">
                <a:solidFill>
                  <a:srgbClr val="FAFD00"/>
                </a:solidFill>
                <a:latin typeface="Book Antiqua" pitchFamily="18" charset="0"/>
              </a:rPr>
              <a:t> “Complementary” </a:t>
            </a:r>
            <a:r>
              <a:rPr lang="en-US" sz="4600" dirty="0" err="1" smtClean="0">
                <a:solidFill>
                  <a:srgbClr val="FAFD00"/>
                </a:solidFill>
                <a:latin typeface="Book Antiqua" pitchFamily="18" charset="0"/>
              </a:rPr>
              <a:t>Tox</a:t>
            </a:r>
            <a:r>
              <a:rPr lang="en-US" sz="4600" dirty="0" smtClean="0">
                <a:solidFill>
                  <a:srgbClr val="FAFD00"/>
                </a:solidFill>
                <a:latin typeface="Book Antiqua" pitchFamily="18" charset="0"/>
              </a:rPr>
              <a:t> = Good</a:t>
            </a:r>
            <a:endParaRPr lang="en-US" sz="4600" dirty="0">
              <a:solidFill>
                <a:srgbClr val="FAFD00"/>
              </a:solidFill>
              <a:latin typeface="Book Antiqua" pitchFamily="18" charset="0"/>
            </a:endParaRPr>
          </a:p>
          <a:p>
            <a:pPr marL="0" indent="0" defTabSz="457200">
              <a:lnSpc>
                <a:spcPct val="100000"/>
              </a:lnSpc>
              <a:spcBef>
                <a:spcPct val="0"/>
              </a:spcBef>
              <a:spcAft>
                <a:spcPts val="1800"/>
              </a:spcAft>
              <a:buClr>
                <a:schemeClr val="tx1"/>
              </a:buClr>
              <a:buSzTx/>
              <a:buFontTx/>
              <a:buChar char="•"/>
              <a:tabLst>
                <a:tab pos="511175" algn="l"/>
              </a:tabLst>
            </a:pPr>
            <a:r>
              <a:rPr lang="en-US" sz="4600" dirty="0" smtClean="0">
                <a:solidFill>
                  <a:srgbClr val="FAFD00"/>
                </a:solidFill>
                <a:latin typeface="Book Antiqua" pitchFamily="18" charset="0"/>
              </a:rPr>
              <a:t> Alcohol Bio-Markers = Another	</a:t>
            </a:r>
            <a:r>
              <a:rPr lang="en-US" sz="4600" dirty="0" err="1" smtClean="0">
                <a:solidFill>
                  <a:srgbClr val="FAFD00"/>
                </a:solidFill>
                <a:latin typeface="Book Antiqua" pitchFamily="18" charset="0"/>
              </a:rPr>
              <a:t>Tox</a:t>
            </a:r>
            <a:r>
              <a:rPr lang="en-US" sz="4600" dirty="0" smtClean="0">
                <a:solidFill>
                  <a:srgbClr val="FAFD00"/>
                </a:solidFill>
                <a:latin typeface="Book Antiqua" pitchFamily="18" charset="0"/>
              </a:rPr>
              <a:t> Example </a:t>
            </a:r>
            <a:r>
              <a:rPr lang="en-US" sz="4400" dirty="0" smtClean="0">
                <a:solidFill>
                  <a:srgbClr val="A8A800"/>
                </a:solidFill>
                <a:latin typeface="Book Antiqua" pitchFamily="18" charset="0"/>
              </a:rPr>
              <a:t>to Drive You Nuts</a:t>
            </a:r>
          </a:p>
          <a:p>
            <a:pPr marL="0" indent="0">
              <a:lnSpc>
                <a:spcPct val="150000"/>
              </a:lnSpc>
              <a:spcBef>
                <a:spcPct val="0"/>
              </a:spcBef>
              <a:spcAft>
                <a:spcPts val="1800"/>
              </a:spcAft>
              <a:buClr>
                <a:schemeClr val="tx1"/>
              </a:buClr>
              <a:buSzTx/>
              <a:buFontTx/>
              <a:buChar char="•"/>
            </a:pPr>
            <a:r>
              <a:rPr lang="en-US" sz="4600" dirty="0" smtClean="0">
                <a:solidFill>
                  <a:srgbClr val="FAFD00"/>
                </a:solidFill>
                <a:latin typeface="Book Antiqua" pitchFamily="18" charset="0"/>
              </a:rPr>
              <a:t> </a:t>
            </a:r>
            <a:r>
              <a:rPr lang="en-US" sz="4000" dirty="0" smtClean="0">
                <a:solidFill>
                  <a:srgbClr val="FAFD00"/>
                </a:solidFill>
                <a:latin typeface="Book Antiqua" pitchFamily="18" charset="0"/>
              </a:rPr>
              <a:t>Uncontrolled Factors</a:t>
            </a:r>
            <a:r>
              <a:rPr lang="en-US" sz="4400" dirty="0" smtClean="0">
                <a:solidFill>
                  <a:srgbClr val="FAFD00"/>
                </a:solidFill>
                <a:latin typeface="Book Antiqua" pitchFamily="18" charset="0"/>
              </a:rPr>
              <a:t> = </a:t>
            </a:r>
            <a:r>
              <a:rPr lang="en-US" sz="2800" dirty="0" smtClean="0">
                <a:solidFill>
                  <a:srgbClr val="FAFD00"/>
                </a:solidFill>
                <a:latin typeface="Book Antiqua" pitchFamily="18" charset="0"/>
              </a:rPr>
              <a:t>Forensic </a:t>
            </a:r>
            <a:r>
              <a:rPr lang="en-US" sz="4000" dirty="0" smtClean="0">
                <a:solidFill>
                  <a:srgbClr val="FAFD00"/>
                </a:solidFill>
                <a:latin typeface="Book Antiqua" pitchFamily="18" charset="0"/>
              </a:rPr>
              <a:t>Reality</a:t>
            </a:r>
            <a:endParaRPr lang="en-US" sz="3200" dirty="0" smtClean="0">
              <a:solidFill>
                <a:srgbClr val="FAFD00"/>
              </a:solidFill>
              <a:latin typeface="Book Antiqua" pitchFamily="18" charset="0"/>
            </a:endParaRPr>
          </a:p>
        </p:txBody>
      </p:sp>
      <p:sp>
        <p:nvSpPr>
          <p:cNvPr id="946181" name="Rectangle 5"/>
          <p:cNvSpPr>
            <a:spLocks noGrp="1" noChangeArrowheads="1"/>
          </p:cNvSpPr>
          <p:nvPr>
            <p:ph type="title"/>
          </p:nvPr>
        </p:nvSpPr>
        <p:spPr>
          <a:xfrm>
            <a:off x="419100" y="628650"/>
            <a:ext cx="9029700" cy="990600"/>
          </a:xfrm>
          <a:noFill/>
          <a:ln/>
        </p:spPr>
        <p:txBody>
          <a:bodyPr/>
          <a:lstStyle/>
          <a:p>
            <a:pPr algn="ctr"/>
            <a:r>
              <a:rPr lang="en-US" sz="8800" dirty="0" smtClean="0">
                <a:latin typeface="Book Antiqua" pitchFamily="18" charset="0"/>
              </a:rPr>
              <a:t>B</a:t>
            </a:r>
            <a:r>
              <a:rPr lang="en-US" sz="4400" dirty="0" smtClean="0">
                <a:solidFill>
                  <a:schemeClr val="accent2"/>
                </a:solidFill>
                <a:latin typeface="Book Antiqua" pitchFamily="18" charset="0"/>
              </a:rPr>
              <a:t>ottom</a:t>
            </a:r>
            <a:r>
              <a:rPr lang="en-US" sz="8800" dirty="0" smtClean="0">
                <a:latin typeface="Book Antiqua" pitchFamily="18" charset="0"/>
              </a:rPr>
              <a:t> L</a:t>
            </a:r>
            <a:r>
              <a:rPr lang="en-US" sz="4400" dirty="0" smtClean="0">
                <a:solidFill>
                  <a:schemeClr val="accent2"/>
                </a:solidFill>
                <a:latin typeface="Book Antiqua" pitchFamily="18" charset="0"/>
              </a:rPr>
              <a:t>ine</a:t>
            </a:r>
            <a:r>
              <a:rPr lang="en-US" sz="8800" dirty="0" smtClean="0">
                <a:latin typeface="Book Antiqua" pitchFamily="18" charset="0"/>
              </a:rPr>
              <a:t> U</a:t>
            </a:r>
            <a:r>
              <a:rPr lang="en-US" sz="4400" dirty="0" smtClean="0">
                <a:solidFill>
                  <a:schemeClr val="accent2"/>
                </a:solidFill>
                <a:latin typeface="Book Antiqua" pitchFamily="18" charset="0"/>
              </a:rPr>
              <a:t>p</a:t>
            </a:r>
            <a:r>
              <a:rPr lang="en-US" sz="8800" dirty="0" smtClean="0">
                <a:latin typeface="Book Antiqua" pitchFamily="18" charset="0"/>
              </a:rPr>
              <a:t> F</a:t>
            </a:r>
            <a:r>
              <a:rPr lang="en-US" sz="4400" dirty="0" smtClean="0">
                <a:solidFill>
                  <a:schemeClr val="accent2"/>
                </a:solidFill>
                <a:latin typeface="Book Antiqua" pitchFamily="18" charset="0"/>
              </a:rPr>
              <a:t>ront</a:t>
            </a:r>
            <a:endParaRPr lang="en-US" sz="600" dirty="0">
              <a:solidFill>
                <a:schemeClr val="accent2"/>
              </a:solidFill>
              <a:latin typeface="Book Antiqua" pitchFamily="18" charset="0"/>
            </a:endParaRPr>
          </a:p>
        </p:txBody>
      </p:sp>
    </p:spTree>
    <p:extLst>
      <p:ext uri="{BB962C8B-B14F-4D97-AF65-F5344CB8AC3E}">
        <p14:creationId xmlns:p14="http://schemas.microsoft.com/office/powerpoint/2010/main" val="1841508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46180">
                                            <p:txEl>
                                              <p:pRg st="0" end="0"/>
                                            </p:txEl>
                                          </p:spTgt>
                                        </p:tgtEl>
                                        <p:attrNameLst>
                                          <p:attrName>style.visibility</p:attrName>
                                        </p:attrNameLst>
                                      </p:cBhvr>
                                      <p:to>
                                        <p:strVal val="visible"/>
                                      </p:to>
                                    </p:set>
                                    <p:animEffect transition="in" filter="fade">
                                      <p:cBhvr>
                                        <p:cTn id="7" dur="2000"/>
                                        <p:tgtEl>
                                          <p:spTgt spid="946180">
                                            <p:txEl>
                                              <p:pRg st="0" end="0"/>
                                            </p:txEl>
                                          </p:spTgt>
                                        </p:tgtEl>
                                      </p:cBhvr>
                                    </p:animEffect>
                                    <p:anim calcmode="lin" valueType="num">
                                      <p:cBhvr>
                                        <p:cTn id="8" dur="2000" fill="hold"/>
                                        <p:tgtEl>
                                          <p:spTgt spid="946180">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4618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46180">
                                            <p:txEl>
                                              <p:pRg st="1" end="1"/>
                                            </p:txEl>
                                          </p:spTgt>
                                        </p:tgtEl>
                                        <p:attrNameLst>
                                          <p:attrName>style.visibility</p:attrName>
                                        </p:attrNameLst>
                                      </p:cBhvr>
                                      <p:to>
                                        <p:strVal val="visible"/>
                                      </p:to>
                                    </p:set>
                                    <p:animEffect transition="in" filter="fade">
                                      <p:cBhvr>
                                        <p:cTn id="12" dur="2000"/>
                                        <p:tgtEl>
                                          <p:spTgt spid="946180">
                                            <p:txEl>
                                              <p:pRg st="1" end="1"/>
                                            </p:txEl>
                                          </p:spTgt>
                                        </p:tgtEl>
                                      </p:cBhvr>
                                    </p:animEffect>
                                    <p:anim calcmode="lin" valueType="num">
                                      <p:cBhvr>
                                        <p:cTn id="13" dur="2000" fill="hold"/>
                                        <p:tgtEl>
                                          <p:spTgt spid="946180">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946180">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46180">
                                            <p:txEl>
                                              <p:pRg st="2" end="2"/>
                                            </p:txEl>
                                          </p:spTgt>
                                        </p:tgtEl>
                                        <p:attrNameLst>
                                          <p:attrName>style.visibility</p:attrName>
                                        </p:attrNameLst>
                                      </p:cBhvr>
                                      <p:to>
                                        <p:strVal val="visible"/>
                                      </p:to>
                                    </p:set>
                                    <p:animEffect transition="in" filter="fade">
                                      <p:cBhvr>
                                        <p:cTn id="17" dur="2000"/>
                                        <p:tgtEl>
                                          <p:spTgt spid="946180">
                                            <p:txEl>
                                              <p:pRg st="2" end="2"/>
                                            </p:txEl>
                                          </p:spTgt>
                                        </p:tgtEl>
                                      </p:cBhvr>
                                    </p:animEffect>
                                    <p:anim calcmode="lin" valueType="num">
                                      <p:cBhvr>
                                        <p:cTn id="18" dur="2000" fill="hold"/>
                                        <p:tgtEl>
                                          <p:spTgt spid="946180">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946180">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46180">
                                            <p:txEl>
                                              <p:pRg st="3" end="3"/>
                                            </p:txEl>
                                          </p:spTgt>
                                        </p:tgtEl>
                                        <p:attrNameLst>
                                          <p:attrName>style.visibility</p:attrName>
                                        </p:attrNameLst>
                                      </p:cBhvr>
                                      <p:to>
                                        <p:strVal val="visible"/>
                                      </p:to>
                                    </p:set>
                                    <p:animEffect transition="in" filter="fade">
                                      <p:cBhvr>
                                        <p:cTn id="22" dur="2000"/>
                                        <p:tgtEl>
                                          <p:spTgt spid="946180">
                                            <p:txEl>
                                              <p:pRg st="3" end="3"/>
                                            </p:txEl>
                                          </p:spTgt>
                                        </p:tgtEl>
                                      </p:cBhvr>
                                    </p:animEffect>
                                    <p:anim calcmode="lin" valueType="num">
                                      <p:cBhvr>
                                        <p:cTn id="23" dur="2000" fill="hold"/>
                                        <p:tgtEl>
                                          <p:spTgt spid="946180">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94618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511427"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511428" name="Rectangle 4"/>
          <p:cNvSpPr>
            <a:spLocks noGrp="1" noChangeArrowheads="1"/>
          </p:cNvSpPr>
          <p:nvPr>
            <p:ph type="body" idx="1"/>
          </p:nvPr>
        </p:nvSpPr>
        <p:spPr>
          <a:xfrm>
            <a:off x="536575" y="1512888"/>
            <a:ext cx="8251825" cy="3941762"/>
          </a:xfrm>
          <a:noFill/>
          <a:ln/>
        </p:spPr>
        <p:txBody>
          <a:bodyPr wrap="none">
            <a:spAutoFit/>
          </a:bodyPr>
          <a:lstStyle/>
          <a:p>
            <a:pPr marL="0" indent="0">
              <a:lnSpc>
                <a:spcPct val="115000"/>
              </a:lnSpc>
              <a:spcBef>
                <a:spcPct val="0"/>
              </a:spcBef>
              <a:buSzPct val="100000"/>
              <a:buFontTx/>
              <a:buChar char="•"/>
            </a:pPr>
            <a:r>
              <a:rPr lang="en-US" sz="4400" dirty="0">
                <a:solidFill>
                  <a:srgbClr val="FAFD00"/>
                </a:solidFill>
                <a:latin typeface="Book Antiqua" pitchFamily="18" charset="0"/>
              </a:rPr>
              <a:t> Through Kidney (Urine)</a:t>
            </a:r>
          </a:p>
          <a:p>
            <a:pPr marL="0" indent="0">
              <a:lnSpc>
                <a:spcPct val="115000"/>
              </a:lnSpc>
              <a:spcBef>
                <a:spcPct val="0"/>
              </a:spcBef>
              <a:buSzPct val="100000"/>
              <a:buFontTx/>
              <a:buChar char="•"/>
            </a:pPr>
            <a:r>
              <a:rPr lang="en-US" sz="4400" dirty="0">
                <a:solidFill>
                  <a:srgbClr val="FAFD00"/>
                </a:solidFill>
                <a:latin typeface="Book Antiqua" pitchFamily="18" charset="0"/>
              </a:rPr>
              <a:t> Through Liver (Bile      Feces)</a:t>
            </a:r>
          </a:p>
          <a:p>
            <a:pPr marL="0" indent="0">
              <a:lnSpc>
                <a:spcPct val="115000"/>
              </a:lnSpc>
              <a:spcBef>
                <a:spcPct val="0"/>
              </a:spcBef>
              <a:buSzPct val="100000"/>
              <a:buFontTx/>
              <a:buChar char="•"/>
            </a:pPr>
            <a:r>
              <a:rPr lang="en-US" sz="4400" dirty="0">
                <a:solidFill>
                  <a:srgbClr val="FAFD00"/>
                </a:solidFill>
                <a:latin typeface="Book Antiqua" pitchFamily="18" charset="0"/>
              </a:rPr>
              <a:t> Through the Lungs (Breath)</a:t>
            </a:r>
          </a:p>
          <a:p>
            <a:pPr marL="0" indent="0">
              <a:lnSpc>
                <a:spcPct val="115000"/>
              </a:lnSpc>
              <a:spcBef>
                <a:spcPct val="0"/>
              </a:spcBef>
              <a:buSzPct val="100000"/>
              <a:buFontTx/>
              <a:buChar char="•"/>
            </a:pPr>
            <a:r>
              <a:rPr lang="en-US" sz="4400" dirty="0">
                <a:solidFill>
                  <a:srgbClr val="FAFD00"/>
                </a:solidFill>
                <a:latin typeface="Book Antiqua" pitchFamily="18" charset="0"/>
              </a:rPr>
              <a:t> “Others” - Sweat, Hair, Milk,</a:t>
            </a:r>
          </a:p>
          <a:p>
            <a:pPr marL="914400" lvl="2" indent="0">
              <a:lnSpc>
                <a:spcPct val="115000"/>
              </a:lnSpc>
              <a:spcBef>
                <a:spcPct val="0"/>
              </a:spcBef>
              <a:buFont typeface="Monotype Sorts" pitchFamily="2" charset="2"/>
              <a:buNone/>
            </a:pPr>
            <a:r>
              <a:rPr lang="en-US" sz="4400" dirty="0">
                <a:solidFill>
                  <a:srgbClr val="FAFD00"/>
                </a:solidFill>
                <a:latin typeface="Book Antiqua" pitchFamily="18" charset="0"/>
              </a:rPr>
              <a:t>Tears, Seminal Fluid, Saliva</a:t>
            </a:r>
          </a:p>
        </p:txBody>
      </p:sp>
      <p:sp>
        <p:nvSpPr>
          <p:cNvPr id="1511429" name="Rectangle 5"/>
          <p:cNvSpPr>
            <a:spLocks noGrp="1" noChangeArrowheads="1"/>
          </p:cNvSpPr>
          <p:nvPr>
            <p:ph type="title"/>
          </p:nvPr>
        </p:nvSpPr>
        <p:spPr>
          <a:xfrm>
            <a:off x="361950" y="347663"/>
            <a:ext cx="9302750" cy="1047750"/>
          </a:xfrm>
          <a:noFill/>
          <a:ln/>
        </p:spPr>
        <p:txBody>
          <a:bodyPr/>
          <a:lstStyle/>
          <a:p>
            <a:pPr algn="ctr"/>
            <a:r>
              <a:rPr lang="en-US" sz="6000">
                <a:latin typeface="Book Antiqua" pitchFamily="18" charset="0"/>
              </a:rPr>
              <a:t>Excretion</a:t>
            </a:r>
          </a:p>
        </p:txBody>
      </p:sp>
      <p:sp>
        <p:nvSpPr>
          <p:cNvPr id="1511430" name="Line 6"/>
          <p:cNvSpPr>
            <a:spLocks noChangeShapeType="1"/>
          </p:cNvSpPr>
          <p:nvPr/>
        </p:nvSpPr>
        <p:spPr bwMode="auto">
          <a:xfrm>
            <a:off x="6210300" y="2743200"/>
            <a:ext cx="762000" cy="0"/>
          </a:xfrm>
          <a:prstGeom prst="line">
            <a:avLst/>
          </a:prstGeom>
          <a:noFill/>
          <a:ln w="50800">
            <a:solidFill>
              <a:srgbClr val="FFFF00"/>
            </a:solidFill>
            <a:round/>
            <a:headEnd type="none" w="sm" len="sm"/>
            <a:tailEnd type="stealth" w="med" len="med"/>
          </a:ln>
          <a:effectLst/>
        </p:spPr>
        <p:txBody>
          <a:bodyPr wrap="none" anchor="ctr"/>
          <a:lstStyle/>
          <a:p>
            <a:endParaRPr lang="en-US"/>
          </a:p>
        </p:txBody>
      </p:sp>
    </p:spTree>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3474" name="Group 2"/>
          <p:cNvGrpSpPr>
            <a:grpSpLocks/>
          </p:cNvGrpSpPr>
          <p:nvPr/>
        </p:nvGrpSpPr>
        <p:grpSpPr bwMode="auto">
          <a:xfrm>
            <a:off x="1314450" y="1189038"/>
            <a:ext cx="8058150" cy="4621212"/>
            <a:chOff x="828" y="749"/>
            <a:chExt cx="5076" cy="2911"/>
          </a:xfrm>
        </p:grpSpPr>
        <p:grpSp>
          <p:nvGrpSpPr>
            <p:cNvPr id="1513475" name="Group 3"/>
            <p:cNvGrpSpPr>
              <a:grpSpLocks/>
            </p:cNvGrpSpPr>
            <p:nvPr/>
          </p:nvGrpSpPr>
          <p:grpSpPr bwMode="auto">
            <a:xfrm>
              <a:off x="864" y="1380"/>
              <a:ext cx="3001" cy="2233"/>
              <a:chOff x="864" y="1380"/>
              <a:chExt cx="3001" cy="2233"/>
            </a:xfrm>
          </p:grpSpPr>
          <p:sp>
            <p:nvSpPr>
              <p:cNvPr id="1513476" name="Freeform 4"/>
              <p:cNvSpPr>
                <a:spLocks/>
              </p:cNvSpPr>
              <p:nvPr/>
            </p:nvSpPr>
            <p:spPr bwMode="auto">
              <a:xfrm>
                <a:off x="972" y="1380"/>
                <a:ext cx="2893" cy="2233"/>
              </a:xfrm>
              <a:custGeom>
                <a:avLst/>
                <a:gdLst/>
                <a:ahLst/>
                <a:cxnLst>
                  <a:cxn ang="0">
                    <a:pos x="0" y="47"/>
                  </a:cxn>
                  <a:cxn ang="0">
                    <a:pos x="72" y="0"/>
                  </a:cxn>
                  <a:cxn ang="0">
                    <a:pos x="144" y="0"/>
                  </a:cxn>
                  <a:cxn ang="0">
                    <a:pos x="216" y="0"/>
                  </a:cxn>
                  <a:cxn ang="0">
                    <a:pos x="288" y="24"/>
                  </a:cxn>
                  <a:cxn ang="0">
                    <a:pos x="336" y="83"/>
                  </a:cxn>
                  <a:cxn ang="0">
                    <a:pos x="384" y="142"/>
                  </a:cxn>
                  <a:cxn ang="0">
                    <a:pos x="420" y="213"/>
                  </a:cxn>
                  <a:cxn ang="0">
                    <a:pos x="456" y="283"/>
                  </a:cxn>
                  <a:cxn ang="0">
                    <a:pos x="480" y="354"/>
                  </a:cxn>
                  <a:cxn ang="0">
                    <a:pos x="528" y="413"/>
                  </a:cxn>
                  <a:cxn ang="0">
                    <a:pos x="588" y="484"/>
                  </a:cxn>
                  <a:cxn ang="0">
                    <a:pos x="636" y="555"/>
                  </a:cxn>
                  <a:cxn ang="0">
                    <a:pos x="696" y="626"/>
                  </a:cxn>
                  <a:cxn ang="0">
                    <a:pos x="756" y="697"/>
                  </a:cxn>
                  <a:cxn ang="0">
                    <a:pos x="804" y="768"/>
                  </a:cxn>
                  <a:cxn ang="0">
                    <a:pos x="840" y="838"/>
                  </a:cxn>
                  <a:cxn ang="0">
                    <a:pos x="876" y="909"/>
                  </a:cxn>
                  <a:cxn ang="0">
                    <a:pos x="912" y="992"/>
                  </a:cxn>
                  <a:cxn ang="0">
                    <a:pos x="996" y="1086"/>
                  </a:cxn>
                  <a:cxn ang="0">
                    <a:pos x="1068" y="1169"/>
                  </a:cxn>
                  <a:cxn ang="0">
                    <a:pos x="1140" y="1240"/>
                  </a:cxn>
                  <a:cxn ang="0">
                    <a:pos x="1200" y="1311"/>
                  </a:cxn>
                  <a:cxn ang="0">
                    <a:pos x="1260" y="1382"/>
                  </a:cxn>
                  <a:cxn ang="0">
                    <a:pos x="1332" y="1453"/>
                  </a:cxn>
                  <a:cxn ang="0">
                    <a:pos x="1356" y="1523"/>
                  </a:cxn>
                  <a:cxn ang="0">
                    <a:pos x="1416" y="1594"/>
                  </a:cxn>
                  <a:cxn ang="0">
                    <a:pos x="1500" y="1665"/>
                  </a:cxn>
                  <a:cxn ang="0">
                    <a:pos x="1572" y="1736"/>
                  </a:cxn>
                  <a:cxn ang="0">
                    <a:pos x="1632" y="1807"/>
                  </a:cxn>
                  <a:cxn ang="0">
                    <a:pos x="1716" y="1878"/>
                  </a:cxn>
                  <a:cxn ang="0">
                    <a:pos x="1812" y="1937"/>
                  </a:cxn>
                  <a:cxn ang="0">
                    <a:pos x="1896" y="1972"/>
                  </a:cxn>
                  <a:cxn ang="0">
                    <a:pos x="2040" y="2019"/>
                  </a:cxn>
                  <a:cxn ang="0">
                    <a:pos x="2112" y="2043"/>
                  </a:cxn>
                  <a:cxn ang="0">
                    <a:pos x="2196" y="2067"/>
                  </a:cxn>
                  <a:cxn ang="0">
                    <a:pos x="2268" y="2078"/>
                  </a:cxn>
                  <a:cxn ang="0">
                    <a:pos x="2340" y="2102"/>
                  </a:cxn>
                  <a:cxn ang="0">
                    <a:pos x="2412" y="2114"/>
                  </a:cxn>
                  <a:cxn ang="0">
                    <a:pos x="2484" y="2149"/>
                  </a:cxn>
                  <a:cxn ang="0">
                    <a:pos x="2556" y="2173"/>
                  </a:cxn>
                  <a:cxn ang="0">
                    <a:pos x="2628" y="2185"/>
                  </a:cxn>
                  <a:cxn ang="0">
                    <a:pos x="2700" y="2197"/>
                  </a:cxn>
                  <a:cxn ang="0">
                    <a:pos x="2772" y="2197"/>
                  </a:cxn>
                  <a:cxn ang="0">
                    <a:pos x="2844" y="2220"/>
                  </a:cxn>
                  <a:cxn ang="0">
                    <a:pos x="2892" y="2232"/>
                  </a:cxn>
                </a:cxnLst>
                <a:rect l="0" t="0" r="r" b="b"/>
                <a:pathLst>
                  <a:path w="2893" h="2233">
                    <a:moveTo>
                      <a:pt x="0" y="83"/>
                    </a:moveTo>
                    <a:lnTo>
                      <a:pt x="0" y="47"/>
                    </a:lnTo>
                    <a:lnTo>
                      <a:pt x="36" y="24"/>
                    </a:lnTo>
                    <a:lnTo>
                      <a:pt x="72" y="0"/>
                    </a:lnTo>
                    <a:lnTo>
                      <a:pt x="108" y="0"/>
                    </a:lnTo>
                    <a:lnTo>
                      <a:pt x="144" y="0"/>
                    </a:lnTo>
                    <a:lnTo>
                      <a:pt x="180" y="0"/>
                    </a:lnTo>
                    <a:lnTo>
                      <a:pt x="216" y="0"/>
                    </a:lnTo>
                    <a:lnTo>
                      <a:pt x="252" y="0"/>
                    </a:lnTo>
                    <a:lnTo>
                      <a:pt x="288" y="24"/>
                    </a:lnTo>
                    <a:lnTo>
                      <a:pt x="324" y="47"/>
                    </a:lnTo>
                    <a:lnTo>
                      <a:pt x="336" y="83"/>
                    </a:lnTo>
                    <a:lnTo>
                      <a:pt x="372" y="106"/>
                    </a:lnTo>
                    <a:lnTo>
                      <a:pt x="384" y="142"/>
                    </a:lnTo>
                    <a:lnTo>
                      <a:pt x="408" y="177"/>
                    </a:lnTo>
                    <a:lnTo>
                      <a:pt x="420" y="213"/>
                    </a:lnTo>
                    <a:lnTo>
                      <a:pt x="432" y="248"/>
                    </a:lnTo>
                    <a:lnTo>
                      <a:pt x="456" y="283"/>
                    </a:lnTo>
                    <a:lnTo>
                      <a:pt x="480" y="319"/>
                    </a:lnTo>
                    <a:lnTo>
                      <a:pt x="480" y="354"/>
                    </a:lnTo>
                    <a:lnTo>
                      <a:pt x="492" y="390"/>
                    </a:lnTo>
                    <a:lnTo>
                      <a:pt x="528" y="413"/>
                    </a:lnTo>
                    <a:lnTo>
                      <a:pt x="552" y="449"/>
                    </a:lnTo>
                    <a:lnTo>
                      <a:pt x="588" y="484"/>
                    </a:lnTo>
                    <a:lnTo>
                      <a:pt x="612" y="520"/>
                    </a:lnTo>
                    <a:lnTo>
                      <a:pt x="636" y="555"/>
                    </a:lnTo>
                    <a:lnTo>
                      <a:pt x="672" y="590"/>
                    </a:lnTo>
                    <a:lnTo>
                      <a:pt x="696" y="626"/>
                    </a:lnTo>
                    <a:lnTo>
                      <a:pt x="732" y="661"/>
                    </a:lnTo>
                    <a:lnTo>
                      <a:pt x="756" y="697"/>
                    </a:lnTo>
                    <a:lnTo>
                      <a:pt x="780" y="732"/>
                    </a:lnTo>
                    <a:lnTo>
                      <a:pt x="804" y="768"/>
                    </a:lnTo>
                    <a:lnTo>
                      <a:pt x="816" y="803"/>
                    </a:lnTo>
                    <a:lnTo>
                      <a:pt x="840" y="838"/>
                    </a:lnTo>
                    <a:lnTo>
                      <a:pt x="852" y="874"/>
                    </a:lnTo>
                    <a:lnTo>
                      <a:pt x="876" y="909"/>
                    </a:lnTo>
                    <a:lnTo>
                      <a:pt x="876" y="945"/>
                    </a:lnTo>
                    <a:lnTo>
                      <a:pt x="912" y="992"/>
                    </a:lnTo>
                    <a:lnTo>
                      <a:pt x="948" y="1039"/>
                    </a:lnTo>
                    <a:lnTo>
                      <a:pt x="996" y="1086"/>
                    </a:lnTo>
                    <a:lnTo>
                      <a:pt x="1032" y="1134"/>
                    </a:lnTo>
                    <a:lnTo>
                      <a:pt x="1068" y="1169"/>
                    </a:lnTo>
                    <a:lnTo>
                      <a:pt x="1104" y="1205"/>
                    </a:lnTo>
                    <a:lnTo>
                      <a:pt x="1140" y="1240"/>
                    </a:lnTo>
                    <a:lnTo>
                      <a:pt x="1176" y="1275"/>
                    </a:lnTo>
                    <a:lnTo>
                      <a:pt x="1200" y="1311"/>
                    </a:lnTo>
                    <a:lnTo>
                      <a:pt x="1236" y="1346"/>
                    </a:lnTo>
                    <a:lnTo>
                      <a:pt x="1260" y="1382"/>
                    </a:lnTo>
                    <a:lnTo>
                      <a:pt x="1296" y="1417"/>
                    </a:lnTo>
                    <a:lnTo>
                      <a:pt x="1332" y="1453"/>
                    </a:lnTo>
                    <a:lnTo>
                      <a:pt x="1344" y="1488"/>
                    </a:lnTo>
                    <a:lnTo>
                      <a:pt x="1356" y="1523"/>
                    </a:lnTo>
                    <a:lnTo>
                      <a:pt x="1380" y="1559"/>
                    </a:lnTo>
                    <a:lnTo>
                      <a:pt x="1416" y="1594"/>
                    </a:lnTo>
                    <a:lnTo>
                      <a:pt x="1464" y="1630"/>
                    </a:lnTo>
                    <a:lnTo>
                      <a:pt x="1500" y="1665"/>
                    </a:lnTo>
                    <a:lnTo>
                      <a:pt x="1548" y="1701"/>
                    </a:lnTo>
                    <a:lnTo>
                      <a:pt x="1572" y="1736"/>
                    </a:lnTo>
                    <a:lnTo>
                      <a:pt x="1608" y="1771"/>
                    </a:lnTo>
                    <a:lnTo>
                      <a:pt x="1632" y="1807"/>
                    </a:lnTo>
                    <a:lnTo>
                      <a:pt x="1680" y="1842"/>
                    </a:lnTo>
                    <a:lnTo>
                      <a:pt x="1716" y="1878"/>
                    </a:lnTo>
                    <a:lnTo>
                      <a:pt x="1764" y="1901"/>
                    </a:lnTo>
                    <a:lnTo>
                      <a:pt x="1812" y="1937"/>
                    </a:lnTo>
                    <a:lnTo>
                      <a:pt x="1848" y="1960"/>
                    </a:lnTo>
                    <a:lnTo>
                      <a:pt x="1896" y="1972"/>
                    </a:lnTo>
                    <a:lnTo>
                      <a:pt x="1992" y="1996"/>
                    </a:lnTo>
                    <a:lnTo>
                      <a:pt x="2040" y="2019"/>
                    </a:lnTo>
                    <a:lnTo>
                      <a:pt x="2076" y="2031"/>
                    </a:lnTo>
                    <a:lnTo>
                      <a:pt x="2112" y="2043"/>
                    </a:lnTo>
                    <a:lnTo>
                      <a:pt x="2148" y="2055"/>
                    </a:lnTo>
                    <a:lnTo>
                      <a:pt x="2196" y="2067"/>
                    </a:lnTo>
                    <a:lnTo>
                      <a:pt x="2232" y="2078"/>
                    </a:lnTo>
                    <a:lnTo>
                      <a:pt x="2268" y="2078"/>
                    </a:lnTo>
                    <a:lnTo>
                      <a:pt x="2304" y="2090"/>
                    </a:lnTo>
                    <a:lnTo>
                      <a:pt x="2340" y="2102"/>
                    </a:lnTo>
                    <a:lnTo>
                      <a:pt x="2376" y="2102"/>
                    </a:lnTo>
                    <a:lnTo>
                      <a:pt x="2412" y="2114"/>
                    </a:lnTo>
                    <a:lnTo>
                      <a:pt x="2448" y="2126"/>
                    </a:lnTo>
                    <a:lnTo>
                      <a:pt x="2484" y="2149"/>
                    </a:lnTo>
                    <a:lnTo>
                      <a:pt x="2520" y="2161"/>
                    </a:lnTo>
                    <a:lnTo>
                      <a:pt x="2556" y="2173"/>
                    </a:lnTo>
                    <a:lnTo>
                      <a:pt x="2592" y="2185"/>
                    </a:lnTo>
                    <a:lnTo>
                      <a:pt x="2628" y="2185"/>
                    </a:lnTo>
                    <a:lnTo>
                      <a:pt x="2664" y="2185"/>
                    </a:lnTo>
                    <a:lnTo>
                      <a:pt x="2700" y="2197"/>
                    </a:lnTo>
                    <a:lnTo>
                      <a:pt x="2736" y="2197"/>
                    </a:lnTo>
                    <a:lnTo>
                      <a:pt x="2772" y="2197"/>
                    </a:lnTo>
                    <a:lnTo>
                      <a:pt x="2808" y="2208"/>
                    </a:lnTo>
                    <a:lnTo>
                      <a:pt x="2844" y="2220"/>
                    </a:lnTo>
                    <a:lnTo>
                      <a:pt x="2880" y="2232"/>
                    </a:lnTo>
                    <a:lnTo>
                      <a:pt x="2892" y="2232"/>
                    </a:lnTo>
                  </a:path>
                </a:pathLst>
              </a:custGeom>
              <a:noFill/>
              <a:ln w="50800" cap="rnd" cmpd="sng">
                <a:solidFill>
                  <a:srgbClr val="FC0128"/>
                </a:solidFill>
                <a:prstDash val="solid"/>
                <a:round/>
                <a:headEnd type="none" w="sm" len="sm"/>
                <a:tailEnd type="none" w="sm" len="sm"/>
              </a:ln>
              <a:effectLst/>
            </p:spPr>
            <p:txBody>
              <a:bodyPr/>
              <a:lstStyle/>
              <a:p>
                <a:endParaRPr lang="en-US"/>
              </a:p>
            </p:txBody>
          </p:sp>
          <p:sp>
            <p:nvSpPr>
              <p:cNvPr id="1513477" name="Line 5"/>
              <p:cNvSpPr>
                <a:spLocks noChangeShapeType="1"/>
              </p:cNvSpPr>
              <p:nvPr/>
            </p:nvSpPr>
            <p:spPr bwMode="auto">
              <a:xfrm flipV="1">
                <a:off x="864" y="1451"/>
                <a:ext cx="108" cy="2137"/>
              </a:xfrm>
              <a:prstGeom prst="line">
                <a:avLst/>
              </a:prstGeom>
              <a:noFill/>
              <a:ln w="50800">
                <a:solidFill>
                  <a:srgbClr val="FC0128"/>
                </a:solidFill>
                <a:round/>
                <a:headEnd type="none" w="sm" len="sm"/>
                <a:tailEnd type="none" w="sm" len="sm"/>
              </a:ln>
              <a:effectLst/>
            </p:spPr>
            <p:txBody>
              <a:bodyPr wrap="none" anchor="ctr"/>
              <a:lstStyle/>
              <a:p>
                <a:endParaRPr lang="en-US"/>
              </a:p>
            </p:txBody>
          </p:sp>
        </p:grpSp>
        <p:grpSp>
          <p:nvGrpSpPr>
            <p:cNvPr id="1513478" name="Group 6"/>
            <p:cNvGrpSpPr>
              <a:grpSpLocks/>
            </p:cNvGrpSpPr>
            <p:nvPr/>
          </p:nvGrpSpPr>
          <p:grpSpPr bwMode="auto">
            <a:xfrm>
              <a:off x="828" y="749"/>
              <a:ext cx="5076" cy="2911"/>
              <a:chOff x="828" y="749"/>
              <a:chExt cx="5076" cy="2911"/>
            </a:xfrm>
          </p:grpSpPr>
          <p:grpSp>
            <p:nvGrpSpPr>
              <p:cNvPr id="1513479" name="Group 7"/>
              <p:cNvGrpSpPr>
                <a:grpSpLocks/>
              </p:cNvGrpSpPr>
              <p:nvPr/>
            </p:nvGrpSpPr>
            <p:grpSpPr bwMode="auto">
              <a:xfrm>
                <a:off x="828" y="1116"/>
                <a:ext cx="5076" cy="2544"/>
                <a:chOff x="828" y="1116"/>
                <a:chExt cx="5076" cy="2544"/>
              </a:xfrm>
            </p:grpSpPr>
            <p:sp>
              <p:nvSpPr>
                <p:cNvPr id="1513480" name="Line 8"/>
                <p:cNvSpPr>
                  <a:spLocks noChangeShapeType="1"/>
                </p:cNvSpPr>
                <p:nvPr/>
              </p:nvSpPr>
              <p:spPr bwMode="auto">
                <a:xfrm>
                  <a:off x="828" y="1116"/>
                  <a:ext cx="0" cy="2544"/>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1" name="Line 9"/>
                <p:cNvSpPr>
                  <a:spLocks noChangeShapeType="1"/>
                </p:cNvSpPr>
                <p:nvPr/>
              </p:nvSpPr>
              <p:spPr bwMode="auto">
                <a:xfrm>
                  <a:off x="828" y="3648"/>
                  <a:ext cx="5076" cy="0"/>
                </a:xfrm>
                <a:prstGeom prst="line">
                  <a:avLst/>
                </a:prstGeom>
                <a:noFill/>
                <a:ln w="25400">
                  <a:solidFill>
                    <a:schemeClr val="tx1"/>
                  </a:solidFill>
                  <a:round/>
                  <a:headEnd type="none" w="sm" len="sm"/>
                  <a:tailEnd type="none" w="sm" len="sm"/>
                </a:ln>
                <a:effectLst/>
              </p:spPr>
              <p:txBody>
                <a:bodyPr wrap="none" anchor="ctr"/>
                <a:lstStyle/>
                <a:p>
                  <a:endParaRPr lang="en-US"/>
                </a:p>
              </p:txBody>
            </p:sp>
          </p:grpSp>
          <p:sp>
            <p:nvSpPr>
              <p:cNvPr id="1513482" name="Freeform 10"/>
              <p:cNvSpPr>
                <a:spLocks/>
              </p:cNvSpPr>
              <p:nvPr/>
            </p:nvSpPr>
            <p:spPr bwMode="auto">
              <a:xfrm>
                <a:off x="888" y="2508"/>
                <a:ext cx="4849" cy="1129"/>
              </a:xfrm>
              <a:custGeom>
                <a:avLst/>
                <a:gdLst/>
                <a:ahLst/>
                <a:cxnLst>
                  <a:cxn ang="0">
                    <a:pos x="71" y="1104"/>
                  </a:cxn>
                  <a:cxn ang="0">
                    <a:pos x="178" y="1081"/>
                  </a:cxn>
                  <a:cxn ang="0">
                    <a:pos x="261" y="1009"/>
                  </a:cxn>
                  <a:cxn ang="0">
                    <a:pos x="345" y="914"/>
                  </a:cxn>
                  <a:cxn ang="0">
                    <a:pos x="416" y="807"/>
                  </a:cxn>
                  <a:cxn ang="0">
                    <a:pos x="463" y="701"/>
                  </a:cxn>
                  <a:cxn ang="0">
                    <a:pos x="511" y="594"/>
                  </a:cxn>
                  <a:cxn ang="0">
                    <a:pos x="606" y="499"/>
                  </a:cxn>
                  <a:cxn ang="0">
                    <a:pos x="689" y="404"/>
                  </a:cxn>
                  <a:cxn ang="0">
                    <a:pos x="749" y="297"/>
                  </a:cxn>
                  <a:cxn ang="0">
                    <a:pos x="844" y="214"/>
                  </a:cxn>
                  <a:cxn ang="0">
                    <a:pos x="927" y="131"/>
                  </a:cxn>
                  <a:cxn ang="0">
                    <a:pos x="1034" y="83"/>
                  </a:cxn>
                  <a:cxn ang="0">
                    <a:pos x="1141" y="59"/>
                  </a:cxn>
                  <a:cxn ang="0">
                    <a:pos x="1248" y="36"/>
                  </a:cxn>
                  <a:cxn ang="0">
                    <a:pos x="1355" y="24"/>
                  </a:cxn>
                  <a:cxn ang="0">
                    <a:pos x="1462" y="12"/>
                  </a:cxn>
                  <a:cxn ang="0">
                    <a:pos x="1568" y="12"/>
                  </a:cxn>
                  <a:cxn ang="0">
                    <a:pos x="1675" y="0"/>
                  </a:cxn>
                  <a:cxn ang="0">
                    <a:pos x="1925" y="0"/>
                  </a:cxn>
                  <a:cxn ang="0">
                    <a:pos x="2044" y="24"/>
                  </a:cxn>
                  <a:cxn ang="0">
                    <a:pos x="2151" y="71"/>
                  </a:cxn>
                  <a:cxn ang="0">
                    <a:pos x="2258" y="119"/>
                  </a:cxn>
                  <a:cxn ang="0">
                    <a:pos x="2365" y="178"/>
                  </a:cxn>
                  <a:cxn ang="0">
                    <a:pos x="2472" y="249"/>
                  </a:cxn>
                  <a:cxn ang="0">
                    <a:pos x="2590" y="321"/>
                  </a:cxn>
                  <a:cxn ang="0">
                    <a:pos x="2697" y="392"/>
                  </a:cxn>
                  <a:cxn ang="0">
                    <a:pos x="2816" y="439"/>
                  </a:cxn>
                  <a:cxn ang="0">
                    <a:pos x="2982" y="499"/>
                  </a:cxn>
                  <a:cxn ang="0">
                    <a:pos x="3149" y="582"/>
                  </a:cxn>
                  <a:cxn ang="0">
                    <a:pos x="3244" y="653"/>
                  </a:cxn>
                  <a:cxn ang="0">
                    <a:pos x="3398" y="724"/>
                  </a:cxn>
                  <a:cxn ang="0">
                    <a:pos x="3505" y="784"/>
                  </a:cxn>
                  <a:cxn ang="0">
                    <a:pos x="3612" y="831"/>
                  </a:cxn>
                  <a:cxn ang="0">
                    <a:pos x="3743" y="891"/>
                  </a:cxn>
                  <a:cxn ang="0">
                    <a:pos x="3850" y="926"/>
                  </a:cxn>
                  <a:cxn ang="0">
                    <a:pos x="3969" y="950"/>
                  </a:cxn>
                  <a:cxn ang="0">
                    <a:pos x="4076" y="962"/>
                  </a:cxn>
                  <a:cxn ang="0">
                    <a:pos x="4183" y="974"/>
                  </a:cxn>
                  <a:cxn ang="0">
                    <a:pos x="4290" y="986"/>
                  </a:cxn>
                  <a:cxn ang="0">
                    <a:pos x="4396" y="997"/>
                  </a:cxn>
                  <a:cxn ang="0">
                    <a:pos x="4503" y="1021"/>
                  </a:cxn>
                  <a:cxn ang="0">
                    <a:pos x="4622" y="1045"/>
                  </a:cxn>
                  <a:cxn ang="0">
                    <a:pos x="4729" y="1057"/>
                  </a:cxn>
                  <a:cxn ang="0">
                    <a:pos x="4836" y="1069"/>
                  </a:cxn>
                </a:cxnLst>
                <a:rect l="0" t="0" r="r" b="b"/>
                <a:pathLst>
                  <a:path w="4849" h="1129">
                    <a:moveTo>
                      <a:pt x="0" y="1128"/>
                    </a:moveTo>
                    <a:lnTo>
                      <a:pt x="36" y="1104"/>
                    </a:lnTo>
                    <a:lnTo>
                      <a:pt x="71" y="1104"/>
                    </a:lnTo>
                    <a:lnTo>
                      <a:pt x="107" y="1092"/>
                    </a:lnTo>
                    <a:lnTo>
                      <a:pt x="143" y="1081"/>
                    </a:lnTo>
                    <a:lnTo>
                      <a:pt x="178" y="1081"/>
                    </a:lnTo>
                    <a:lnTo>
                      <a:pt x="214" y="1069"/>
                    </a:lnTo>
                    <a:lnTo>
                      <a:pt x="250" y="1045"/>
                    </a:lnTo>
                    <a:lnTo>
                      <a:pt x="261" y="1009"/>
                    </a:lnTo>
                    <a:lnTo>
                      <a:pt x="297" y="986"/>
                    </a:lnTo>
                    <a:lnTo>
                      <a:pt x="309" y="950"/>
                    </a:lnTo>
                    <a:lnTo>
                      <a:pt x="345" y="914"/>
                    </a:lnTo>
                    <a:lnTo>
                      <a:pt x="356" y="879"/>
                    </a:lnTo>
                    <a:lnTo>
                      <a:pt x="392" y="843"/>
                    </a:lnTo>
                    <a:lnTo>
                      <a:pt x="416" y="807"/>
                    </a:lnTo>
                    <a:lnTo>
                      <a:pt x="428" y="772"/>
                    </a:lnTo>
                    <a:lnTo>
                      <a:pt x="440" y="736"/>
                    </a:lnTo>
                    <a:lnTo>
                      <a:pt x="463" y="701"/>
                    </a:lnTo>
                    <a:lnTo>
                      <a:pt x="475" y="665"/>
                    </a:lnTo>
                    <a:lnTo>
                      <a:pt x="487" y="629"/>
                    </a:lnTo>
                    <a:lnTo>
                      <a:pt x="511" y="594"/>
                    </a:lnTo>
                    <a:lnTo>
                      <a:pt x="535" y="558"/>
                    </a:lnTo>
                    <a:lnTo>
                      <a:pt x="570" y="534"/>
                    </a:lnTo>
                    <a:lnTo>
                      <a:pt x="606" y="499"/>
                    </a:lnTo>
                    <a:lnTo>
                      <a:pt x="642" y="475"/>
                    </a:lnTo>
                    <a:lnTo>
                      <a:pt x="665" y="439"/>
                    </a:lnTo>
                    <a:lnTo>
                      <a:pt x="689" y="404"/>
                    </a:lnTo>
                    <a:lnTo>
                      <a:pt x="701" y="368"/>
                    </a:lnTo>
                    <a:lnTo>
                      <a:pt x="725" y="332"/>
                    </a:lnTo>
                    <a:lnTo>
                      <a:pt x="749" y="297"/>
                    </a:lnTo>
                    <a:lnTo>
                      <a:pt x="784" y="273"/>
                    </a:lnTo>
                    <a:lnTo>
                      <a:pt x="820" y="249"/>
                    </a:lnTo>
                    <a:lnTo>
                      <a:pt x="844" y="214"/>
                    </a:lnTo>
                    <a:lnTo>
                      <a:pt x="879" y="190"/>
                    </a:lnTo>
                    <a:lnTo>
                      <a:pt x="891" y="154"/>
                    </a:lnTo>
                    <a:lnTo>
                      <a:pt x="927" y="131"/>
                    </a:lnTo>
                    <a:lnTo>
                      <a:pt x="962" y="119"/>
                    </a:lnTo>
                    <a:lnTo>
                      <a:pt x="998" y="107"/>
                    </a:lnTo>
                    <a:lnTo>
                      <a:pt x="1034" y="83"/>
                    </a:lnTo>
                    <a:lnTo>
                      <a:pt x="1069" y="71"/>
                    </a:lnTo>
                    <a:lnTo>
                      <a:pt x="1105" y="71"/>
                    </a:lnTo>
                    <a:lnTo>
                      <a:pt x="1141" y="59"/>
                    </a:lnTo>
                    <a:lnTo>
                      <a:pt x="1176" y="47"/>
                    </a:lnTo>
                    <a:lnTo>
                      <a:pt x="1212" y="36"/>
                    </a:lnTo>
                    <a:lnTo>
                      <a:pt x="1248" y="36"/>
                    </a:lnTo>
                    <a:lnTo>
                      <a:pt x="1283" y="24"/>
                    </a:lnTo>
                    <a:lnTo>
                      <a:pt x="1319" y="24"/>
                    </a:lnTo>
                    <a:lnTo>
                      <a:pt x="1355" y="24"/>
                    </a:lnTo>
                    <a:lnTo>
                      <a:pt x="1390" y="24"/>
                    </a:lnTo>
                    <a:lnTo>
                      <a:pt x="1426" y="24"/>
                    </a:lnTo>
                    <a:lnTo>
                      <a:pt x="1462" y="12"/>
                    </a:lnTo>
                    <a:lnTo>
                      <a:pt x="1497" y="12"/>
                    </a:lnTo>
                    <a:lnTo>
                      <a:pt x="1533" y="12"/>
                    </a:lnTo>
                    <a:lnTo>
                      <a:pt x="1568" y="12"/>
                    </a:lnTo>
                    <a:lnTo>
                      <a:pt x="1604" y="12"/>
                    </a:lnTo>
                    <a:lnTo>
                      <a:pt x="1640" y="12"/>
                    </a:lnTo>
                    <a:lnTo>
                      <a:pt x="1675" y="0"/>
                    </a:lnTo>
                    <a:lnTo>
                      <a:pt x="1794" y="0"/>
                    </a:lnTo>
                    <a:lnTo>
                      <a:pt x="1889" y="0"/>
                    </a:lnTo>
                    <a:lnTo>
                      <a:pt x="1925" y="0"/>
                    </a:lnTo>
                    <a:lnTo>
                      <a:pt x="1961" y="0"/>
                    </a:lnTo>
                    <a:lnTo>
                      <a:pt x="2008" y="0"/>
                    </a:lnTo>
                    <a:lnTo>
                      <a:pt x="2044" y="24"/>
                    </a:lnTo>
                    <a:lnTo>
                      <a:pt x="2079" y="47"/>
                    </a:lnTo>
                    <a:lnTo>
                      <a:pt x="2115" y="59"/>
                    </a:lnTo>
                    <a:lnTo>
                      <a:pt x="2151" y="71"/>
                    </a:lnTo>
                    <a:lnTo>
                      <a:pt x="2186" y="95"/>
                    </a:lnTo>
                    <a:lnTo>
                      <a:pt x="2222" y="95"/>
                    </a:lnTo>
                    <a:lnTo>
                      <a:pt x="2258" y="119"/>
                    </a:lnTo>
                    <a:lnTo>
                      <a:pt x="2293" y="131"/>
                    </a:lnTo>
                    <a:lnTo>
                      <a:pt x="2329" y="142"/>
                    </a:lnTo>
                    <a:lnTo>
                      <a:pt x="2365" y="178"/>
                    </a:lnTo>
                    <a:lnTo>
                      <a:pt x="2400" y="202"/>
                    </a:lnTo>
                    <a:lnTo>
                      <a:pt x="2436" y="226"/>
                    </a:lnTo>
                    <a:lnTo>
                      <a:pt x="2472" y="249"/>
                    </a:lnTo>
                    <a:lnTo>
                      <a:pt x="2507" y="273"/>
                    </a:lnTo>
                    <a:lnTo>
                      <a:pt x="2543" y="285"/>
                    </a:lnTo>
                    <a:lnTo>
                      <a:pt x="2590" y="321"/>
                    </a:lnTo>
                    <a:lnTo>
                      <a:pt x="2626" y="332"/>
                    </a:lnTo>
                    <a:lnTo>
                      <a:pt x="2662" y="368"/>
                    </a:lnTo>
                    <a:lnTo>
                      <a:pt x="2697" y="392"/>
                    </a:lnTo>
                    <a:lnTo>
                      <a:pt x="2745" y="416"/>
                    </a:lnTo>
                    <a:lnTo>
                      <a:pt x="2780" y="427"/>
                    </a:lnTo>
                    <a:lnTo>
                      <a:pt x="2816" y="439"/>
                    </a:lnTo>
                    <a:lnTo>
                      <a:pt x="2911" y="463"/>
                    </a:lnTo>
                    <a:lnTo>
                      <a:pt x="2947" y="487"/>
                    </a:lnTo>
                    <a:lnTo>
                      <a:pt x="2982" y="499"/>
                    </a:lnTo>
                    <a:lnTo>
                      <a:pt x="3018" y="522"/>
                    </a:lnTo>
                    <a:lnTo>
                      <a:pt x="3113" y="558"/>
                    </a:lnTo>
                    <a:lnTo>
                      <a:pt x="3149" y="582"/>
                    </a:lnTo>
                    <a:lnTo>
                      <a:pt x="3184" y="606"/>
                    </a:lnTo>
                    <a:lnTo>
                      <a:pt x="3220" y="617"/>
                    </a:lnTo>
                    <a:lnTo>
                      <a:pt x="3244" y="653"/>
                    </a:lnTo>
                    <a:lnTo>
                      <a:pt x="3291" y="689"/>
                    </a:lnTo>
                    <a:lnTo>
                      <a:pt x="3363" y="712"/>
                    </a:lnTo>
                    <a:lnTo>
                      <a:pt x="3398" y="724"/>
                    </a:lnTo>
                    <a:lnTo>
                      <a:pt x="3434" y="748"/>
                    </a:lnTo>
                    <a:lnTo>
                      <a:pt x="3470" y="760"/>
                    </a:lnTo>
                    <a:lnTo>
                      <a:pt x="3505" y="784"/>
                    </a:lnTo>
                    <a:lnTo>
                      <a:pt x="3541" y="807"/>
                    </a:lnTo>
                    <a:lnTo>
                      <a:pt x="3577" y="819"/>
                    </a:lnTo>
                    <a:lnTo>
                      <a:pt x="3612" y="831"/>
                    </a:lnTo>
                    <a:lnTo>
                      <a:pt x="3648" y="855"/>
                    </a:lnTo>
                    <a:lnTo>
                      <a:pt x="3695" y="879"/>
                    </a:lnTo>
                    <a:lnTo>
                      <a:pt x="3743" y="891"/>
                    </a:lnTo>
                    <a:lnTo>
                      <a:pt x="3779" y="902"/>
                    </a:lnTo>
                    <a:lnTo>
                      <a:pt x="3814" y="914"/>
                    </a:lnTo>
                    <a:lnTo>
                      <a:pt x="3850" y="926"/>
                    </a:lnTo>
                    <a:lnTo>
                      <a:pt x="3886" y="938"/>
                    </a:lnTo>
                    <a:lnTo>
                      <a:pt x="3921" y="950"/>
                    </a:lnTo>
                    <a:lnTo>
                      <a:pt x="3969" y="950"/>
                    </a:lnTo>
                    <a:lnTo>
                      <a:pt x="4004" y="962"/>
                    </a:lnTo>
                    <a:lnTo>
                      <a:pt x="4040" y="962"/>
                    </a:lnTo>
                    <a:lnTo>
                      <a:pt x="4076" y="962"/>
                    </a:lnTo>
                    <a:lnTo>
                      <a:pt x="4111" y="962"/>
                    </a:lnTo>
                    <a:lnTo>
                      <a:pt x="4147" y="962"/>
                    </a:lnTo>
                    <a:lnTo>
                      <a:pt x="4183" y="974"/>
                    </a:lnTo>
                    <a:lnTo>
                      <a:pt x="4218" y="974"/>
                    </a:lnTo>
                    <a:lnTo>
                      <a:pt x="4254" y="986"/>
                    </a:lnTo>
                    <a:lnTo>
                      <a:pt x="4290" y="986"/>
                    </a:lnTo>
                    <a:lnTo>
                      <a:pt x="4325" y="997"/>
                    </a:lnTo>
                    <a:lnTo>
                      <a:pt x="4361" y="997"/>
                    </a:lnTo>
                    <a:lnTo>
                      <a:pt x="4396" y="997"/>
                    </a:lnTo>
                    <a:lnTo>
                      <a:pt x="4432" y="1009"/>
                    </a:lnTo>
                    <a:lnTo>
                      <a:pt x="4468" y="1009"/>
                    </a:lnTo>
                    <a:lnTo>
                      <a:pt x="4503" y="1021"/>
                    </a:lnTo>
                    <a:lnTo>
                      <a:pt x="4539" y="1021"/>
                    </a:lnTo>
                    <a:lnTo>
                      <a:pt x="4587" y="1045"/>
                    </a:lnTo>
                    <a:lnTo>
                      <a:pt x="4622" y="1045"/>
                    </a:lnTo>
                    <a:lnTo>
                      <a:pt x="4658" y="1057"/>
                    </a:lnTo>
                    <a:lnTo>
                      <a:pt x="4694" y="1057"/>
                    </a:lnTo>
                    <a:lnTo>
                      <a:pt x="4729" y="1057"/>
                    </a:lnTo>
                    <a:lnTo>
                      <a:pt x="4765" y="1057"/>
                    </a:lnTo>
                    <a:lnTo>
                      <a:pt x="4800" y="1069"/>
                    </a:lnTo>
                    <a:lnTo>
                      <a:pt x="4836" y="1069"/>
                    </a:lnTo>
                    <a:lnTo>
                      <a:pt x="4848" y="1069"/>
                    </a:lnTo>
                  </a:path>
                </a:pathLst>
              </a:custGeom>
              <a:noFill/>
              <a:ln w="50800" cap="rnd" cmpd="sng">
                <a:solidFill>
                  <a:srgbClr val="FAFD00"/>
                </a:solidFill>
                <a:prstDash val="solid"/>
                <a:round/>
                <a:headEnd type="none" w="sm" len="sm"/>
                <a:tailEnd type="none" w="sm" len="sm"/>
              </a:ln>
              <a:effectLst/>
            </p:spPr>
            <p:txBody>
              <a:bodyPr/>
              <a:lstStyle/>
              <a:p>
                <a:endParaRPr lang="en-US"/>
              </a:p>
            </p:txBody>
          </p:sp>
          <p:sp>
            <p:nvSpPr>
              <p:cNvPr id="1513483" name="Rectangle 11"/>
              <p:cNvSpPr>
                <a:spLocks noChangeArrowheads="1"/>
              </p:cNvSpPr>
              <p:nvPr/>
            </p:nvSpPr>
            <p:spPr bwMode="auto">
              <a:xfrm>
                <a:off x="1286" y="749"/>
                <a:ext cx="3486" cy="365"/>
              </a:xfrm>
              <a:prstGeom prst="rect">
                <a:avLst/>
              </a:prstGeom>
              <a:noFill/>
              <a:ln w="9525">
                <a:noFill/>
                <a:miter lim="800000"/>
                <a:headEnd/>
                <a:tailEnd/>
              </a:ln>
              <a:effectLst/>
            </p:spPr>
            <p:txBody>
              <a:bodyPr wrap="none" lIns="92075" tIns="46038" rIns="92075" bIns="46038">
                <a:spAutoFit/>
              </a:bodyPr>
              <a:lstStyle/>
              <a:p>
                <a:pPr algn="l"/>
                <a:r>
                  <a:rPr lang="en-US" sz="3200">
                    <a:solidFill>
                      <a:schemeClr val="accent2"/>
                    </a:solidFill>
                    <a:effectLst>
                      <a:outerShdw blurRad="38100" dist="38100" dir="2700000" algn="tl">
                        <a:srgbClr val="000000"/>
                      </a:outerShdw>
                    </a:effectLst>
                    <a:latin typeface="Book Antiqua" pitchFamily="18" charset="0"/>
                  </a:rPr>
                  <a:t>Absorption and Distribution</a:t>
                </a:r>
              </a:p>
            </p:txBody>
          </p:sp>
          <p:sp>
            <p:nvSpPr>
              <p:cNvPr id="1513484" name="Line 12"/>
              <p:cNvSpPr>
                <a:spLocks noChangeShapeType="1"/>
              </p:cNvSpPr>
              <p:nvPr/>
            </p:nvSpPr>
            <p:spPr bwMode="auto">
              <a:xfrm flipH="1">
                <a:off x="1056" y="960"/>
                <a:ext cx="264" cy="360"/>
              </a:xfrm>
              <a:prstGeom prst="line">
                <a:avLst/>
              </a:prstGeom>
              <a:noFill/>
              <a:ln w="12700">
                <a:solidFill>
                  <a:schemeClr val="accent2"/>
                </a:solidFill>
                <a:round/>
                <a:headEnd type="none" w="sm" len="sm"/>
                <a:tailEnd type="stealth" w="med" len="lg"/>
              </a:ln>
              <a:effectLst/>
            </p:spPr>
            <p:txBody>
              <a:bodyPr wrap="none" anchor="ctr"/>
              <a:lstStyle/>
              <a:p>
                <a:endParaRPr lang="en-US"/>
              </a:p>
            </p:txBody>
          </p:sp>
          <p:sp>
            <p:nvSpPr>
              <p:cNvPr id="1513485" name="Rectangle 13"/>
              <p:cNvSpPr>
                <a:spLocks noChangeArrowheads="1"/>
              </p:cNvSpPr>
              <p:nvPr/>
            </p:nvSpPr>
            <p:spPr bwMode="auto">
              <a:xfrm>
                <a:off x="2090" y="1469"/>
                <a:ext cx="3187" cy="365"/>
              </a:xfrm>
              <a:prstGeom prst="rect">
                <a:avLst/>
              </a:prstGeom>
              <a:noFill/>
              <a:ln w="9525">
                <a:noFill/>
                <a:miter lim="800000"/>
                <a:headEnd/>
                <a:tailEnd/>
              </a:ln>
              <a:effectLst/>
            </p:spPr>
            <p:txBody>
              <a:bodyPr wrap="none" lIns="92075" tIns="46038" rIns="92075" bIns="46038">
                <a:spAutoFit/>
              </a:bodyPr>
              <a:lstStyle/>
              <a:p>
                <a:pPr algn="l"/>
                <a:r>
                  <a:rPr lang="en-US" sz="3200">
                    <a:solidFill>
                      <a:schemeClr val="accent2"/>
                    </a:solidFill>
                    <a:effectLst>
                      <a:outerShdw blurRad="38100" dist="38100" dir="2700000" algn="tl">
                        <a:srgbClr val="000000"/>
                      </a:outerShdw>
                    </a:effectLst>
                    <a:latin typeface="Book Antiqua" pitchFamily="18" charset="0"/>
                  </a:rPr>
                  <a:t>Metabolism and Excretion</a:t>
                </a:r>
              </a:p>
            </p:txBody>
          </p:sp>
          <p:sp>
            <p:nvSpPr>
              <p:cNvPr id="1513486" name="Line 14"/>
              <p:cNvSpPr>
                <a:spLocks noChangeShapeType="1"/>
              </p:cNvSpPr>
              <p:nvPr/>
            </p:nvSpPr>
            <p:spPr bwMode="auto">
              <a:xfrm flipH="1" flipV="1">
                <a:off x="1368" y="1488"/>
                <a:ext cx="696" cy="144"/>
              </a:xfrm>
              <a:prstGeom prst="line">
                <a:avLst/>
              </a:prstGeom>
              <a:noFill/>
              <a:ln w="12700">
                <a:solidFill>
                  <a:schemeClr val="accent2"/>
                </a:solidFill>
                <a:round/>
                <a:headEnd type="none" w="sm" len="sm"/>
                <a:tailEnd type="stealth" w="med" len="lg"/>
              </a:ln>
              <a:effectLst/>
            </p:spPr>
            <p:txBody>
              <a:bodyPr wrap="none" anchor="ctr"/>
              <a:lstStyle/>
              <a:p>
                <a:endParaRPr lang="en-US"/>
              </a:p>
            </p:txBody>
          </p:sp>
          <p:sp>
            <p:nvSpPr>
              <p:cNvPr id="1513487" name="Line 15"/>
              <p:cNvSpPr>
                <a:spLocks noChangeShapeType="1"/>
              </p:cNvSpPr>
              <p:nvPr/>
            </p:nvSpPr>
            <p:spPr bwMode="auto">
              <a:xfrm flipH="1">
                <a:off x="3000" y="1788"/>
                <a:ext cx="1140" cy="648"/>
              </a:xfrm>
              <a:prstGeom prst="line">
                <a:avLst/>
              </a:prstGeom>
              <a:noFill/>
              <a:ln w="12700">
                <a:solidFill>
                  <a:schemeClr val="accent2"/>
                </a:solidFill>
                <a:round/>
                <a:headEnd type="none" w="sm" len="sm"/>
                <a:tailEnd type="stealth" w="med" len="lg"/>
              </a:ln>
              <a:effectLst/>
            </p:spPr>
            <p:txBody>
              <a:bodyPr wrap="none" anchor="ctr"/>
              <a:lstStyle/>
              <a:p>
                <a:endParaRPr lang="en-US"/>
              </a:p>
            </p:txBody>
          </p:sp>
        </p:grpSp>
      </p:grpSp>
      <p:sp>
        <p:nvSpPr>
          <p:cNvPr id="1513488" name="Rectangle 16"/>
          <p:cNvSpPr>
            <a:spLocks noChangeArrowheads="1"/>
          </p:cNvSpPr>
          <p:nvPr/>
        </p:nvSpPr>
        <p:spPr bwMode="auto">
          <a:xfrm>
            <a:off x="1431925" y="3603625"/>
            <a:ext cx="1598613" cy="609600"/>
          </a:xfrm>
          <a:prstGeom prst="rect">
            <a:avLst/>
          </a:prstGeom>
          <a:noFill/>
          <a:ln w="9525">
            <a:noFill/>
            <a:miter lim="800000"/>
            <a:headEnd/>
            <a:tailEnd/>
          </a:ln>
          <a:effectLst/>
        </p:spPr>
        <p:txBody>
          <a:bodyPr wrap="none" lIns="92075" tIns="46038" rIns="92075" bIns="46038">
            <a:spAutoFit/>
          </a:bodyPr>
          <a:lstStyle/>
          <a:p>
            <a:pPr algn="l"/>
            <a:r>
              <a:rPr lang="en-US" sz="3400">
                <a:solidFill>
                  <a:srgbClr val="FC0128"/>
                </a:solidFill>
                <a:effectLst>
                  <a:outerShdw blurRad="38100" dist="38100" dir="2700000" algn="tl">
                    <a:srgbClr val="000000"/>
                  </a:outerShdw>
                </a:effectLst>
                <a:latin typeface="Book Antiqua" pitchFamily="18" charset="0"/>
              </a:rPr>
              <a:t>Plasma</a:t>
            </a:r>
          </a:p>
        </p:txBody>
      </p:sp>
      <p:sp>
        <p:nvSpPr>
          <p:cNvPr id="1513489" name="Rectangle 17"/>
          <p:cNvSpPr>
            <a:spLocks noChangeArrowheads="1"/>
          </p:cNvSpPr>
          <p:nvPr/>
        </p:nvSpPr>
        <p:spPr bwMode="auto">
          <a:xfrm>
            <a:off x="4175125" y="4487863"/>
            <a:ext cx="1509713" cy="701675"/>
          </a:xfrm>
          <a:prstGeom prst="rect">
            <a:avLst/>
          </a:prstGeom>
          <a:noFill/>
          <a:ln w="9525">
            <a:noFill/>
            <a:miter lim="800000"/>
            <a:headEnd/>
            <a:tailEnd/>
          </a:ln>
          <a:effectLst/>
        </p:spPr>
        <p:txBody>
          <a:bodyPr wrap="none" lIns="92075" tIns="46038" rIns="92075" bIns="46038">
            <a:spAutoFit/>
          </a:bodyPr>
          <a:lstStyle/>
          <a:p>
            <a:pPr algn="l"/>
            <a:r>
              <a:rPr lang="en-US" sz="4000">
                <a:solidFill>
                  <a:srgbClr val="FAFD00"/>
                </a:solidFill>
                <a:effectLst/>
                <a:latin typeface="Book Antiqua" pitchFamily="18" charset="0"/>
              </a:rPr>
              <a:t>Urine</a:t>
            </a:r>
          </a:p>
        </p:txBody>
      </p:sp>
      <p:sp>
        <p:nvSpPr>
          <p:cNvPr id="1513490" name="Rectangle 18"/>
          <p:cNvSpPr>
            <a:spLocks noChangeArrowheads="1"/>
          </p:cNvSpPr>
          <p:nvPr/>
        </p:nvSpPr>
        <p:spPr bwMode="auto">
          <a:xfrm>
            <a:off x="403225" y="3165475"/>
            <a:ext cx="895350" cy="457200"/>
          </a:xfrm>
          <a:prstGeom prst="rect">
            <a:avLst/>
          </a:prstGeom>
          <a:noFill/>
          <a:ln w="9525">
            <a:noFill/>
            <a:miter lim="800000"/>
            <a:headEnd/>
            <a:tailEnd/>
          </a:ln>
          <a:effectLst/>
        </p:spPr>
        <p:txBody>
          <a:bodyPr wrap="none" lIns="92075" tIns="46038" rIns="92075" bIns="46038">
            <a:spAutoFit/>
          </a:bodyPr>
          <a:lstStyle/>
          <a:p>
            <a:pPr algn="l"/>
            <a:r>
              <a:rPr lang="en-US" sz="2400">
                <a:effectLst/>
                <a:latin typeface="Book Antiqua" pitchFamily="18" charset="0"/>
              </a:rPr>
              <a:t>Conc</a:t>
            </a:r>
          </a:p>
        </p:txBody>
      </p:sp>
      <p:sp>
        <p:nvSpPr>
          <p:cNvPr id="1513491" name="Line 19"/>
          <p:cNvSpPr>
            <a:spLocks noChangeShapeType="1"/>
          </p:cNvSpPr>
          <p:nvPr/>
        </p:nvSpPr>
        <p:spPr bwMode="auto">
          <a:xfrm flipV="1">
            <a:off x="876300" y="3619500"/>
            <a:ext cx="0" cy="1828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13492" name="Line 20"/>
          <p:cNvSpPr>
            <a:spLocks noChangeShapeType="1"/>
          </p:cNvSpPr>
          <p:nvPr/>
        </p:nvSpPr>
        <p:spPr bwMode="auto">
          <a:xfrm flipV="1">
            <a:off x="876300" y="2095500"/>
            <a:ext cx="0" cy="10668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1513493" name="Rectangle 21"/>
          <p:cNvSpPr>
            <a:spLocks noChangeArrowheads="1"/>
          </p:cNvSpPr>
          <p:nvPr/>
        </p:nvSpPr>
        <p:spPr bwMode="auto">
          <a:xfrm>
            <a:off x="3736975" y="5919788"/>
            <a:ext cx="1033463" cy="519112"/>
          </a:xfrm>
          <a:prstGeom prst="rect">
            <a:avLst/>
          </a:prstGeom>
          <a:noFill/>
          <a:ln w="9525">
            <a:noFill/>
            <a:miter lim="800000"/>
            <a:headEnd/>
            <a:tailEnd/>
          </a:ln>
          <a:effectLst/>
        </p:spPr>
        <p:txBody>
          <a:bodyPr wrap="none" lIns="92075" tIns="46038" rIns="92075" bIns="46038">
            <a:spAutoFit/>
          </a:bodyPr>
          <a:lstStyle/>
          <a:p>
            <a:pPr algn="l"/>
            <a:r>
              <a:rPr lang="en-US" sz="2800">
                <a:effectLst/>
                <a:latin typeface="Book Antiqua" pitchFamily="18" charset="0"/>
              </a:rPr>
              <a:t>Time</a:t>
            </a:r>
          </a:p>
        </p:txBody>
      </p:sp>
      <p:sp>
        <p:nvSpPr>
          <p:cNvPr id="1513494" name="Line 22"/>
          <p:cNvSpPr>
            <a:spLocks noChangeShapeType="1"/>
          </p:cNvSpPr>
          <p:nvPr/>
        </p:nvSpPr>
        <p:spPr bwMode="auto">
          <a:xfrm>
            <a:off x="1619250" y="6191250"/>
            <a:ext cx="2133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13495" name="Line 23"/>
          <p:cNvSpPr>
            <a:spLocks noChangeShapeType="1"/>
          </p:cNvSpPr>
          <p:nvPr/>
        </p:nvSpPr>
        <p:spPr bwMode="auto">
          <a:xfrm>
            <a:off x="4800600" y="6191250"/>
            <a:ext cx="18669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1513496" name="Rectangle 24"/>
          <p:cNvSpPr>
            <a:spLocks noGrp="1" noChangeArrowheads="1"/>
          </p:cNvSpPr>
          <p:nvPr>
            <p:ph type="title"/>
          </p:nvPr>
        </p:nvSpPr>
        <p:spPr>
          <a:xfrm>
            <a:off x="381000" y="214313"/>
            <a:ext cx="9302750" cy="1047750"/>
          </a:xfrm>
          <a:noFill/>
          <a:ln/>
        </p:spPr>
        <p:txBody>
          <a:bodyPr/>
          <a:lstStyle/>
          <a:p>
            <a:pPr algn="ctr"/>
            <a:r>
              <a:rPr lang="en-US" sz="4800">
                <a:latin typeface="Book Antiqua" pitchFamily="18" charset="0"/>
              </a:rPr>
              <a:t>More to Be Dangerous With</a:t>
            </a:r>
          </a:p>
        </p:txBody>
      </p:sp>
    </p:spTree>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1657350" y="476250"/>
            <a:ext cx="8001000" cy="1143000"/>
          </a:xfrm>
          <a:prstGeom prst="rect">
            <a:avLst/>
          </a:prstGeom>
          <a:noFill/>
          <a:ln w="9525">
            <a:noFill/>
            <a:miter lim="800000"/>
            <a:headEnd/>
            <a:tailEnd/>
          </a:ln>
          <a:effectLst/>
        </p:spPr>
        <p:txBody>
          <a:bodyPr wrap="none" anchor="ctr"/>
          <a:lstStyle/>
          <a:p>
            <a:endParaRPr lang="en-US"/>
          </a:p>
        </p:txBody>
      </p:sp>
      <p:sp>
        <p:nvSpPr>
          <p:cNvPr id="946179"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946180" name="Rectangle 4"/>
          <p:cNvSpPr>
            <a:spLocks noGrp="1" noChangeArrowheads="1"/>
          </p:cNvSpPr>
          <p:nvPr>
            <p:ph type="body" idx="1"/>
          </p:nvPr>
        </p:nvSpPr>
        <p:spPr>
          <a:xfrm>
            <a:off x="419100" y="1347466"/>
            <a:ext cx="9867900" cy="4925067"/>
          </a:xfrm>
          <a:noFill/>
          <a:ln/>
        </p:spPr>
        <p:txBody>
          <a:bodyPr wrap="square">
            <a:spAutoFit/>
          </a:bodyPr>
          <a:lstStyle/>
          <a:p>
            <a:pPr marL="0" indent="0">
              <a:lnSpc>
                <a:spcPct val="150000"/>
              </a:lnSpc>
              <a:spcBef>
                <a:spcPct val="0"/>
              </a:spcBef>
              <a:buClr>
                <a:schemeClr val="tx1"/>
              </a:buClr>
              <a:buSzTx/>
              <a:buFontTx/>
              <a:buChar char="•"/>
            </a:pPr>
            <a:r>
              <a:rPr lang="en-US" sz="4600" dirty="0" smtClean="0">
                <a:solidFill>
                  <a:schemeClr val="bg1"/>
                </a:solidFill>
                <a:latin typeface="Book Antiqua" pitchFamily="18" charset="0"/>
              </a:rPr>
              <a:t> Diverse Investigative Power</a:t>
            </a:r>
            <a:endParaRPr lang="en-US" sz="4600" dirty="0">
              <a:solidFill>
                <a:schemeClr val="bg1"/>
              </a:solidFill>
              <a:latin typeface="Book Antiqua" pitchFamily="18" charset="0"/>
            </a:endParaRPr>
          </a:p>
          <a:p>
            <a:pPr marL="0" indent="0">
              <a:lnSpc>
                <a:spcPct val="150000"/>
              </a:lnSpc>
              <a:spcBef>
                <a:spcPct val="0"/>
              </a:spcBef>
              <a:buClr>
                <a:schemeClr val="tx1"/>
              </a:buClr>
              <a:buSzTx/>
              <a:buFontTx/>
              <a:buChar char="•"/>
            </a:pPr>
            <a:r>
              <a:rPr lang="en-US" sz="4600" dirty="0" smtClean="0">
                <a:solidFill>
                  <a:srgbClr val="FAFD00"/>
                </a:solidFill>
                <a:latin typeface="Book Antiqua" pitchFamily="18" charset="0"/>
              </a:rPr>
              <a:t> “Complementary” </a:t>
            </a:r>
            <a:r>
              <a:rPr lang="en-US" sz="4600" dirty="0" err="1" smtClean="0">
                <a:solidFill>
                  <a:srgbClr val="FAFD00"/>
                </a:solidFill>
                <a:latin typeface="Book Antiqua" pitchFamily="18" charset="0"/>
              </a:rPr>
              <a:t>Tox</a:t>
            </a:r>
            <a:r>
              <a:rPr lang="en-US" sz="4600" dirty="0" smtClean="0">
                <a:solidFill>
                  <a:srgbClr val="FAFD00"/>
                </a:solidFill>
                <a:latin typeface="Book Antiqua" pitchFamily="18" charset="0"/>
              </a:rPr>
              <a:t> = Good</a:t>
            </a:r>
            <a:endParaRPr lang="en-US" sz="4600" dirty="0">
              <a:solidFill>
                <a:srgbClr val="FAFD00"/>
              </a:solidFill>
              <a:latin typeface="Book Antiqua" pitchFamily="18" charset="0"/>
            </a:endParaRPr>
          </a:p>
          <a:p>
            <a:pPr marL="0" indent="0" defTabSz="457200">
              <a:lnSpc>
                <a:spcPct val="100000"/>
              </a:lnSpc>
              <a:spcBef>
                <a:spcPct val="0"/>
              </a:spcBef>
              <a:spcAft>
                <a:spcPts val="1800"/>
              </a:spcAft>
              <a:buClr>
                <a:schemeClr val="tx1"/>
              </a:buClr>
              <a:buSzTx/>
              <a:buFontTx/>
              <a:buChar char="•"/>
              <a:tabLst>
                <a:tab pos="511175" algn="l"/>
              </a:tabLst>
            </a:pPr>
            <a:r>
              <a:rPr lang="en-US" sz="4600" dirty="0" smtClean="0">
                <a:solidFill>
                  <a:srgbClr val="FAFD00"/>
                </a:solidFill>
                <a:latin typeface="Book Antiqua" pitchFamily="18" charset="0"/>
              </a:rPr>
              <a:t> </a:t>
            </a:r>
            <a:r>
              <a:rPr lang="en-US" sz="4600" dirty="0" smtClean="0">
                <a:solidFill>
                  <a:schemeClr val="bg1"/>
                </a:solidFill>
                <a:latin typeface="Book Antiqua" pitchFamily="18" charset="0"/>
              </a:rPr>
              <a:t>Alcohol Bio-Markers = Another	</a:t>
            </a:r>
            <a:r>
              <a:rPr lang="en-US" sz="4600" dirty="0" err="1" smtClean="0">
                <a:solidFill>
                  <a:schemeClr val="bg1"/>
                </a:solidFill>
                <a:latin typeface="Book Antiqua" pitchFamily="18" charset="0"/>
              </a:rPr>
              <a:t>Tox</a:t>
            </a:r>
            <a:r>
              <a:rPr lang="en-US" sz="4600" dirty="0" smtClean="0">
                <a:solidFill>
                  <a:schemeClr val="bg1"/>
                </a:solidFill>
                <a:latin typeface="Book Antiqua" pitchFamily="18" charset="0"/>
              </a:rPr>
              <a:t> Example </a:t>
            </a:r>
            <a:r>
              <a:rPr lang="en-US" sz="4400" dirty="0" smtClean="0">
                <a:solidFill>
                  <a:schemeClr val="bg1"/>
                </a:solidFill>
                <a:latin typeface="Book Antiqua" pitchFamily="18" charset="0"/>
              </a:rPr>
              <a:t>to Drive You Nuts</a:t>
            </a:r>
          </a:p>
          <a:p>
            <a:pPr marL="0" indent="0">
              <a:lnSpc>
                <a:spcPct val="150000"/>
              </a:lnSpc>
              <a:spcBef>
                <a:spcPct val="0"/>
              </a:spcBef>
              <a:spcAft>
                <a:spcPts val="1800"/>
              </a:spcAft>
              <a:buClr>
                <a:schemeClr val="tx1"/>
              </a:buClr>
              <a:buSzTx/>
              <a:buFontTx/>
              <a:buChar char="•"/>
            </a:pPr>
            <a:r>
              <a:rPr lang="en-US" sz="4600" dirty="0" smtClean="0">
                <a:solidFill>
                  <a:schemeClr val="bg1"/>
                </a:solidFill>
                <a:latin typeface="Book Antiqua" pitchFamily="18" charset="0"/>
              </a:rPr>
              <a:t> </a:t>
            </a:r>
            <a:r>
              <a:rPr lang="en-US" sz="4000" dirty="0" smtClean="0">
                <a:solidFill>
                  <a:schemeClr val="bg1"/>
                </a:solidFill>
                <a:latin typeface="Book Antiqua" pitchFamily="18" charset="0"/>
              </a:rPr>
              <a:t>Uncontrolled Factors</a:t>
            </a:r>
            <a:r>
              <a:rPr lang="en-US" sz="4400" dirty="0" smtClean="0">
                <a:solidFill>
                  <a:schemeClr val="bg1"/>
                </a:solidFill>
                <a:latin typeface="Book Antiqua" pitchFamily="18" charset="0"/>
              </a:rPr>
              <a:t> = </a:t>
            </a:r>
            <a:r>
              <a:rPr lang="en-US" sz="2800" dirty="0" smtClean="0">
                <a:solidFill>
                  <a:schemeClr val="bg1"/>
                </a:solidFill>
                <a:latin typeface="Book Antiqua" pitchFamily="18" charset="0"/>
              </a:rPr>
              <a:t>Forensic </a:t>
            </a:r>
            <a:r>
              <a:rPr lang="en-US" sz="4000" dirty="0" smtClean="0">
                <a:solidFill>
                  <a:schemeClr val="bg1"/>
                </a:solidFill>
                <a:latin typeface="Book Antiqua" pitchFamily="18" charset="0"/>
              </a:rPr>
              <a:t>Reality</a:t>
            </a:r>
            <a:endParaRPr lang="en-US" sz="3200" dirty="0" smtClean="0">
              <a:solidFill>
                <a:schemeClr val="bg1"/>
              </a:solidFill>
              <a:latin typeface="Book Antiqua" pitchFamily="18" charset="0"/>
            </a:endParaRPr>
          </a:p>
        </p:txBody>
      </p:sp>
      <p:sp>
        <p:nvSpPr>
          <p:cNvPr id="946181" name="Rectangle 5"/>
          <p:cNvSpPr>
            <a:spLocks noGrp="1" noChangeArrowheads="1"/>
          </p:cNvSpPr>
          <p:nvPr>
            <p:ph type="title"/>
          </p:nvPr>
        </p:nvSpPr>
        <p:spPr>
          <a:xfrm>
            <a:off x="419100" y="628650"/>
            <a:ext cx="9029700" cy="990600"/>
          </a:xfrm>
          <a:noFill/>
          <a:ln/>
        </p:spPr>
        <p:txBody>
          <a:bodyPr/>
          <a:lstStyle/>
          <a:p>
            <a:pPr algn="ctr"/>
            <a:r>
              <a:rPr lang="en-US" sz="8800" dirty="0" smtClean="0">
                <a:latin typeface="Book Antiqua" pitchFamily="18" charset="0"/>
              </a:rPr>
              <a:t>B</a:t>
            </a:r>
            <a:r>
              <a:rPr lang="en-US" sz="4400" dirty="0" smtClean="0">
                <a:solidFill>
                  <a:schemeClr val="accent2"/>
                </a:solidFill>
                <a:latin typeface="Book Antiqua" pitchFamily="18" charset="0"/>
              </a:rPr>
              <a:t>ottom</a:t>
            </a:r>
            <a:r>
              <a:rPr lang="en-US" sz="8800" dirty="0" smtClean="0">
                <a:latin typeface="Book Antiqua" pitchFamily="18" charset="0"/>
              </a:rPr>
              <a:t> L</a:t>
            </a:r>
            <a:r>
              <a:rPr lang="en-US" sz="4400" dirty="0" smtClean="0">
                <a:solidFill>
                  <a:schemeClr val="accent2"/>
                </a:solidFill>
                <a:latin typeface="Book Antiqua" pitchFamily="18" charset="0"/>
              </a:rPr>
              <a:t>ine</a:t>
            </a:r>
            <a:r>
              <a:rPr lang="en-US" sz="8800" dirty="0" smtClean="0">
                <a:latin typeface="Book Antiqua" pitchFamily="18" charset="0"/>
              </a:rPr>
              <a:t> I</a:t>
            </a:r>
            <a:r>
              <a:rPr lang="en-US" sz="4400" dirty="0">
                <a:solidFill>
                  <a:schemeClr val="accent2"/>
                </a:solidFill>
                <a:latin typeface="Book Antiqua" pitchFamily="18" charset="0"/>
              </a:rPr>
              <a:t>n</a:t>
            </a:r>
            <a:r>
              <a:rPr lang="en-US" sz="8800" dirty="0" smtClean="0">
                <a:latin typeface="Book Antiqua" pitchFamily="18" charset="0"/>
              </a:rPr>
              <a:t> M</a:t>
            </a:r>
            <a:r>
              <a:rPr lang="en-US" sz="4400" dirty="0" smtClean="0">
                <a:solidFill>
                  <a:schemeClr val="accent2"/>
                </a:solidFill>
                <a:latin typeface="Book Antiqua" pitchFamily="18" charset="0"/>
              </a:rPr>
              <a:t>iddle</a:t>
            </a:r>
            <a:endParaRPr lang="en-US" sz="600" dirty="0">
              <a:solidFill>
                <a:schemeClr val="accent2"/>
              </a:solidFill>
              <a:latin typeface="Book Antiqua" pitchFamily="18" charset="0"/>
            </a:endParaRPr>
          </a:p>
        </p:txBody>
      </p:sp>
    </p:spTree>
    <p:extLst>
      <p:ext uri="{BB962C8B-B14F-4D97-AF65-F5344CB8AC3E}">
        <p14:creationId xmlns:p14="http://schemas.microsoft.com/office/powerpoint/2010/main" val="3615313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46180">
                                            <p:txEl>
                                              <p:pRg st="0" end="0"/>
                                            </p:txEl>
                                          </p:spTgt>
                                        </p:tgtEl>
                                        <p:attrNameLst>
                                          <p:attrName>style.visibility</p:attrName>
                                        </p:attrNameLst>
                                      </p:cBhvr>
                                      <p:to>
                                        <p:strVal val="visible"/>
                                      </p:to>
                                    </p:set>
                                    <p:animEffect transition="in" filter="fade">
                                      <p:cBhvr>
                                        <p:cTn id="7" dur="2000"/>
                                        <p:tgtEl>
                                          <p:spTgt spid="946180">
                                            <p:txEl>
                                              <p:pRg st="0" end="0"/>
                                            </p:txEl>
                                          </p:spTgt>
                                        </p:tgtEl>
                                      </p:cBhvr>
                                    </p:animEffect>
                                    <p:anim calcmode="lin" valueType="num">
                                      <p:cBhvr>
                                        <p:cTn id="8" dur="2000" fill="hold"/>
                                        <p:tgtEl>
                                          <p:spTgt spid="946180">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4618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46180">
                                            <p:txEl>
                                              <p:pRg st="1" end="1"/>
                                            </p:txEl>
                                          </p:spTgt>
                                        </p:tgtEl>
                                        <p:attrNameLst>
                                          <p:attrName>style.visibility</p:attrName>
                                        </p:attrNameLst>
                                      </p:cBhvr>
                                      <p:to>
                                        <p:strVal val="visible"/>
                                      </p:to>
                                    </p:set>
                                    <p:animEffect transition="in" filter="fade">
                                      <p:cBhvr>
                                        <p:cTn id="12" dur="2000"/>
                                        <p:tgtEl>
                                          <p:spTgt spid="946180">
                                            <p:txEl>
                                              <p:pRg st="1" end="1"/>
                                            </p:txEl>
                                          </p:spTgt>
                                        </p:tgtEl>
                                      </p:cBhvr>
                                    </p:animEffect>
                                    <p:anim calcmode="lin" valueType="num">
                                      <p:cBhvr>
                                        <p:cTn id="13" dur="2000" fill="hold"/>
                                        <p:tgtEl>
                                          <p:spTgt spid="946180">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946180">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46180">
                                            <p:txEl>
                                              <p:pRg st="2" end="2"/>
                                            </p:txEl>
                                          </p:spTgt>
                                        </p:tgtEl>
                                        <p:attrNameLst>
                                          <p:attrName>style.visibility</p:attrName>
                                        </p:attrNameLst>
                                      </p:cBhvr>
                                      <p:to>
                                        <p:strVal val="visible"/>
                                      </p:to>
                                    </p:set>
                                    <p:animEffect transition="in" filter="fade">
                                      <p:cBhvr>
                                        <p:cTn id="17" dur="2000"/>
                                        <p:tgtEl>
                                          <p:spTgt spid="946180">
                                            <p:txEl>
                                              <p:pRg st="2" end="2"/>
                                            </p:txEl>
                                          </p:spTgt>
                                        </p:tgtEl>
                                      </p:cBhvr>
                                    </p:animEffect>
                                    <p:anim calcmode="lin" valueType="num">
                                      <p:cBhvr>
                                        <p:cTn id="18" dur="2000" fill="hold"/>
                                        <p:tgtEl>
                                          <p:spTgt spid="946180">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946180">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46180">
                                            <p:txEl>
                                              <p:pRg st="3" end="3"/>
                                            </p:txEl>
                                          </p:spTgt>
                                        </p:tgtEl>
                                        <p:attrNameLst>
                                          <p:attrName>style.visibility</p:attrName>
                                        </p:attrNameLst>
                                      </p:cBhvr>
                                      <p:to>
                                        <p:strVal val="visible"/>
                                      </p:to>
                                    </p:set>
                                    <p:animEffect transition="in" filter="fade">
                                      <p:cBhvr>
                                        <p:cTn id="22" dur="2000"/>
                                        <p:tgtEl>
                                          <p:spTgt spid="946180">
                                            <p:txEl>
                                              <p:pRg st="3" end="3"/>
                                            </p:txEl>
                                          </p:spTgt>
                                        </p:tgtEl>
                                      </p:cBhvr>
                                    </p:animEffect>
                                    <p:anim calcmode="lin" valueType="num">
                                      <p:cBhvr>
                                        <p:cTn id="23" dur="2000" fill="hold"/>
                                        <p:tgtEl>
                                          <p:spTgt spid="946180">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94618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ChangeArrowheads="1"/>
          </p:cNvSpPr>
          <p:nvPr/>
        </p:nvSpPr>
        <p:spPr bwMode="auto">
          <a:xfrm>
            <a:off x="2171700" y="685800"/>
            <a:ext cx="6553200" cy="5426075"/>
          </a:xfrm>
          <a:prstGeom prst="rect">
            <a:avLst/>
          </a:prstGeom>
          <a:noFill/>
          <a:ln w="9525">
            <a:noFill/>
            <a:miter lim="800000"/>
            <a:headEnd/>
            <a:tailEnd/>
          </a:ln>
          <a:effectLst/>
        </p:spPr>
        <p:txBody>
          <a:bodyPr lIns="92075" tIns="46038" rIns="92075" bIns="46038">
            <a:spAutoFit/>
          </a:bodyPr>
          <a:lstStyle/>
          <a:p>
            <a:pPr>
              <a:lnSpc>
                <a:spcPct val="110000"/>
              </a:lnSpc>
            </a:pPr>
            <a:r>
              <a:rPr lang="en-US" sz="10600">
                <a:solidFill>
                  <a:srgbClr val="FAFD00"/>
                </a:solidFill>
                <a:effectLst>
                  <a:outerShdw blurRad="38100" dist="38100" dir="2700000" algn="tl">
                    <a:srgbClr val="000000"/>
                  </a:outerShdw>
                </a:effectLst>
                <a:latin typeface="Book Antiqua" pitchFamily="18" charset="0"/>
              </a:rPr>
              <a:t>Breath</a:t>
            </a:r>
          </a:p>
          <a:p>
            <a:pPr>
              <a:lnSpc>
                <a:spcPct val="110000"/>
              </a:lnSpc>
            </a:pPr>
            <a:r>
              <a:rPr lang="en-US" sz="10600">
                <a:solidFill>
                  <a:srgbClr val="FAFD00"/>
                </a:solidFill>
                <a:effectLst>
                  <a:outerShdw blurRad="38100" dist="38100" dir="2700000" algn="tl">
                    <a:srgbClr val="000000"/>
                  </a:outerShdw>
                </a:effectLst>
                <a:latin typeface="Book Antiqua" pitchFamily="18" charset="0"/>
              </a:rPr>
              <a:t>Tracks</a:t>
            </a:r>
          </a:p>
          <a:p>
            <a:pPr>
              <a:lnSpc>
                <a:spcPct val="110000"/>
              </a:lnSpc>
            </a:pPr>
            <a:r>
              <a:rPr lang="en-US" sz="10600">
                <a:solidFill>
                  <a:srgbClr val="FAFD00"/>
                </a:solidFill>
                <a:effectLst>
                  <a:outerShdw blurRad="38100" dist="38100" dir="2700000" algn="tl">
                    <a:srgbClr val="000000"/>
                  </a:outerShdw>
                </a:effectLst>
                <a:latin typeface="Book Antiqua" pitchFamily="18" charset="0"/>
              </a:rPr>
              <a:t>Blood</a:t>
            </a:r>
            <a:endParaRPr lang="en-US" sz="6000">
              <a:solidFill>
                <a:srgbClr val="FAFD00"/>
              </a:solidFill>
              <a:effectLst>
                <a:outerShdw blurRad="38100" dist="38100" dir="2700000" algn="tl">
                  <a:srgbClr val="000000"/>
                </a:outerShdw>
              </a:effectLst>
              <a:latin typeface="Book Antiqua" pitchFamily="18" charset="0"/>
            </a:endParaRPr>
          </a:p>
        </p:txBody>
      </p:sp>
    </p:spTree>
  </p:cSld>
  <p:clrMapOvr>
    <a:masterClrMapping/>
  </p:clrMapOvr>
  <p:transition>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517571"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517572" name="Rectangle 4"/>
          <p:cNvSpPr>
            <a:spLocks noGrp="1" noChangeArrowheads="1"/>
          </p:cNvSpPr>
          <p:nvPr>
            <p:ph type="body" idx="1"/>
          </p:nvPr>
        </p:nvSpPr>
        <p:spPr>
          <a:xfrm>
            <a:off x="1108075" y="1512888"/>
            <a:ext cx="7489825" cy="3941762"/>
          </a:xfrm>
          <a:noFill/>
          <a:ln/>
        </p:spPr>
        <p:txBody>
          <a:bodyPr wrap="none">
            <a:spAutoFit/>
          </a:bodyPr>
          <a:lstStyle/>
          <a:p>
            <a:pPr marL="0" indent="0">
              <a:lnSpc>
                <a:spcPct val="115000"/>
              </a:lnSpc>
              <a:spcBef>
                <a:spcPct val="0"/>
              </a:spcBef>
              <a:buFont typeface="Monotype Sorts" pitchFamily="2" charset="2"/>
              <a:buNone/>
            </a:pPr>
            <a:r>
              <a:rPr lang="en-US" sz="4000" dirty="0" smtClean="0">
                <a:solidFill>
                  <a:srgbClr val="FAFD00"/>
                </a:solidFill>
                <a:latin typeface="Book Antiqua" pitchFamily="18" charset="0"/>
              </a:rPr>
              <a:t>Oral Fluid</a:t>
            </a:r>
            <a:r>
              <a:rPr lang="en-US" sz="4400" dirty="0">
                <a:solidFill>
                  <a:srgbClr val="FAFD00"/>
                </a:solidFill>
                <a:latin typeface="Book Antiqua" pitchFamily="18" charset="0"/>
              </a:rPr>
              <a:t>	</a:t>
            </a:r>
            <a:r>
              <a:rPr lang="en-US" sz="4400" dirty="0" smtClean="0">
                <a:solidFill>
                  <a:srgbClr val="FAFD00"/>
                </a:solidFill>
                <a:latin typeface="Book Antiqua" pitchFamily="18" charset="0"/>
              </a:rPr>
              <a:t>Semen</a:t>
            </a:r>
            <a:endParaRPr lang="en-US" sz="4400" dirty="0">
              <a:solidFill>
                <a:srgbClr val="FAFD00"/>
              </a:solidFill>
              <a:latin typeface="Book Antiqua" pitchFamily="18" charset="0"/>
            </a:endParaRPr>
          </a:p>
          <a:p>
            <a:pPr marL="0" indent="0">
              <a:lnSpc>
                <a:spcPct val="115000"/>
              </a:lnSpc>
              <a:spcBef>
                <a:spcPct val="0"/>
              </a:spcBef>
              <a:buFont typeface="Monotype Sorts" pitchFamily="2" charset="2"/>
              <a:buNone/>
            </a:pPr>
            <a:r>
              <a:rPr lang="en-US" sz="4400" dirty="0">
                <a:solidFill>
                  <a:srgbClr val="FAFD00"/>
                </a:solidFill>
                <a:latin typeface="Book Antiqua" pitchFamily="18" charset="0"/>
              </a:rPr>
              <a:t>Sweat		Body Fluid Stains</a:t>
            </a:r>
          </a:p>
          <a:p>
            <a:pPr marL="0" indent="0">
              <a:lnSpc>
                <a:spcPct val="115000"/>
              </a:lnSpc>
              <a:spcBef>
                <a:spcPct val="0"/>
              </a:spcBef>
              <a:buFont typeface="Monotype Sorts" pitchFamily="2" charset="2"/>
              <a:buNone/>
            </a:pPr>
            <a:r>
              <a:rPr lang="en-US" sz="4400" dirty="0">
                <a:solidFill>
                  <a:srgbClr val="FAFD00"/>
                </a:solidFill>
                <a:latin typeface="Book Antiqua" pitchFamily="18" charset="0"/>
              </a:rPr>
              <a:t>Hair		Finger / Toe Nails</a:t>
            </a:r>
          </a:p>
          <a:p>
            <a:pPr marL="0" indent="0">
              <a:lnSpc>
                <a:spcPct val="115000"/>
              </a:lnSpc>
              <a:spcBef>
                <a:spcPct val="0"/>
              </a:spcBef>
              <a:buFont typeface="Monotype Sorts" pitchFamily="2" charset="2"/>
              <a:buNone/>
            </a:pPr>
            <a:r>
              <a:rPr lang="en-US" sz="4400" dirty="0">
                <a:solidFill>
                  <a:srgbClr val="FAFD00"/>
                </a:solidFill>
                <a:latin typeface="Book Antiqua" pitchFamily="18" charset="0"/>
              </a:rPr>
              <a:t>Milk		Stool / Meconium</a:t>
            </a:r>
          </a:p>
          <a:p>
            <a:pPr marL="0" indent="0">
              <a:lnSpc>
                <a:spcPct val="115000"/>
              </a:lnSpc>
              <a:spcBef>
                <a:spcPct val="0"/>
              </a:spcBef>
              <a:buFont typeface="Monotype Sorts" pitchFamily="2" charset="2"/>
              <a:buNone/>
            </a:pPr>
            <a:r>
              <a:rPr lang="en-US" sz="4400" dirty="0">
                <a:solidFill>
                  <a:srgbClr val="FAFD00"/>
                </a:solidFill>
                <a:latin typeface="Book Antiqua" pitchFamily="18" charset="0"/>
              </a:rPr>
              <a:t>Tears		Skin</a:t>
            </a:r>
          </a:p>
        </p:txBody>
      </p:sp>
      <p:sp>
        <p:nvSpPr>
          <p:cNvPr id="1517573" name="Rectangle 5"/>
          <p:cNvSpPr>
            <a:spLocks noGrp="1" noChangeArrowheads="1"/>
          </p:cNvSpPr>
          <p:nvPr>
            <p:ph type="title"/>
          </p:nvPr>
        </p:nvSpPr>
        <p:spPr>
          <a:xfrm>
            <a:off x="361950" y="347663"/>
            <a:ext cx="9302750" cy="1047750"/>
          </a:xfrm>
          <a:noFill/>
          <a:ln/>
        </p:spPr>
        <p:txBody>
          <a:bodyPr/>
          <a:lstStyle/>
          <a:p>
            <a:pPr algn="ctr"/>
            <a:r>
              <a:rPr lang="en-US" sz="6000">
                <a:latin typeface="Book Antiqua" pitchFamily="18" charset="0"/>
              </a:rPr>
              <a:t>“Unusual Samples”</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42" name="Object 2"/>
          <p:cNvGraphicFramePr>
            <a:graphicFrameLocks/>
          </p:cNvGraphicFramePr>
          <p:nvPr/>
        </p:nvGraphicFramePr>
        <p:xfrm>
          <a:off x="2552700" y="1752600"/>
          <a:ext cx="5253038" cy="4365625"/>
        </p:xfrm>
        <a:graphic>
          <a:graphicData uri="http://schemas.openxmlformats.org/presentationml/2006/ole">
            <mc:AlternateContent xmlns:mc="http://schemas.openxmlformats.org/markup-compatibility/2006">
              <mc:Choice xmlns:v="urn:schemas-microsoft-com:vml" Requires="v">
                <p:oleObj spid="_x0000_s1546333" name="Clip" r:id="rId4" imgW="5895720" imgH="4997160" progId="">
                  <p:embed/>
                </p:oleObj>
              </mc:Choice>
              <mc:Fallback>
                <p:oleObj name="Clip" r:id="rId4" imgW="5895720" imgH="499716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1752600"/>
                        <a:ext cx="5253038"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243" name="Rectangle 3"/>
          <p:cNvSpPr>
            <a:spLocks noGrp="1" noChangeArrowheads="1"/>
          </p:cNvSpPr>
          <p:nvPr>
            <p:ph type="ctrTitle"/>
          </p:nvPr>
        </p:nvSpPr>
        <p:spPr>
          <a:xfrm>
            <a:off x="419100" y="457200"/>
            <a:ext cx="9144000" cy="1143000"/>
          </a:xfrm>
          <a:noFill/>
          <a:ln/>
        </p:spPr>
        <p:txBody>
          <a:bodyPr anchor="ctr"/>
          <a:lstStyle/>
          <a:p>
            <a:pPr algn="ctr"/>
            <a:r>
              <a:rPr lang="en-US" sz="8000">
                <a:solidFill>
                  <a:srgbClr val="FAFD00"/>
                </a:solidFill>
                <a:latin typeface="Book Antiqua" pitchFamily="18" charset="0"/>
              </a:rPr>
              <a:t>Oral Fluid Testing</a:t>
            </a:r>
            <a:endParaRPr lang="en-US" sz="8800">
              <a:solidFill>
                <a:srgbClr val="FAFD00"/>
              </a:solidFill>
              <a:latin typeface="Book Antiqua" pitchFamily="18"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546242"/>
                                        </p:tgtEl>
                                        <p:attrNameLst>
                                          <p:attrName>style.visibility</p:attrName>
                                        </p:attrNameLst>
                                      </p:cBhvr>
                                      <p:to>
                                        <p:strVal val="visible"/>
                                      </p:to>
                                    </p:set>
                                    <p:anim calcmode="lin" valueType="num">
                                      <p:cBhvr>
                                        <p:cTn id="7" dur="500" fill="hold"/>
                                        <p:tgtEl>
                                          <p:spTgt spid="1546242"/>
                                        </p:tgtEl>
                                        <p:attrNameLst>
                                          <p:attrName>ppt_w</p:attrName>
                                        </p:attrNameLst>
                                      </p:cBhvr>
                                      <p:tavLst>
                                        <p:tav tm="0">
                                          <p:val>
                                            <p:fltVal val="0"/>
                                          </p:val>
                                        </p:tav>
                                        <p:tav tm="100000">
                                          <p:val>
                                            <p:strVal val="#ppt_w"/>
                                          </p:val>
                                        </p:tav>
                                      </p:tavLst>
                                    </p:anim>
                                    <p:anim calcmode="lin" valueType="num">
                                      <p:cBhvr>
                                        <p:cTn id="8" dur="500" fill="hold"/>
                                        <p:tgtEl>
                                          <p:spTgt spid="1546242"/>
                                        </p:tgtEl>
                                        <p:attrNameLst>
                                          <p:attrName>ppt_h</p:attrName>
                                        </p:attrNameLst>
                                      </p:cBhvr>
                                      <p:tavLst>
                                        <p:tav tm="0">
                                          <p:val>
                                            <p:fltVal val="0"/>
                                          </p:val>
                                        </p:tav>
                                        <p:tav tm="100000">
                                          <p:val>
                                            <p:strVal val="#ppt_h"/>
                                          </p:val>
                                        </p:tav>
                                      </p:tavLst>
                                    </p:anim>
                                    <p:anim calcmode="lin" valueType="num">
                                      <p:cBhvr>
                                        <p:cTn id="9" dur="500" fill="hold"/>
                                        <p:tgtEl>
                                          <p:spTgt spid="1546242"/>
                                        </p:tgtEl>
                                        <p:attrNameLst>
                                          <p:attrName>ppt_x</p:attrName>
                                        </p:attrNameLst>
                                      </p:cBhvr>
                                      <p:tavLst>
                                        <p:tav tm="0">
                                          <p:val>
                                            <p:fltVal val="0.5"/>
                                          </p:val>
                                        </p:tav>
                                        <p:tav tm="100000">
                                          <p:val>
                                            <p:strVal val="#ppt_x"/>
                                          </p:val>
                                        </p:tav>
                                      </p:tavLst>
                                    </p:anim>
                                    <p:anim calcmode="lin" valueType="num">
                                      <p:cBhvr>
                                        <p:cTn id="10" dur="500" fill="hold"/>
                                        <p:tgtEl>
                                          <p:spTgt spid="15462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title"/>
          </p:nvPr>
        </p:nvSpPr>
        <p:spPr>
          <a:xfrm>
            <a:off x="266700" y="119063"/>
            <a:ext cx="9315450" cy="1200150"/>
          </a:xfrm>
          <a:noFill/>
          <a:ln/>
        </p:spPr>
        <p:txBody>
          <a:bodyPr/>
          <a:lstStyle/>
          <a:p>
            <a:pPr algn="ctr"/>
            <a:r>
              <a:rPr lang="en-US" sz="6000">
                <a:latin typeface="Book Antiqua" pitchFamily="18" charset="0"/>
              </a:rPr>
              <a:t>Oral Fluid Tests &amp; U/A</a:t>
            </a:r>
            <a:endParaRPr lang="en-US" sz="6600">
              <a:latin typeface="Book Antiqua" pitchFamily="18" charset="0"/>
            </a:endParaRPr>
          </a:p>
        </p:txBody>
      </p:sp>
      <p:sp>
        <p:nvSpPr>
          <p:cNvPr id="1564675" name="Rectangle 3"/>
          <p:cNvSpPr>
            <a:spLocks noGrp="1" noChangeArrowheads="1"/>
          </p:cNvSpPr>
          <p:nvPr>
            <p:ph type="body" idx="1"/>
          </p:nvPr>
        </p:nvSpPr>
        <p:spPr>
          <a:xfrm>
            <a:off x="993775" y="1219200"/>
            <a:ext cx="9293225" cy="5037406"/>
          </a:xfrm>
          <a:noFill/>
          <a:ln/>
        </p:spPr>
        <p:txBody>
          <a:bodyPr>
            <a:spAutoFit/>
          </a:bodyPr>
          <a:lstStyle/>
          <a:p>
            <a:pPr marL="0" indent="0">
              <a:lnSpc>
                <a:spcPct val="120000"/>
              </a:lnSpc>
              <a:spcBef>
                <a:spcPct val="0"/>
              </a:spcBef>
              <a:buClr>
                <a:schemeClr val="tx1"/>
              </a:buClr>
              <a:buSzPct val="100000"/>
              <a:buFontTx/>
              <a:buChar char="•"/>
            </a:pPr>
            <a:r>
              <a:rPr lang="en-US" sz="4200" dirty="0">
                <a:solidFill>
                  <a:srgbClr val="FAFD00"/>
                </a:solidFill>
                <a:latin typeface="Book Antiqua" pitchFamily="18" charset="0"/>
              </a:rPr>
              <a:t> Highly Complementary</a:t>
            </a:r>
          </a:p>
          <a:p>
            <a:pPr marL="0" indent="0">
              <a:lnSpc>
                <a:spcPct val="120000"/>
              </a:lnSpc>
              <a:spcBef>
                <a:spcPct val="0"/>
              </a:spcBef>
              <a:buClr>
                <a:schemeClr val="tx1"/>
              </a:buClr>
              <a:buSzPct val="100000"/>
              <a:buFontTx/>
              <a:buChar char="•"/>
            </a:pPr>
            <a:r>
              <a:rPr lang="en-US" sz="4200" dirty="0">
                <a:solidFill>
                  <a:srgbClr val="FAFD00"/>
                </a:solidFill>
                <a:latin typeface="Book Antiqua" pitchFamily="18" charset="0"/>
              </a:rPr>
              <a:t> On-Site and Lab-Based Tests</a:t>
            </a:r>
          </a:p>
          <a:p>
            <a:pPr marL="0" indent="0">
              <a:lnSpc>
                <a:spcPct val="120000"/>
              </a:lnSpc>
              <a:spcBef>
                <a:spcPct val="0"/>
              </a:spcBef>
              <a:buClr>
                <a:schemeClr val="tx1"/>
              </a:buClr>
              <a:buSzPct val="100000"/>
              <a:buFontTx/>
              <a:buChar char="•"/>
            </a:pPr>
            <a:r>
              <a:rPr lang="en-US" sz="4200" dirty="0">
                <a:solidFill>
                  <a:srgbClr val="FAFD00"/>
                </a:solidFill>
                <a:latin typeface="Book Antiqua" pitchFamily="18" charset="0"/>
              </a:rPr>
              <a:t> Use &amp; Interpretive Concerns</a:t>
            </a:r>
            <a:endParaRPr lang="en-US" sz="2800" dirty="0">
              <a:solidFill>
                <a:srgbClr val="FAFD00"/>
              </a:solidFill>
              <a:latin typeface="Book Antiqua" pitchFamily="18" charset="0"/>
            </a:endParaRPr>
          </a:p>
          <a:p>
            <a:pPr marL="457200" lvl="1" indent="0">
              <a:lnSpc>
                <a:spcPct val="105000"/>
              </a:lnSpc>
              <a:spcBef>
                <a:spcPct val="0"/>
              </a:spcBef>
              <a:buSzPct val="100000"/>
              <a:buFontTx/>
              <a:buChar char="•"/>
            </a:pPr>
            <a:r>
              <a:rPr lang="en-US" sz="4000" dirty="0">
                <a:solidFill>
                  <a:srgbClr val="FAFD00"/>
                </a:solidFill>
                <a:latin typeface="Book Antiqua" pitchFamily="18" charset="0"/>
              </a:rPr>
              <a:t>  </a:t>
            </a:r>
            <a:r>
              <a:rPr lang="en-US" sz="4000" dirty="0">
                <a:solidFill>
                  <a:schemeClr val="accent2"/>
                </a:solidFill>
                <a:latin typeface="Book Antiqua" pitchFamily="18" charset="0"/>
              </a:rPr>
              <a:t>Collection Bias / Artifacts</a:t>
            </a:r>
          </a:p>
          <a:p>
            <a:pPr marL="457200" lvl="1" indent="0">
              <a:lnSpc>
                <a:spcPct val="105000"/>
              </a:lnSpc>
              <a:spcBef>
                <a:spcPct val="0"/>
              </a:spcBef>
              <a:buSzPct val="100000"/>
              <a:buFontTx/>
              <a:buChar char="•"/>
            </a:pPr>
            <a:r>
              <a:rPr lang="en-US" sz="4000" dirty="0">
                <a:solidFill>
                  <a:srgbClr val="FAFD00"/>
                </a:solidFill>
                <a:latin typeface="Book Antiqua" pitchFamily="18" charset="0"/>
              </a:rPr>
              <a:t>  </a:t>
            </a:r>
            <a:r>
              <a:rPr lang="en-US" sz="4000" dirty="0">
                <a:solidFill>
                  <a:schemeClr val="accent2"/>
                </a:solidFill>
                <a:latin typeface="Book Antiqua" pitchFamily="18" charset="0"/>
              </a:rPr>
              <a:t>Quality Control Issues</a:t>
            </a:r>
          </a:p>
          <a:p>
            <a:pPr marL="457200" lvl="1" indent="0">
              <a:lnSpc>
                <a:spcPct val="105000"/>
              </a:lnSpc>
              <a:spcBef>
                <a:spcPct val="0"/>
              </a:spcBef>
              <a:buSzPct val="100000"/>
              <a:buFontTx/>
              <a:buChar char="•"/>
            </a:pPr>
            <a:r>
              <a:rPr lang="en-US" sz="4000" dirty="0">
                <a:solidFill>
                  <a:srgbClr val="FAFD00"/>
                </a:solidFill>
                <a:latin typeface="Book Antiqua" pitchFamily="18" charset="0"/>
              </a:rPr>
              <a:t>  </a:t>
            </a:r>
            <a:r>
              <a:rPr lang="en-US" sz="4000" dirty="0">
                <a:solidFill>
                  <a:schemeClr val="accent2"/>
                </a:solidFill>
                <a:latin typeface="Book Antiqua" pitchFamily="18" charset="0"/>
              </a:rPr>
              <a:t>Quantitative Validations</a:t>
            </a:r>
          </a:p>
          <a:p>
            <a:pPr marL="0" indent="0">
              <a:lnSpc>
                <a:spcPct val="105000"/>
              </a:lnSpc>
              <a:spcBef>
                <a:spcPct val="0"/>
              </a:spcBef>
              <a:buClr>
                <a:schemeClr val="tx1"/>
              </a:buClr>
              <a:buSzPct val="100000"/>
              <a:buFontTx/>
              <a:buChar char="•"/>
            </a:pPr>
            <a:r>
              <a:rPr lang="en-US" sz="4200" dirty="0">
                <a:solidFill>
                  <a:srgbClr val="FAFD00"/>
                </a:solidFill>
                <a:latin typeface="Book Antiqua" pitchFamily="18" charset="0"/>
              </a:rPr>
              <a:t> The </a:t>
            </a:r>
            <a:r>
              <a:rPr lang="en-US" sz="4200" dirty="0" smtClean="0">
                <a:solidFill>
                  <a:srgbClr val="FAFD00"/>
                </a:solidFill>
                <a:latin typeface="Book Antiqua" pitchFamily="18" charset="0"/>
              </a:rPr>
              <a:t>Tools Improve Every </a:t>
            </a:r>
            <a:r>
              <a:rPr lang="en-US" sz="4200" dirty="0">
                <a:solidFill>
                  <a:srgbClr val="FAFD00"/>
                </a:solidFill>
                <a:latin typeface="Book Antiqua" pitchFamily="18" charset="0"/>
              </a:rPr>
              <a:t>Day</a:t>
            </a:r>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566723"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566724" name="Rectangle 4"/>
          <p:cNvSpPr>
            <a:spLocks noGrp="1" noChangeArrowheads="1"/>
          </p:cNvSpPr>
          <p:nvPr>
            <p:ph type="body" idx="1"/>
          </p:nvPr>
        </p:nvSpPr>
        <p:spPr>
          <a:xfrm>
            <a:off x="723900" y="1524000"/>
            <a:ext cx="8629650" cy="4721225"/>
          </a:xfrm>
          <a:noFill/>
          <a:ln/>
        </p:spPr>
        <p:txBody>
          <a:bodyPr wrap="none">
            <a:spAutoFit/>
          </a:bodyPr>
          <a:lstStyle/>
          <a:p>
            <a:pPr marL="0" indent="0">
              <a:lnSpc>
                <a:spcPct val="115000"/>
              </a:lnSpc>
              <a:spcBef>
                <a:spcPct val="0"/>
              </a:spcBef>
              <a:buClr>
                <a:schemeClr val="tx1"/>
              </a:buClr>
              <a:buSzPct val="100000"/>
              <a:buFontTx/>
              <a:buChar char="•"/>
            </a:pPr>
            <a:r>
              <a:rPr lang="en-US" sz="4400" dirty="0">
                <a:solidFill>
                  <a:srgbClr val="FAFD00"/>
                </a:solidFill>
                <a:latin typeface="Book Antiqua" pitchFamily="18" charset="0"/>
              </a:rPr>
              <a:t> </a:t>
            </a:r>
            <a:r>
              <a:rPr lang="en-US" sz="4800" dirty="0" err="1" smtClean="0">
                <a:solidFill>
                  <a:srgbClr val="FAFD00"/>
                </a:solidFill>
                <a:latin typeface="Book Antiqua" pitchFamily="18" charset="0"/>
              </a:rPr>
              <a:t>PoC</a:t>
            </a:r>
            <a:r>
              <a:rPr lang="en-US" sz="4800" dirty="0" smtClean="0">
                <a:solidFill>
                  <a:srgbClr val="FAFD00"/>
                </a:solidFill>
                <a:latin typeface="Book Antiqua" pitchFamily="18" charset="0"/>
              </a:rPr>
              <a:t> </a:t>
            </a:r>
            <a:r>
              <a:rPr lang="en-US" sz="4800" dirty="0">
                <a:solidFill>
                  <a:srgbClr val="FAFD00"/>
                </a:solidFill>
                <a:latin typeface="Book Antiqua" pitchFamily="18" charset="0"/>
              </a:rPr>
              <a:t>Tests in General:</a:t>
            </a:r>
          </a:p>
          <a:p>
            <a:pPr marL="457200" lvl="1" indent="0">
              <a:lnSpc>
                <a:spcPct val="115000"/>
              </a:lnSpc>
              <a:spcBef>
                <a:spcPct val="0"/>
              </a:spcBef>
              <a:buSzPct val="100000"/>
              <a:buFontTx/>
              <a:buChar char="•"/>
            </a:pPr>
            <a:r>
              <a:rPr lang="en-US" sz="4000" dirty="0">
                <a:solidFill>
                  <a:srgbClr val="FAFD00"/>
                </a:solidFill>
                <a:latin typeface="Book Antiqua" pitchFamily="18" charset="0"/>
              </a:rPr>
              <a:t> </a:t>
            </a:r>
            <a:r>
              <a:rPr lang="en-US" sz="4000" dirty="0">
                <a:solidFill>
                  <a:schemeClr val="accent2"/>
                </a:solidFill>
                <a:latin typeface="Book Antiqua" pitchFamily="18" charset="0"/>
              </a:rPr>
              <a:t>Selectivity Issues</a:t>
            </a:r>
          </a:p>
          <a:p>
            <a:pPr marL="457200" lvl="1" indent="0">
              <a:lnSpc>
                <a:spcPct val="115000"/>
              </a:lnSpc>
              <a:spcBef>
                <a:spcPct val="0"/>
              </a:spcBef>
              <a:buSzPct val="100000"/>
              <a:buFontTx/>
              <a:buChar char="•"/>
            </a:pPr>
            <a:r>
              <a:rPr lang="en-US" sz="4000" dirty="0">
                <a:solidFill>
                  <a:srgbClr val="FAFD00"/>
                </a:solidFill>
                <a:latin typeface="Book Antiqua" pitchFamily="18" charset="0"/>
              </a:rPr>
              <a:t> </a:t>
            </a:r>
            <a:r>
              <a:rPr lang="en-US" sz="4000" dirty="0">
                <a:solidFill>
                  <a:schemeClr val="accent2"/>
                </a:solidFill>
                <a:latin typeface="Book Antiqua" pitchFamily="18" charset="0"/>
              </a:rPr>
              <a:t>Sensitivity Issues</a:t>
            </a:r>
          </a:p>
          <a:p>
            <a:pPr marL="457200" lvl="1" indent="0">
              <a:lnSpc>
                <a:spcPct val="115000"/>
              </a:lnSpc>
              <a:spcBef>
                <a:spcPct val="0"/>
              </a:spcBef>
              <a:buSzPct val="100000"/>
              <a:buFontTx/>
              <a:buChar char="•"/>
            </a:pPr>
            <a:r>
              <a:rPr lang="en-US" sz="4000" dirty="0">
                <a:solidFill>
                  <a:srgbClr val="FAFD00"/>
                </a:solidFill>
                <a:latin typeface="Book Antiqua" pitchFamily="18" charset="0"/>
              </a:rPr>
              <a:t> </a:t>
            </a:r>
            <a:r>
              <a:rPr lang="en-US" sz="4000" dirty="0">
                <a:solidFill>
                  <a:schemeClr val="accent2"/>
                </a:solidFill>
                <a:latin typeface="Book Antiqua" pitchFamily="18" charset="0"/>
              </a:rPr>
              <a:t>“Presumptive” = Confirmation</a:t>
            </a:r>
          </a:p>
          <a:p>
            <a:pPr marL="0" indent="0">
              <a:lnSpc>
                <a:spcPct val="115000"/>
              </a:lnSpc>
              <a:spcBef>
                <a:spcPct val="0"/>
              </a:spcBef>
              <a:buClr>
                <a:schemeClr val="tx1"/>
              </a:buClr>
              <a:buSzPct val="100000"/>
              <a:buFontTx/>
              <a:buChar char="•"/>
            </a:pPr>
            <a:r>
              <a:rPr lang="en-US" sz="4800" dirty="0">
                <a:solidFill>
                  <a:srgbClr val="FAFD00"/>
                </a:solidFill>
                <a:latin typeface="Book Antiqua" pitchFamily="18" charset="0"/>
              </a:rPr>
              <a:t> Detection Timeliness Builds</a:t>
            </a:r>
          </a:p>
          <a:p>
            <a:pPr marL="0" indent="0">
              <a:lnSpc>
                <a:spcPct val="115000"/>
              </a:lnSpc>
              <a:spcBef>
                <a:spcPct val="0"/>
              </a:spcBef>
              <a:buClr>
                <a:schemeClr val="tx1"/>
              </a:buClr>
              <a:buSzPct val="100000"/>
              <a:buFontTx/>
              <a:buNone/>
            </a:pPr>
            <a:r>
              <a:rPr lang="en-US" sz="4800" dirty="0">
                <a:solidFill>
                  <a:srgbClr val="FAFD00"/>
                </a:solidFill>
                <a:latin typeface="Book Antiqua" pitchFamily="18" charset="0"/>
              </a:rPr>
              <a:t>	 Deterrence</a:t>
            </a:r>
          </a:p>
        </p:txBody>
      </p:sp>
      <p:sp>
        <p:nvSpPr>
          <p:cNvPr id="1566725" name="Rectangle 5"/>
          <p:cNvSpPr>
            <a:spLocks noGrp="1" noChangeArrowheads="1"/>
          </p:cNvSpPr>
          <p:nvPr>
            <p:ph type="title"/>
          </p:nvPr>
        </p:nvSpPr>
        <p:spPr>
          <a:xfrm>
            <a:off x="419100" y="381000"/>
            <a:ext cx="9302750" cy="1047750"/>
          </a:xfrm>
          <a:noFill/>
          <a:ln/>
        </p:spPr>
        <p:txBody>
          <a:bodyPr/>
          <a:lstStyle/>
          <a:p>
            <a:pPr algn="ctr"/>
            <a:r>
              <a:rPr lang="en-US" sz="6000">
                <a:latin typeface="Book Antiqua" pitchFamily="18" charset="0"/>
              </a:rPr>
              <a:t>Realities of On-Site OF</a:t>
            </a:r>
            <a:r>
              <a:rPr lang="en-US" sz="6600">
                <a:latin typeface="Book Antiqua" pitchFamily="18" charset="0"/>
              </a:rPr>
              <a:t> </a:t>
            </a:r>
            <a:endParaRPr lang="en-US" sz="7200">
              <a:latin typeface="Book Antiqua" pitchFamily="18" charset="0"/>
            </a:endParaRPr>
          </a:p>
        </p:txBody>
      </p:sp>
    </p:spTree>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ChangeArrowheads="1"/>
          </p:cNvSpPr>
          <p:nvPr/>
        </p:nvSpPr>
        <p:spPr bwMode="auto">
          <a:xfrm>
            <a:off x="4594225" y="757238"/>
            <a:ext cx="4383088" cy="4044950"/>
          </a:xfrm>
          <a:prstGeom prst="rect">
            <a:avLst/>
          </a:prstGeom>
          <a:noFill/>
          <a:ln w="9525">
            <a:noFill/>
            <a:miter lim="800000"/>
            <a:headEnd/>
            <a:tailEnd/>
          </a:ln>
          <a:effectLst/>
        </p:spPr>
        <p:txBody>
          <a:bodyPr wrap="none" lIns="92075" tIns="46038" rIns="92075" bIns="46038">
            <a:spAutoFit/>
          </a:bodyPr>
          <a:lstStyle/>
          <a:p>
            <a:pPr algn="l">
              <a:lnSpc>
                <a:spcPct val="135000"/>
              </a:lnSpc>
            </a:pPr>
            <a:r>
              <a:rPr lang="en-US" sz="9600">
                <a:solidFill>
                  <a:srgbClr val="FAFD00"/>
                </a:solidFill>
                <a:effectLst>
                  <a:outerShdw blurRad="38100" dist="38100" dir="2700000" algn="tl">
                    <a:srgbClr val="000000"/>
                  </a:outerShdw>
                </a:effectLst>
                <a:latin typeface="Book Antiqua" pitchFamily="18" charset="0"/>
              </a:rPr>
              <a:t>Sweat</a:t>
            </a:r>
          </a:p>
          <a:p>
            <a:pPr algn="l">
              <a:lnSpc>
                <a:spcPct val="135000"/>
              </a:lnSpc>
            </a:pPr>
            <a:r>
              <a:rPr lang="en-US" sz="9600">
                <a:solidFill>
                  <a:srgbClr val="FAFD00"/>
                </a:solidFill>
                <a:effectLst>
                  <a:outerShdw blurRad="38100" dist="38100" dir="2700000" algn="tl">
                    <a:srgbClr val="000000"/>
                  </a:outerShdw>
                </a:effectLst>
                <a:latin typeface="Book Antiqua" pitchFamily="18" charset="0"/>
              </a:rPr>
              <a:t>Testing</a:t>
            </a:r>
          </a:p>
        </p:txBody>
      </p:sp>
      <p:grpSp>
        <p:nvGrpSpPr>
          <p:cNvPr id="1533955" name="Group 3"/>
          <p:cNvGrpSpPr>
            <a:grpSpLocks/>
          </p:cNvGrpSpPr>
          <p:nvPr/>
        </p:nvGrpSpPr>
        <p:grpSpPr bwMode="auto">
          <a:xfrm>
            <a:off x="2325688" y="1208088"/>
            <a:ext cx="696912" cy="1057275"/>
            <a:chOff x="1465" y="761"/>
            <a:chExt cx="439" cy="666"/>
          </a:xfrm>
        </p:grpSpPr>
        <p:grpSp>
          <p:nvGrpSpPr>
            <p:cNvPr id="1533956" name="Group 4"/>
            <p:cNvGrpSpPr>
              <a:grpSpLocks/>
            </p:cNvGrpSpPr>
            <p:nvPr/>
          </p:nvGrpSpPr>
          <p:grpSpPr bwMode="auto">
            <a:xfrm>
              <a:off x="1465" y="1015"/>
              <a:ext cx="429" cy="111"/>
              <a:chOff x="1465" y="1015"/>
              <a:chExt cx="429" cy="111"/>
            </a:xfrm>
          </p:grpSpPr>
          <p:sp>
            <p:nvSpPr>
              <p:cNvPr id="1533957" name="Freeform 5"/>
              <p:cNvSpPr>
                <a:spLocks/>
              </p:cNvSpPr>
              <p:nvPr/>
            </p:nvSpPr>
            <p:spPr bwMode="auto">
              <a:xfrm>
                <a:off x="1855" y="1015"/>
                <a:ext cx="39" cy="111"/>
              </a:xfrm>
              <a:custGeom>
                <a:avLst/>
                <a:gdLst/>
                <a:ahLst/>
                <a:cxnLst>
                  <a:cxn ang="0">
                    <a:pos x="1" y="8"/>
                  </a:cxn>
                  <a:cxn ang="0">
                    <a:pos x="15" y="1"/>
                  </a:cxn>
                  <a:cxn ang="0">
                    <a:pos x="22" y="0"/>
                  </a:cxn>
                  <a:cxn ang="0">
                    <a:pos x="28" y="0"/>
                  </a:cxn>
                  <a:cxn ang="0">
                    <a:pos x="31" y="1"/>
                  </a:cxn>
                  <a:cxn ang="0">
                    <a:pos x="34" y="3"/>
                  </a:cxn>
                  <a:cxn ang="0">
                    <a:pos x="37" y="10"/>
                  </a:cxn>
                  <a:cxn ang="0">
                    <a:pos x="38" y="16"/>
                  </a:cxn>
                  <a:cxn ang="0">
                    <a:pos x="37" y="24"/>
                  </a:cxn>
                  <a:cxn ang="0">
                    <a:pos x="36" y="30"/>
                  </a:cxn>
                  <a:cxn ang="0">
                    <a:pos x="32" y="37"/>
                  </a:cxn>
                  <a:cxn ang="0">
                    <a:pos x="29" y="42"/>
                  </a:cxn>
                  <a:cxn ang="0">
                    <a:pos x="24" y="48"/>
                  </a:cxn>
                  <a:cxn ang="0">
                    <a:pos x="22" y="55"/>
                  </a:cxn>
                  <a:cxn ang="0">
                    <a:pos x="22" y="60"/>
                  </a:cxn>
                  <a:cxn ang="0">
                    <a:pos x="22" y="70"/>
                  </a:cxn>
                  <a:cxn ang="0">
                    <a:pos x="22" y="78"/>
                  </a:cxn>
                  <a:cxn ang="0">
                    <a:pos x="23" y="86"/>
                  </a:cxn>
                  <a:cxn ang="0">
                    <a:pos x="22" y="92"/>
                  </a:cxn>
                  <a:cxn ang="0">
                    <a:pos x="19" y="99"/>
                  </a:cxn>
                  <a:cxn ang="0">
                    <a:pos x="15" y="103"/>
                  </a:cxn>
                  <a:cxn ang="0">
                    <a:pos x="9" y="107"/>
                  </a:cxn>
                  <a:cxn ang="0">
                    <a:pos x="0" y="110"/>
                  </a:cxn>
                  <a:cxn ang="0">
                    <a:pos x="1" y="8"/>
                  </a:cxn>
                </a:cxnLst>
                <a:rect l="0" t="0" r="r" b="b"/>
                <a:pathLst>
                  <a:path w="39" h="111">
                    <a:moveTo>
                      <a:pt x="1" y="8"/>
                    </a:moveTo>
                    <a:lnTo>
                      <a:pt x="15" y="1"/>
                    </a:lnTo>
                    <a:lnTo>
                      <a:pt x="22" y="0"/>
                    </a:lnTo>
                    <a:lnTo>
                      <a:pt x="28" y="0"/>
                    </a:lnTo>
                    <a:lnTo>
                      <a:pt x="31" y="1"/>
                    </a:lnTo>
                    <a:lnTo>
                      <a:pt x="34" y="3"/>
                    </a:lnTo>
                    <a:lnTo>
                      <a:pt x="37" y="10"/>
                    </a:lnTo>
                    <a:lnTo>
                      <a:pt x="38" y="16"/>
                    </a:lnTo>
                    <a:lnTo>
                      <a:pt x="37" y="24"/>
                    </a:lnTo>
                    <a:lnTo>
                      <a:pt x="36" y="30"/>
                    </a:lnTo>
                    <a:lnTo>
                      <a:pt x="32" y="37"/>
                    </a:lnTo>
                    <a:lnTo>
                      <a:pt x="29" y="42"/>
                    </a:lnTo>
                    <a:lnTo>
                      <a:pt x="24" y="48"/>
                    </a:lnTo>
                    <a:lnTo>
                      <a:pt x="22" y="55"/>
                    </a:lnTo>
                    <a:lnTo>
                      <a:pt x="22" y="60"/>
                    </a:lnTo>
                    <a:lnTo>
                      <a:pt x="22" y="70"/>
                    </a:lnTo>
                    <a:lnTo>
                      <a:pt x="22" y="78"/>
                    </a:lnTo>
                    <a:lnTo>
                      <a:pt x="23" y="86"/>
                    </a:lnTo>
                    <a:lnTo>
                      <a:pt x="22" y="92"/>
                    </a:lnTo>
                    <a:lnTo>
                      <a:pt x="19" y="99"/>
                    </a:lnTo>
                    <a:lnTo>
                      <a:pt x="15" y="103"/>
                    </a:lnTo>
                    <a:lnTo>
                      <a:pt x="9" y="107"/>
                    </a:lnTo>
                    <a:lnTo>
                      <a:pt x="0" y="110"/>
                    </a:lnTo>
                    <a:lnTo>
                      <a:pt x="1" y="8"/>
                    </a:lnTo>
                  </a:path>
                </a:pathLst>
              </a:custGeom>
              <a:solidFill>
                <a:srgbClr val="FFC080"/>
              </a:solidFill>
              <a:ln w="12700" cap="rnd" cmpd="sng">
                <a:solidFill>
                  <a:srgbClr val="000000"/>
                </a:solidFill>
                <a:prstDash val="solid"/>
                <a:round/>
                <a:headEnd/>
                <a:tailEnd/>
              </a:ln>
              <a:effectLst/>
            </p:spPr>
            <p:txBody>
              <a:bodyPr/>
              <a:lstStyle/>
              <a:p>
                <a:endParaRPr lang="en-US"/>
              </a:p>
            </p:txBody>
          </p:sp>
          <p:sp>
            <p:nvSpPr>
              <p:cNvPr id="1533958" name="Freeform 6"/>
              <p:cNvSpPr>
                <a:spLocks/>
              </p:cNvSpPr>
              <p:nvPr/>
            </p:nvSpPr>
            <p:spPr bwMode="auto">
              <a:xfrm>
                <a:off x="1465" y="1015"/>
                <a:ext cx="38" cy="111"/>
              </a:xfrm>
              <a:custGeom>
                <a:avLst/>
                <a:gdLst/>
                <a:ahLst/>
                <a:cxnLst>
                  <a:cxn ang="0">
                    <a:pos x="37" y="8"/>
                  </a:cxn>
                  <a:cxn ang="0">
                    <a:pos x="21" y="1"/>
                  </a:cxn>
                  <a:cxn ang="0">
                    <a:pos x="15" y="0"/>
                  </a:cxn>
                  <a:cxn ang="0">
                    <a:pos x="9" y="0"/>
                  </a:cxn>
                  <a:cxn ang="0">
                    <a:pos x="6" y="1"/>
                  </a:cxn>
                  <a:cxn ang="0">
                    <a:pos x="3" y="3"/>
                  </a:cxn>
                  <a:cxn ang="0">
                    <a:pos x="1" y="10"/>
                  </a:cxn>
                  <a:cxn ang="0">
                    <a:pos x="0" y="16"/>
                  </a:cxn>
                  <a:cxn ang="0">
                    <a:pos x="0" y="24"/>
                  </a:cxn>
                  <a:cxn ang="0">
                    <a:pos x="1" y="30"/>
                  </a:cxn>
                  <a:cxn ang="0">
                    <a:pos x="5" y="37"/>
                  </a:cxn>
                  <a:cxn ang="0">
                    <a:pos x="9" y="42"/>
                  </a:cxn>
                  <a:cxn ang="0">
                    <a:pos x="12" y="48"/>
                  </a:cxn>
                  <a:cxn ang="0">
                    <a:pos x="14" y="55"/>
                  </a:cxn>
                  <a:cxn ang="0">
                    <a:pos x="15" y="60"/>
                  </a:cxn>
                  <a:cxn ang="0">
                    <a:pos x="14" y="70"/>
                  </a:cxn>
                  <a:cxn ang="0">
                    <a:pos x="14" y="78"/>
                  </a:cxn>
                  <a:cxn ang="0">
                    <a:pos x="13" y="86"/>
                  </a:cxn>
                  <a:cxn ang="0">
                    <a:pos x="14" y="92"/>
                  </a:cxn>
                  <a:cxn ang="0">
                    <a:pos x="17" y="99"/>
                  </a:cxn>
                  <a:cxn ang="0">
                    <a:pos x="21" y="103"/>
                  </a:cxn>
                  <a:cxn ang="0">
                    <a:pos x="27" y="107"/>
                  </a:cxn>
                  <a:cxn ang="0">
                    <a:pos x="37" y="110"/>
                  </a:cxn>
                  <a:cxn ang="0">
                    <a:pos x="37" y="8"/>
                  </a:cxn>
                </a:cxnLst>
                <a:rect l="0" t="0" r="r" b="b"/>
                <a:pathLst>
                  <a:path w="38" h="111">
                    <a:moveTo>
                      <a:pt x="37" y="8"/>
                    </a:moveTo>
                    <a:lnTo>
                      <a:pt x="21" y="1"/>
                    </a:lnTo>
                    <a:lnTo>
                      <a:pt x="15" y="0"/>
                    </a:lnTo>
                    <a:lnTo>
                      <a:pt x="9" y="0"/>
                    </a:lnTo>
                    <a:lnTo>
                      <a:pt x="6" y="1"/>
                    </a:lnTo>
                    <a:lnTo>
                      <a:pt x="3" y="3"/>
                    </a:lnTo>
                    <a:lnTo>
                      <a:pt x="1" y="10"/>
                    </a:lnTo>
                    <a:lnTo>
                      <a:pt x="0" y="16"/>
                    </a:lnTo>
                    <a:lnTo>
                      <a:pt x="0" y="24"/>
                    </a:lnTo>
                    <a:lnTo>
                      <a:pt x="1" y="30"/>
                    </a:lnTo>
                    <a:lnTo>
                      <a:pt x="5" y="37"/>
                    </a:lnTo>
                    <a:lnTo>
                      <a:pt x="9" y="42"/>
                    </a:lnTo>
                    <a:lnTo>
                      <a:pt x="12" y="48"/>
                    </a:lnTo>
                    <a:lnTo>
                      <a:pt x="14" y="55"/>
                    </a:lnTo>
                    <a:lnTo>
                      <a:pt x="15" y="60"/>
                    </a:lnTo>
                    <a:lnTo>
                      <a:pt x="14" y="70"/>
                    </a:lnTo>
                    <a:lnTo>
                      <a:pt x="14" y="78"/>
                    </a:lnTo>
                    <a:lnTo>
                      <a:pt x="13" y="86"/>
                    </a:lnTo>
                    <a:lnTo>
                      <a:pt x="14" y="92"/>
                    </a:lnTo>
                    <a:lnTo>
                      <a:pt x="17" y="99"/>
                    </a:lnTo>
                    <a:lnTo>
                      <a:pt x="21" y="103"/>
                    </a:lnTo>
                    <a:lnTo>
                      <a:pt x="27" y="107"/>
                    </a:lnTo>
                    <a:lnTo>
                      <a:pt x="37" y="110"/>
                    </a:lnTo>
                    <a:lnTo>
                      <a:pt x="37" y="8"/>
                    </a:lnTo>
                  </a:path>
                </a:pathLst>
              </a:custGeom>
              <a:solidFill>
                <a:srgbClr val="FFC080"/>
              </a:solidFill>
              <a:ln w="12700" cap="rnd" cmpd="sng">
                <a:solidFill>
                  <a:srgbClr val="000000"/>
                </a:solidFill>
                <a:prstDash val="solid"/>
                <a:round/>
                <a:headEnd/>
                <a:tailEnd/>
              </a:ln>
              <a:effectLst/>
            </p:spPr>
            <p:txBody>
              <a:bodyPr/>
              <a:lstStyle/>
              <a:p>
                <a:endParaRPr lang="en-US"/>
              </a:p>
            </p:txBody>
          </p:sp>
        </p:grpSp>
        <p:sp>
          <p:nvSpPr>
            <p:cNvPr id="1533959" name="Rectangle 7"/>
            <p:cNvSpPr>
              <a:spLocks noChangeArrowheads="1"/>
            </p:cNvSpPr>
            <p:nvPr/>
          </p:nvSpPr>
          <p:spPr bwMode="auto">
            <a:xfrm>
              <a:off x="1581" y="1315"/>
              <a:ext cx="196" cy="112"/>
            </a:xfrm>
            <a:prstGeom prst="rect">
              <a:avLst/>
            </a:prstGeom>
            <a:solidFill>
              <a:srgbClr val="FFC080"/>
            </a:solidFill>
            <a:ln w="12700">
              <a:solidFill>
                <a:srgbClr val="000000"/>
              </a:solidFill>
              <a:miter lim="800000"/>
              <a:headEnd/>
              <a:tailEnd/>
            </a:ln>
            <a:effectLst/>
          </p:spPr>
          <p:txBody>
            <a:bodyPr wrap="none" anchor="ctr"/>
            <a:lstStyle/>
            <a:p>
              <a:endParaRPr lang="en-US"/>
            </a:p>
          </p:txBody>
        </p:sp>
        <p:sp>
          <p:nvSpPr>
            <p:cNvPr id="1533960" name="Freeform 8"/>
            <p:cNvSpPr>
              <a:spLocks/>
            </p:cNvSpPr>
            <p:nvPr/>
          </p:nvSpPr>
          <p:spPr bwMode="auto">
            <a:xfrm>
              <a:off x="1494" y="812"/>
              <a:ext cx="375" cy="550"/>
            </a:xfrm>
            <a:custGeom>
              <a:avLst/>
              <a:gdLst/>
              <a:ahLst/>
              <a:cxnLst>
                <a:cxn ang="0">
                  <a:pos x="25" y="112"/>
                </a:cxn>
                <a:cxn ang="0">
                  <a:pos x="10" y="160"/>
                </a:cxn>
                <a:cxn ang="0">
                  <a:pos x="2" y="223"/>
                </a:cxn>
                <a:cxn ang="0">
                  <a:pos x="0" y="282"/>
                </a:cxn>
                <a:cxn ang="0">
                  <a:pos x="2" y="349"/>
                </a:cxn>
                <a:cxn ang="0">
                  <a:pos x="12" y="400"/>
                </a:cxn>
                <a:cxn ang="0">
                  <a:pos x="33" y="447"/>
                </a:cxn>
                <a:cxn ang="0">
                  <a:pos x="62" y="485"/>
                </a:cxn>
                <a:cxn ang="0">
                  <a:pos x="102" y="519"/>
                </a:cxn>
                <a:cxn ang="0">
                  <a:pos x="145" y="540"/>
                </a:cxn>
                <a:cxn ang="0">
                  <a:pos x="169" y="548"/>
                </a:cxn>
                <a:cxn ang="0">
                  <a:pos x="197" y="548"/>
                </a:cxn>
                <a:cxn ang="0">
                  <a:pos x="229" y="541"/>
                </a:cxn>
                <a:cxn ang="0">
                  <a:pos x="259" y="528"/>
                </a:cxn>
                <a:cxn ang="0">
                  <a:pos x="288" y="507"/>
                </a:cxn>
                <a:cxn ang="0">
                  <a:pos x="313" y="483"/>
                </a:cxn>
                <a:cxn ang="0">
                  <a:pos x="335" y="455"/>
                </a:cxn>
                <a:cxn ang="0">
                  <a:pos x="352" y="429"/>
                </a:cxn>
                <a:cxn ang="0">
                  <a:pos x="360" y="409"/>
                </a:cxn>
                <a:cxn ang="0">
                  <a:pos x="368" y="377"/>
                </a:cxn>
                <a:cxn ang="0">
                  <a:pos x="373" y="336"/>
                </a:cxn>
                <a:cxn ang="0">
                  <a:pos x="374" y="295"/>
                </a:cxn>
                <a:cxn ang="0">
                  <a:pos x="372" y="244"/>
                </a:cxn>
                <a:cxn ang="0">
                  <a:pos x="369" y="200"/>
                </a:cxn>
                <a:cxn ang="0">
                  <a:pos x="365" y="163"/>
                </a:cxn>
                <a:cxn ang="0">
                  <a:pos x="357" y="132"/>
                </a:cxn>
                <a:cxn ang="0">
                  <a:pos x="346" y="108"/>
                </a:cxn>
                <a:cxn ang="0">
                  <a:pos x="332" y="82"/>
                </a:cxn>
                <a:cxn ang="0">
                  <a:pos x="317" y="63"/>
                </a:cxn>
                <a:cxn ang="0">
                  <a:pos x="297" y="44"/>
                </a:cxn>
                <a:cxn ang="0">
                  <a:pos x="274" y="28"/>
                </a:cxn>
                <a:cxn ang="0">
                  <a:pos x="244" y="12"/>
                </a:cxn>
                <a:cxn ang="0">
                  <a:pos x="207" y="3"/>
                </a:cxn>
                <a:cxn ang="0">
                  <a:pos x="160" y="3"/>
                </a:cxn>
                <a:cxn ang="0">
                  <a:pos x="111" y="21"/>
                </a:cxn>
                <a:cxn ang="0">
                  <a:pos x="71" y="47"/>
                </a:cxn>
                <a:cxn ang="0">
                  <a:pos x="37" y="88"/>
                </a:cxn>
              </a:cxnLst>
              <a:rect l="0" t="0" r="r" b="b"/>
              <a:pathLst>
                <a:path w="375" h="550">
                  <a:moveTo>
                    <a:pt x="37" y="88"/>
                  </a:moveTo>
                  <a:lnTo>
                    <a:pt x="25" y="112"/>
                  </a:lnTo>
                  <a:lnTo>
                    <a:pt x="16" y="137"/>
                  </a:lnTo>
                  <a:lnTo>
                    <a:pt x="10" y="160"/>
                  </a:lnTo>
                  <a:lnTo>
                    <a:pt x="6" y="190"/>
                  </a:lnTo>
                  <a:lnTo>
                    <a:pt x="2" y="223"/>
                  </a:lnTo>
                  <a:lnTo>
                    <a:pt x="1" y="253"/>
                  </a:lnTo>
                  <a:lnTo>
                    <a:pt x="0" y="282"/>
                  </a:lnTo>
                  <a:lnTo>
                    <a:pt x="0" y="319"/>
                  </a:lnTo>
                  <a:lnTo>
                    <a:pt x="2" y="349"/>
                  </a:lnTo>
                  <a:lnTo>
                    <a:pt x="7" y="379"/>
                  </a:lnTo>
                  <a:lnTo>
                    <a:pt x="12" y="400"/>
                  </a:lnTo>
                  <a:lnTo>
                    <a:pt x="21" y="426"/>
                  </a:lnTo>
                  <a:lnTo>
                    <a:pt x="33" y="447"/>
                  </a:lnTo>
                  <a:lnTo>
                    <a:pt x="45" y="464"/>
                  </a:lnTo>
                  <a:lnTo>
                    <a:pt x="62" y="485"/>
                  </a:lnTo>
                  <a:lnTo>
                    <a:pt x="80" y="502"/>
                  </a:lnTo>
                  <a:lnTo>
                    <a:pt x="102" y="519"/>
                  </a:lnTo>
                  <a:lnTo>
                    <a:pt x="124" y="531"/>
                  </a:lnTo>
                  <a:lnTo>
                    <a:pt x="145" y="540"/>
                  </a:lnTo>
                  <a:lnTo>
                    <a:pt x="155" y="544"/>
                  </a:lnTo>
                  <a:lnTo>
                    <a:pt x="169" y="548"/>
                  </a:lnTo>
                  <a:lnTo>
                    <a:pt x="186" y="549"/>
                  </a:lnTo>
                  <a:lnTo>
                    <a:pt x="197" y="548"/>
                  </a:lnTo>
                  <a:lnTo>
                    <a:pt x="212" y="546"/>
                  </a:lnTo>
                  <a:lnTo>
                    <a:pt x="229" y="541"/>
                  </a:lnTo>
                  <a:lnTo>
                    <a:pt x="244" y="536"/>
                  </a:lnTo>
                  <a:lnTo>
                    <a:pt x="259" y="528"/>
                  </a:lnTo>
                  <a:lnTo>
                    <a:pt x="275" y="517"/>
                  </a:lnTo>
                  <a:lnTo>
                    <a:pt x="288" y="507"/>
                  </a:lnTo>
                  <a:lnTo>
                    <a:pt x="301" y="495"/>
                  </a:lnTo>
                  <a:lnTo>
                    <a:pt x="313" y="483"/>
                  </a:lnTo>
                  <a:lnTo>
                    <a:pt x="322" y="470"/>
                  </a:lnTo>
                  <a:lnTo>
                    <a:pt x="335" y="455"/>
                  </a:lnTo>
                  <a:lnTo>
                    <a:pt x="343" y="443"/>
                  </a:lnTo>
                  <a:lnTo>
                    <a:pt x="352" y="429"/>
                  </a:lnTo>
                  <a:lnTo>
                    <a:pt x="356" y="419"/>
                  </a:lnTo>
                  <a:lnTo>
                    <a:pt x="360" y="409"/>
                  </a:lnTo>
                  <a:lnTo>
                    <a:pt x="364" y="394"/>
                  </a:lnTo>
                  <a:lnTo>
                    <a:pt x="368" y="377"/>
                  </a:lnTo>
                  <a:lnTo>
                    <a:pt x="371" y="354"/>
                  </a:lnTo>
                  <a:lnTo>
                    <a:pt x="373" y="336"/>
                  </a:lnTo>
                  <a:lnTo>
                    <a:pt x="374" y="315"/>
                  </a:lnTo>
                  <a:lnTo>
                    <a:pt x="374" y="295"/>
                  </a:lnTo>
                  <a:lnTo>
                    <a:pt x="373" y="266"/>
                  </a:lnTo>
                  <a:lnTo>
                    <a:pt x="372" y="244"/>
                  </a:lnTo>
                  <a:lnTo>
                    <a:pt x="370" y="224"/>
                  </a:lnTo>
                  <a:lnTo>
                    <a:pt x="369" y="200"/>
                  </a:lnTo>
                  <a:lnTo>
                    <a:pt x="368" y="183"/>
                  </a:lnTo>
                  <a:lnTo>
                    <a:pt x="365" y="163"/>
                  </a:lnTo>
                  <a:lnTo>
                    <a:pt x="362" y="148"/>
                  </a:lnTo>
                  <a:lnTo>
                    <a:pt x="357" y="132"/>
                  </a:lnTo>
                  <a:lnTo>
                    <a:pt x="352" y="118"/>
                  </a:lnTo>
                  <a:lnTo>
                    <a:pt x="346" y="108"/>
                  </a:lnTo>
                  <a:lnTo>
                    <a:pt x="341" y="99"/>
                  </a:lnTo>
                  <a:lnTo>
                    <a:pt x="332" y="82"/>
                  </a:lnTo>
                  <a:lnTo>
                    <a:pt x="325" y="72"/>
                  </a:lnTo>
                  <a:lnTo>
                    <a:pt x="317" y="63"/>
                  </a:lnTo>
                  <a:lnTo>
                    <a:pt x="306" y="52"/>
                  </a:lnTo>
                  <a:lnTo>
                    <a:pt x="297" y="44"/>
                  </a:lnTo>
                  <a:lnTo>
                    <a:pt x="287" y="36"/>
                  </a:lnTo>
                  <a:lnTo>
                    <a:pt x="274" y="28"/>
                  </a:lnTo>
                  <a:lnTo>
                    <a:pt x="260" y="20"/>
                  </a:lnTo>
                  <a:lnTo>
                    <a:pt x="244" y="12"/>
                  </a:lnTo>
                  <a:lnTo>
                    <a:pt x="226" y="7"/>
                  </a:lnTo>
                  <a:lnTo>
                    <a:pt x="207" y="3"/>
                  </a:lnTo>
                  <a:lnTo>
                    <a:pt x="187" y="0"/>
                  </a:lnTo>
                  <a:lnTo>
                    <a:pt x="160" y="3"/>
                  </a:lnTo>
                  <a:lnTo>
                    <a:pt x="136" y="10"/>
                  </a:lnTo>
                  <a:lnTo>
                    <a:pt x="111" y="21"/>
                  </a:lnTo>
                  <a:lnTo>
                    <a:pt x="91" y="33"/>
                  </a:lnTo>
                  <a:lnTo>
                    <a:pt x="71" y="47"/>
                  </a:lnTo>
                  <a:lnTo>
                    <a:pt x="53" y="67"/>
                  </a:lnTo>
                  <a:lnTo>
                    <a:pt x="37" y="88"/>
                  </a:lnTo>
                </a:path>
              </a:pathLst>
            </a:custGeom>
            <a:solidFill>
              <a:srgbClr val="FFC080"/>
            </a:solidFill>
            <a:ln w="12700" cap="rnd" cmpd="sng">
              <a:solidFill>
                <a:srgbClr val="000000"/>
              </a:solidFill>
              <a:prstDash val="solid"/>
              <a:round/>
              <a:headEnd/>
              <a:tailEnd/>
            </a:ln>
            <a:effectLst/>
          </p:spPr>
          <p:txBody>
            <a:bodyPr/>
            <a:lstStyle/>
            <a:p>
              <a:endParaRPr lang="en-US"/>
            </a:p>
          </p:txBody>
        </p:sp>
        <p:sp>
          <p:nvSpPr>
            <p:cNvPr id="1533961" name="Freeform 9"/>
            <p:cNvSpPr>
              <a:spLocks/>
            </p:cNvSpPr>
            <p:nvPr/>
          </p:nvSpPr>
          <p:spPr bwMode="auto">
            <a:xfrm>
              <a:off x="1605" y="1227"/>
              <a:ext cx="153" cy="34"/>
            </a:xfrm>
            <a:custGeom>
              <a:avLst/>
              <a:gdLst/>
              <a:ahLst/>
              <a:cxnLst>
                <a:cxn ang="0">
                  <a:pos x="0" y="22"/>
                </a:cxn>
                <a:cxn ang="0">
                  <a:pos x="5" y="18"/>
                </a:cxn>
                <a:cxn ang="0">
                  <a:pos x="13" y="12"/>
                </a:cxn>
                <a:cxn ang="0">
                  <a:pos x="26" y="6"/>
                </a:cxn>
                <a:cxn ang="0">
                  <a:pos x="41" y="2"/>
                </a:cxn>
                <a:cxn ang="0">
                  <a:pos x="57" y="0"/>
                </a:cxn>
                <a:cxn ang="0">
                  <a:pos x="70" y="0"/>
                </a:cxn>
                <a:cxn ang="0">
                  <a:pos x="79" y="1"/>
                </a:cxn>
                <a:cxn ang="0">
                  <a:pos x="87" y="0"/>
                </a:cxn>
                <a:cxn ang="0">
                  <a:pos x="94" y="0"/>
                </a:cxn>
                <a:cxn ang="0">
                  <a:pos x="103" y="1"/>
                </a:cxn>
                <a:cxn ang="0">
                  <a:pos x="114" y="3"/>
                </a:cxn>
                <a:cxn ang="0">
                  <a:pos x="125" y="6"/>
                </a:cxn>
                <a:cxn ang="0">
                  <a:pos x="137" y="10"/>
                </a:cxn>
                <a:cxn ang="0">
                  <a:pos x="143" y="14"/>
                </a:cxn>
                <a:cxn ang="0">
                  <a:pos x="148" y="18"/>
                </a:cxn>
                <a:cxn ang="0">
                  <a:pos x="152" y="24"/>
                </a:cxn>
                <a:cxn ang="0">
                  <a:pos x="151" y="26"/>
                </a:cxn>
                <a:cxn ang="0">
                  <a:pos x="137" y="31"/>
                </a:cxn>
                <a:cxn ang="0">
                  <a:pos x="112" y="33"/>
                </a:cxn>
                <a:cxn ang="0">
                  <a:pos x="89" y="33"/>
                </a:cxn>
                <a:cxn ang="0">
                  <a:pos x="64" y="33"/>
                </a:cxn>
                <a:cxn ang="0">
                  <a:pos x="31" y="31"/>
                </a:cxn>
                <a:cxn ang="0">
                  <a:pos x="10" y="29"/>
                </a:cxn>
                <a:cxn ang="0">
                  <a:pos x="3" y="26"/>
                </a:cxn>
                <a:cxn ang="0">
                  <a:pos x="0" y="22"/>
                </a:cxn>
              </a:cxnLst>
              <a:rect l="0" t="0" r="r" b="b"/>
              <a:pathLst>
                <a:path w="153" h="34">
                  <a:moveTo>
                    <a:pt x="0" y="22"/>
                  </a:moveTo>
                  <a:lnTo>
                    <a:pt x="5" y="18"/>
                  </a:lnTo>
                  <a:lnTo>
                    <a:pt x="13" y="12"/>
                  </a:lnTo>
                  <a:lnTo>
                    <a:pt x="26" y="6"/>
                  </a:lnTo>
                  <a:lnTo>
                    <a:pt x="41" y="2"/>
                  </a:lnTo>
                  <a:lnTo>
                    <a:pt x="57" y="0"/>
                  </a:lnTo>
                  <a:lnTo>
                    <a:pt x="70" y="0"/>
                  </a:lnTo>
                  <a:lnTo>
                    <a:pt x="79" y="1"/>
                  </a:lnTo>
                  <a:lnTo>
                    <a:pt x="87" y="0"/>
                  </a:lnTo>
                  <a:lnTo>
                    <a:pt x="94" y="0"/>
                  </a:lnTo>
                  <a:lnTo>
                    <a:pt x="103" y="1"/>
                  </a:lnTo>
                  <a:lnTo>
                    <a:pt x="114" y="3"/>
                  </a:lnTo>
                  <a:lnTo>
                    <a:pt x="125" y="6"/>
                  </a:lnTo>
                  <a:lnTo>
                    <a:pt x="137" y="10"/>
                  </a:lnTo>
                  <a:lnTo>
                    <a:pt x="143" y="14"/>
                  </a:lnTo>
                  <a:lnTo>
                    <a:pt x="148" y="18"/>
                  </a:lnTo>
                  <a:lnTo>
                    <a:pt x="152" y="24"/>
                  </a:lnTo>
                  <a:lnTo>
                    <a:pt x="151" y="26"/>
                  </a:lnTo>
                  <a:lnTo>
                    <a:pt x="137" y="31"/>
                  </a:lnTo>
                  <a:lnTo>
                    <a:pt x="112" y="33"/>
                  </a:lnTo>
                  <a:lnTo>
                    <a:pt x="89" y="33"/>
                  </a:lnTo>
                  <a:lnTo>
                    <a:pt x="64" y="33"/>
                  </a:lnTo>
                  <a:lnTo>
                    <a:pt x="31" y="31"/>
                  </a:lnTo>
                  <a:lnTo>
                    <a:pt x="10" y="29"/>
                  </a:lnTo>
                  <a:lnTo>
                    <a:pt x="3" y="26"/>
                  </a:lnTo>
                  <a:lnTo>
                    <a:pt x="0" y="22"/>
                  </a:lnTo>
                </a:path>
              </a:pathLst>
            </a:custGeom>
            <a:solidFill>
              <a:srgbClr val="FFE0C0"/>
            </a:solidFill>
            <a:ln w="12700" cap="rnd" cmpd="sng">
              <a:solidFill>
                <a:srgbClr val="000000"/>
              </a:solidFill>
              <a:prstDash val="solid"/>
              <a:round/>
              <a:headEnd/>
              <a:tailEnd/>
            </a:ln>
            <a:effectLst/>
          </p:spPr>
          <p:txBody>
            <a:bodyPr/>
            <a:lstStyle/>
            <a:p>
              <a:endParaRPr lang="en-US"/>
            </a:p>
          </p:txBody>
        </p:sp>
        <p:sp>
          <p:nvSpPr>
            <p:cNvPr id="1533962" name="Freeform 10"/>
            <p:cNvSpPr>
              <a:spLocks/>
            </p:cNvSpPr>
            <p:nvPr/>
          </p:nvSpPr>
          <p:spPr bwMode="auto">
            <a:xfrm>
              <a:off x="1471" y="761"/>
              <a:ext cx="433" cy="296"/>
            </a:xfrm>
            <a:custGeom>
              <a:avLst/>
              <a:gdLst/>
              <a:ahLst/>
              <a:cxnLst>
                <a:cxn ang="0">
                  <a:pos x="13" y="281"/>
                </a:cxn>
                <a:cxn ang="0">
                  <a:pos x="11" y="260"/>
                </a:cxn>
                <a:cxn ang="0">
                  <a:pos x="15" y="244"/>
                </a:cxn>
                <a:cxn ang="0">
                  <a:pos x="12" y="224"/>
                </a:cxn>
                <a:cxn ang="0">
                  <a:pos x="11" y="207"/>
                </a:cxn>
                <a:cxn ang="0">
                  <a:pos x="10" y="196"/>
                </a:cxn>
                <a:cxn ang="0">
                  <a:pos x="19" y="186"/>
                </a:cxn>
                <a:cxn ang="0">
                  <a:pos x="12" y="158"/>
                </a:cxn>
                <a:cxn ang="0">
                  <a:pos x="21" y="154"/>
                </a:cxn>
                <a:cxn ang="0">
                  <a:pos x="33" y="146"/>
                </a:cxn>
                <a:cxn ang="0">
                  <a:pos x="31" y="130"/>
                </a:cxn>
                <a:cxn ang="0">
                  <a:pos x="40" y="123"/>
                </a:cxn>
                <a:cxn ang="0">
                  <a:pos x="37" y="103"/>
                </a:cxn>
                <a:cxn ang="0">
                  <a:pos x="39" y="91"/>
                </a:cxn>
                <a:cxn ang="0">
                  <a:pos x="48" y="72"/>
                </a:cxn>
                <a:cxn ang="0">
                  <a:pos x="53" y="56"/>
                </a:cxn>
                <a:cxn ang="0">
                  <a:pos x="75" y="64"/>
                </a:cxn>
                <a:cxn ang="0">
                  <a:pos x="82" y="38"/>
                </a:cxn>
                <a:cxn ang="0">
                  <a:pos x="95" y="53"/>
                </a:cxn>
                <a:cxn ang="0">
                  <a:pos x="114" y="32"/>
                </a:cxn>
                <a:cxn ang="0">
                  <a:pos x="145" y="14"/>
                </a:cxn>
                <a:cxn ang="0">
                  <a:pos x="200" y="2"/>
                </a:cxn>
                <a:cxn ang="0">
                  <a:pos x="239" y="0"/>
                </a:cxn>
                <a:cxn ang="0">
                  <a:pos x="251" y="11"/>
                </a:cxn>
                <a:cxn ang="0">
                  <a:pos x="272" y="18"/>
                </a:cxn>
                <a:cxn ang="0">
                  <a:pos x="305" y="14"/>
                </a:cxn>
                <a:cxn ang="0">
                  <a:pos x="302" y="27"/>
                </a:cxn>
                <a:cxn ang="0">
                  <a:pos x="331" y="28"/>
                </a:cxn>
                <a:cxn ang="0">
                  <a:pos x="329" y="38"/>
                </a:cxn>
                <a:cxn ang="0">
                  <a:pos x="347" y="45"/>
                </a:cxn>
                <a:cxn ang="0">
                  <a:pos x="377" y="56"/>
                </a:cxn>
                <a:cxn ang="0">
                  <a:pos x="376" y="70"/>
                </a:cxn>
                <a:cxn ang="0">
                  <a:pos x="377" y="80"/>
                </a:cxn>
                <a:cxn ang="0">
                  <a:pos x="405" y="90"/>
                </a:cxn>
                <a:cxn ang="0">
                  <a:pos x="405" y="110"/>
                </a:cxn>
                <a:cxn ang="0">
                  <a:pos x="415" y="137"/>
                </a:cxn>
                <a:cxn ang="0">
                  <a:pos x="411" y="166"/>
                </a:cxn>
                <a:cxn ang="0">
                  <a:pos x="411" y="199"/>
                </a:cxn>
                <a:cxn ang="0">
                  <a:pos x="411" y="234"/>
                </a:cxn>
                <a:cxn ang="0">
                  <a:pos x="391" y="293"/>
                </a:cxn>
                <a:cxn ang="0">
                  <a:pos x="354" y="145"/>
                </a:cxn>
                <a:cxn ang="0">
                  <a:pos x="284" y="121"/>
                </a:cxn>
                <a:cxn ang="0">
                  <a:pos x="199" y="100"/>
                </a:cxn>
                <a:cxn ang="0">
                  <a:pos x="114" y="102"/>
                </a:cxn>
                <a:cxn ang="0">
                  <a:pos x="91" y="114"/>
                </a:cxn>
                <a:cxn ang="0">
                  <a:pos x="69" y="144"/>
                </a:cxn>
                <a:cxn ang="0">
                  <a:pos x="54" y="189"/>
                </a:cxn>
                <a:cxn ang="0">
                  <a:pos x="37" y="224"/>
                </a:cxn>
              </a:cxnLst>
              <a:rect l="0" t="0" r="r" b="b"/>
              <a:pathLst>
                <a:path w="433" h="296">
                  <a:moveTo>
                    <a:pt x="25" y="295"/>
                  </a:moveTo>
                  <a:lnTo>
                    <a:pt x="21" y="290"/>
                  </a:lnTo>
                  <a:lnTo>
                    <a:pt x="13" y="281"/>
                  </a:lnTo>
                  <a:lnTo>
                    <a:pt x="21" y="277"/>
                  </a:lnTo>
                  <a:lnTo>
                    <a:pt x="16" y="269"/>
                  </a:lnTo>
                  <a:lnTo>
                    <a:pt x="11" y="260"/>
                  </a:lnTo>
                  <a:lnTo>
                    <a:pt x="7" y="253"/>
                  </a:lnTo>
                  <a:lnTo>
                    <a:pt x="18" y="253"/>
                  </a:lnTo>
                  <a:lnTo>
                    <a:pt x="15" y="244"/>
                  </a:lnTo>
                  <a:lnTo>
                    <a:pt x="9" y="234"/>
                  </a:lnTo>
                  <a:lnTo>
                    <a:pt x="0" y="225"/>
                  </a:lnTo>
                  <a:lnTo>
                    <a:pt x="12" y="224"/>
                  </a:lnTo>
                  <a:lnTo>
                    <a:pt x="9" y="215"/>
                  </a:lnTo>
                  <a:lnTo>
                    <a:pt x="4" y="205"/>
                  </a:lnTo>
                  <a:lnTo>
                    <a:pt x="11" y="207"/>
                  </a:lnTo>
                  <a:lnTo>
                    <a:pt x="17" y="209"/>
                  </a:lnTo>
                  <a:lnTo>
                    <a:pt x="15" y="203"/>
                  </a:lnTo>
                  <a:lnTo>
                    <a:pt x="10" y="196"/>
                  </a:lnTo>
                  <a:lnTo>
                    <a:pt x="16" y="196"/>
                  </a:lnTo>
                  <a:lnTo>
                    <a:pt x="13" y="185"/>
                  </a:lnTo>
                  <a:lnTo>
                    <a:pt x="19" y="186"/>
                  </a:lnTo>
                  <a:lnTo>
                    <a:pt x="19" y="177"/>
                  </a:lnTo>
                  <a:lnTo>
                    <a:pt x="17" y="170"/>
                  </a:lnTo>
                  <a:lnTo>
                    <a:pt x="12" y="158"/>
                  </a:lnTo>
                  <a:lnTo>
                    <a:pt x="19" y="160"/>
                  </a:lnTo>
                  <a:lnTo>
                    <a:pt x="26" y="162"/>
                  </a:lnTo>
                  <a:lnTo>
                    <a:pt x="21" y="154"/>
                  </a:lnTo>
                  <a:lnTo>
                    <a:pt x="32" y="155"/>
                  </a:lnTo>
                  <a:lnTo>
                    <a:pt x="40" y="156"/>
                  </a:lnTo>
                  <a:lnTo>
                    <a:pt x="33" y="146"/>
                  </a:lnTo>
                  <a:lnTo>
                    <a:pt x="29" y="139"/>
                  </a:lnTo>
                  <a:lnTo>
                    <a:pt x="22" y="131"/>
                  </a:lnTo>
                  <a:lnTo>
                    <a:pt x="31" y="130"/>
                  </a:lnTo>
                  <a:lnTo>
                    <a:pt x="39" y="130"/>
                  </a:lnTo>
                  <a:lnTo>
                    <a:pt x="46" y="129"/>
                  </a:lnTo>
                  <a:lnTo>
                    <a:pt x="40" y="123"/>
                  </a:lnTo>
                  <a:lnTo>
                    <a:pt x="33" y="117"/>
                  </a:lnTo>
                  <a:lnTo>
                    <a:pt x="41" y="114"/>
                  </a:lnTo>
                  <a:lnTo>
                    <a:pt x="37" y="103"/>
                  </a:lnTo>
                  <a:lnTo>
                    <a:pt x="33" y="96"/>
                  </a:lnTo>
                  <a:lnTo>
                    <a:pt x="30" y="90"/>
                  </a:lnTo>
                  <a:lnTo>
                    <a:pt x="39" y="91"/>
                  </a:lnTo>
                  <a:lnTo>
                    <a:pt x="47" y="93"/>
                  </a:lnTo>
                  <a:lnTo>
                    <a:pt x="49" y="83"/>
                  </a:lnTo>
                  <a:lnTo>
                    <a:pt x="48" y="72"/>
                  </a:lnTo>
                  <a:lnTo>
                    <a:pt x="46" y="61"/>
                  </a:lnTo>
                  <a:lnTo>
                    <a:pt x="39" y="49"/>
                  </a:lnTo>
                  <a:lnTo>
                    <a:pt x="53" y="56"/>
                  </a:lnTo>
                  <a:lnTo>
                    <a:pt x="59" y="59"/>
                  </a:lnTo>
                  <a:lnTo>
                    <a:pt x="67" y="64"/>
                  </a:lnTo>
                  <a:lnTo>
                    <a:pt x="75" y="64"/>
                  </a:lnTo>
                  <a:lnTo>
                    <a:pt x="75" y="56"/>
                  </a:lnTo>
                  <a:lnTo>
                    <a:pt x="77" y="48"/>
                  </a:lnTo>
                  <a:lnTo>
                    <a:pt x="82" y="38"/>
                  </a:lnTo>
                  <a:lnTo>
                    <a:pt x="86" y="45"/>
                  </a:lnTo>
                  <a:lnTo>
                    <a:pt x="89" y="49"/>
                  </a:lnTo>
                  <a:lnTo>
                    <a:pt x="95" y="53"/>
                  </a:lnTo>
                  <a:lnTo>
                    <a:pt x="99" y="46"/>
                  </a:lnTo>
                  <a:lnTo>
                    <a:pt x="105" y="39"/>
                  </a:lnTo>
                  <a:lnTo>
                    <a:pt x="114" y="32"/>
                  </a:lnTo>
                  <a:lnTo>
                    <a:pt x="122" y="23"/>
                  </a:lnTo>
                  <a:lnTo>
                    <a:pt x="132" y="17"/>
                  </a:lnTo>
                  <a:lnTo>
                    <a:pt x="145" y="14"/>
                  </a:lnTo>
                  <a:lnTo>
                    <a:pt x="161" y="11"/>
                  </a:lnTo>
                  <a:lnTo>
                    <a:pt x="185" y="5"/>
                  </a:lnTo>
                  <a:lnTo>
                    <a:pt x="200" y="2"/>
                  </a:lnTo>
                  <a:lnTo>
                    <a:pt x="213" y="1"/>
                  </a:lnTo>
                  <a:lnTo>
                    <a:pt x="224" y="0"/>
                  </a:lnTo>
                  <a:lnTo>
                    <a:pt x="239" y="0"/>
                  </a:lnTo>
                  <a:lnTo>
                    <a:pt x="268" y="1"/>
                  </a:lnTo>
                  <a:lnTo>
                    <a:pt x="258" y="5"/>
                  </a:lnTo>
                  <a:lnTo>
                    <a:pt x="251" y="11"/>
                  </a:lnTo>
                  <a:lnTo>
                    <a:pt x="249" y="14"/>
                  </a:lnTo>
                  <a:lnTo>
                    <a:pt x="260" y="17"/>
                  </a:lnTo>
                  <a:lnTo>
                    <a:pt x="272" y="18"/>
                  </a:lnTo>
                  <a:lnTo>
                    <a:pt x="284" y="17"/>
                  </a:lnTo>
                  <a:lnTo>
                    <a:pt x="296" y="16"/>
                  </a:lnTo>
                  <a:lnTo>
                    <a:pt x="305" y="14"/>
                  </a:lnTo>
                  <a:lnTo>
                    <a:pt x="322" y="15"/>
                  </a:lnTo>
                  <a:lnTo>
                    <a:pt x="311" y="19"/>
                  </a:lnTo>
                  <a:lnTo>
                    <a:pt x="302" y="27"/>
                  </a:lnTo>
                  <a:lnTo>
                    <a:pt x="311" y="28"/>
                  </a:lnTo>
                  <a:lnTo>
                    <a:pt x="319" y="27"/>
                  </a:lnTo>
                  <a:lnTo>
                    <a:pt x="331" y="28"/>
                  </a:lnTo>
                  <a:lnTo>
                    <a:pt x="351" y="34"/>
                  </a:lnTo>
                  <a:lnTo>
                    <a:pt x="340" y="36"/>
                  </a:lnTo>
                  <a:lnTo>
                    <a:pt x="329" y="38"/>
                  </a:lnTo>
                  <a:lnTo>
                    <a:pt x="323" y="41"/>
                  </a:lnTo>
                  <a:lnTo>
                    <a:pt x="337" y="43"/>
                  </a:lnTo>
                  <a:lnTo>
                    <a:pt x="347" y="45"/>
                  </a:lnTo>
                  <a:lnTo>
                    <a:pt x="354" y="46"/>
                  </a:lnTo>
                  <a:lnTo>
                    <a:pt x="364" y="50"/>
                  </a:lnTo>
                  <a:lnTo>
                    <a:pt x="377" y="56"/>
                  </a:lnTo>
                  <a:lnTo>
                    <a:pt x="395" y="62"/>
                  </a:lnTo>
                  <a:lnTo>
                    <a:pt x="384" y="66"/>
                  </a:lnTo>
                  <a:lnTo>
                    <a:pt x="376" y="70"/>
                  </a:lnTo>
                  <a:lnTo>
                    <a:pt x="369" y="74"/>
                  </a:lnTo>
                  <a:lnTo>
                    <a:pt x="368" y="79"/>
                  </a:lnTo>
                  <a:lnTo>
                    <a:pt x="377" y="80"/>
                  </a:lnTo>
                  <a:lnTo>
                    <a:pt x="385" y="83"/>
                  </a:lnTo>
                  <a:lnTo>
                    <a:pt x="393" y="87"/>
                  </a:lnTo>
                  <a:lnTo>
                    <a:pt x="405" y="90"/>
                  </a:lnTo>
                  <a:lnTo>
                    <a:pt x="415" y="89"/>
                  </a:lnTo>
                  <a:lnTo>
                    <a:pt x="407" y="97"/>
                  </a:lnTo>
                  <a:lnTo>
                    <a:pt x="405" y="110"/>
                  </a:lnTo>
                  <a:lnTo>
                    <a:pt x="409" y="120"/>
                  </a:lnTo>
                  <a:lnTo>
                    <a:pt x="413" y="129"/>
                  </a:lnTo>
                  <a:lnTo>
                    <a:pt x="415" y="137"/>
                  </a:lnTo>
                  <a:lnTo>
                    <a:pt x="407" y="153"/>
                  </a:lnTo>
                  <a:lnTo>
                    <a:pt x="432" y="152"/>
                  </a:lnTo>
                  <a:lnTo>
                    <a:pt x="411" y="166"/>
                  </a:lnTo>
                  <a:lnTo>
                    <a:pt x="403" y="175"/>
                  </a:lnTo>
                  <a:lnTo>
                    <a:pt x="400" y="192"/>
                  </a:lnTo>
                  <a:lnTo>
                    <a:pt x="411" y="199"/>
                  </a:lnTo>
                  <a:lnTo>
                    <a:pt x="406" y="209"/>
                  </a:lnTo>
                  <a:lnTo>
                    <a:pt x="403" y="223"/>
                  </a:lnTo>
                  <a:lnTo>
                    <a:pt x="411" y="234"/>
                  </a:lnTo>
                  <a:lnTo>
                    <a:pt x="400" y="250"/>
                  </a:lnTo>
                  <a:lnTo>
                    <a:pt x="396" y="261"/>
                  </a:lnTo>
                  <a:lnTo>
                    <a:pt x="391" y="293"/>
                  </a:lnTo>
                  <a:lnTo>
                    <a:pt x="383" y="216"/>
                  </a:lnTo>
                  <a:lnTo>
                    <a:pt x="374" y="188"/>
                  </a:lnTo>
                  <a:lnTo>
                    <a:pt x="354" y="145"/>
                  </a:lnTo>
                  <a:lnTo>
                    <a:pt x="338" y="130"/>
                  </a:lnTo>
                  <a:lnTo>
                    <a:pt x="312" y="123"/>
                  </a:lnTo>
                  <a:lnTo>
                    <a:pt x="284" y="121"/>
                  </a:lnTo>
                  <a:lnTo>
                    <a:pt x="254" y="114"/>
                  </a:lnTo>
                  <a:lnTo>
                    <a:pt x="229" y="108"/>
                  </a:lnTo>
                  <a:lnTo>
                    <a:pt x="199" y="100"/>
                  </a:lnTo>
                  <a:lnTo>
                    <a:pt x="171" y="98"/>
                  </a:lnTo>
                  <a:lnTo>
                    <a:pt x="120" y="96"/>
                  </a:lnTo>
                  <a:lnTo>
                    <a:pt x="114" y="102"/>
                  </a:lnTo>
                  <a:lnTo>
                    <a:pt x="106" y="109"/>
                  </a:lnTo>
                  <a:lnTo>
                    <a:pt x="97" y="114"/>
                  </a:lnTo>
                  <a:lnTo>
                    <a:pt x="91" y="114"/>
                  </a:lnTo>
                  <a:lnTo>
                    <a:pt x="84" y="117"/>
                  </a:lnTo>
                  <a:lnTo>
                    <a:pt x="77" y="130"/>
                  </a:lnTo>
                  <a:lnTo>
                    <a:pt x="69" y="144"/>
                  </a:lnTo>
                  <a:lnTo>
                    <a:pt x="67" y="162"/>
                  </a:lnTo>
                  <a:lnTo>
                    <a:pt x="60" y="174"/>
                  </a:lnTo>
                  <a:lnTo>
                    <a:pt x="54" y="189"/>
                  </a:lnTo>
                  <a:lnTo>
                    <a:pt x="47" y="199"/>
                  </a:lnTo>
                  <a:lnTo>
                    <a:pt x="41" y="210"/>
                  </a:lnTo>
                  <a:lnTo>
                    <a:pt x="37" y="224"/>
                  </a:lnTo>
                  <a:lnTo>
                    <a:pt x="34" y="239"/>
                  </a:lnTo>
                  <a:lnTo>
                    <a:pt x="25" y="295"/>
                  </a:lnTo>
                </a:path>
              </a:pathLst>
            </a:custGeom>
            <a:solidFill>
              <a:srgbClr val="201000"/>
            </a:solidFill>
            <a:ln w="12700" cap="rnd" cmpd="sng">
              <a:solidFill>
                <a:srgbClr val="000000"/>
              </a:solidFill>
              <a:prstDash val="solid"/>
              <a:round/>
              <a:headEnd/>
              <a:tailEnd/>
            </a:ln>
            <a:effectLst/>
          </p:spPr>
          <p:txBody>
            <a:bodyPr/>
            <a:lstStyle/>
            <a:p>
              <a:endParaRPr lang="en-US"/>
            </a:p>
          </p:txBody>
        </p:sp>
        <p:grpSp>
          <p:nvGrpSpPr>
            <p:cNvPr id="1533963" name="Group 11"/>
            <p:cNvGrpSpPr>
              <a:grpSpLocks/>
            </p:cNvGrpSpPr>
            <p:nvPr/>
          </p:nvGrpSpPr>
          <p:grpSpPr bwMode="auto">
            <a:xfrm>
              <a:off x="1585" y="1050"/>
              <a:ext cx="174" cy="22"/>
              <a:chOff x="1585" y="1050"/>
              <a:chExt cx="174" cy="22"/>
            </a:xfrm>
          </p:grpSpPr>
          <p:grpSp>
            <p:nvGrpSpPr>
              <p:cNvPr id="1533964" name="Group 12"/>
              <p:cNvGrpSpPr>
                <a:grpSpLocks/>
              </p:cNvGrpSpPr>
              <p:nvPr/>
            </p:nvGrpSpPr>
            <p:grpSpPr bwMode="auto">
              <a:xfrm>
                <a:off x="1585" y="1050"/>
                <a:ext cx="22" cy="22"/>
                <a:chOff x="1585" y="1050"/>
                <a:chExt cx="22" cy="22"/>
              </a:xfrm>
            </p:grpSpPr>
            <p:sp>
              <p:nvSpPr>
                <p:cNvPr id="1533965" name="Oval 13"/>
                <p:cNvSpPr>
                  <a:spLocks noChangeArrowheads="1"/>
                </p:cNvSpPr>
                <p:nvPr/>
              </p:nvSpPr>
              <p:spPr bwMode="auto">
                <a:xfrm>
                  <a:off x="1585" y="1050"/>
                  <a:ext cx="22" cy="22"/>
                </a:xfrm>
                <a:prstGeom prst="ellipse">
                  <a:avLst/>
                </a:prstGeom>
                <a:solidFill>
                  <a:srgbClr val="4040FF"/>
                </a:solidFill>
                <a:ln w="12700">
                  <a:solidFill>
                    <a:srgbClr val="000080"/>
                  </a:solidFill>
                  <a:round/>
                  <a:headEnd/>
                  <a:tailEnd/>
                </a:ln>
                <a:effectLst/>
              </p:spPr>
              <p:txBody>
                <a:bodyPr wrap="none" anchor="ctr"/>
                <a:lstStyle/>
                <a:p>
                  <a:endParaRPr lang="en-US"/>
                </a:p>
              </p:txBody>
            </p:sp>
            <p:sp>
              <p:nvSpPr>
                <p:cNvPr id="1533966" name="Oval 14"/>
                <p:cNvSpPr>
                  <a:spLocks noChangeArrowheads="1"/>
                </p:cNvSpPr>
                <p:nvPr/>
              </p:nvSpPr>
              <p:spPr bwMode="auto">
                <a:xfrm>
                  <a:off x="1593" y="1054"/>
                  <a:ext cx="5" cy="8"/>
                </a:xfrm>
                <a:prstGeom prst="ellipse">
                  <a:avLst/>
                </a:prstGeom>
                <a:solidFill>
                  <a:srgbClr val="FFFFFF"/>
                </a:solidFill>
                <a:ln w="9525">
                  <a:noFill/>
                  <a:round/>
                  <a:headEnd/>
                  <a:tailEnd/>
                </a:ln>
                <a:effectLst/>
              </p:spPr>
              <p:txBody>
                <a:bodyPr wrap="none" anchor="ctr"/>
                <a:lstStyle/>
                <a:p>
                  <a:endParaRPr lang="en-US"/>
                </a:p>
              </p:txBody>
            </p:sp>
          </p:grpSp>
          <p:grpSp>
            <p:nvGrpSpPr>
              <p:cNvPr id="1533967" name="Group 15"/>
              <p:cNvGrpSpPr>
                <a:grpSpLocks/>
              </p:cNvGrpSpPr>
              <p:nvPr/>
            </p:nvGrpSpPr>
            <p:grpSpPr bwMode="auto">
              <a:xfrm>
                <a:off x="1737" y="1050"/>
                <a:ext cx="22" cy="22"/>
                <a:chOff x="1737" y="1050"/>
                <a:chExt cx="22" cy="22"/>
              </a:xfrm>
            </p:grpSpPr>
            <p:sp>
              <p:nvSpPr>
                <p:cNvPr id="1533968" name="Oval 16"/>
                <p:cNvSpPr>
                  <a:spLocks noChangeArrowheads="1"/>
                </p:cNvSpPr>
                <p:nvPr/>
              </p:nvSpPr>
              <p:spPr bwMode="auto">
                <a:xfrm>
                  <a:off x="1737" y="1050"/>
                  <a:ext cx="22" cy="22"/>
                </a:xfrm>
                <a:prstGeom prst="ellipse">
                  <a:avLst/>
                </a:prstGeom>
                <a:solidFill>
                  <a:srgbClr val="4040FF"/>
                </a:solidFill>
                <a:ln w="12700">
                  <a:solidFill>
                    <a:srgbClr val="000080"/>
                  </a:solidFill>
                  <a:round/>
                  <a:headEnd/>
                  <a:tailEnd/>
                </a:ln>
                <a:effectLst/>
              </p:spPr>
              <p:txBody>
                <a:bodyPr wrap="none" anchor="ctr"/>
                <a:lstStyle/>
                <a:p>
                  <a:endParaRPr lang="en-US"/>
                </a:p>
              </p:txBody>
            </p:sp>
            <p:sp>
              <p:nvSpPr>
                <p:cNvPr id="1533969" name="Oval 17"/>
                <p:cNvSpPr>
                  <a:spLocks noChangeArrowheads="1"/>
                </p:cNvSpPr>
                <p:nvPr/>
              </p:nvSpPr>
              <p:spPr bwMode="auto">
                <a:xfrm>
                  <a:off x="1744" y="1054"/>
                  <a:ext cx="5" cy="10"/>
                </a:xfrm>
                <a:prstGeom prst="ellipse">
                  <a:avLst/>
                </a:prstGeom>
                <a:solidFill>
                  <a:srgbClr val="FFFFFF"/>
                </a:solidFill>
                <a:ln w="9525">
                  <a:noFill/>
                  <a:round/>
                  <a:headEnd/>
                  <a:tailEnd/>
                </a:ln>
                <a:effectLst/>
              </p:spPr>
              <p:txBody>
                <a:bodyPr wrap="none" anchor="ctr"/>
                <a:lstStyle/>
                <a:p>
                  <a:endParaRPr lang="en-US"/>
                </a:p>
              </p:txBody>
            </p:sp>
          </p:grpSp>
        </p:grpSp>
        <p:sp>
          <p:nvSpPr>
            <p:cNvPr id="1533970" name="Arc 18"/>
            <p:cNvSpPr>
              <a:spLocks/>
            </p:cNvSpPr>
            <p:nvPr/>
          </p:nvSpPr>
          <p:spPr bwMode="auto">
            <a:xfrm>
              <a:off x="1634" y="1146"/>
              <a:ext cx="83" cy="42"/>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12700" cap="rnd">
              <a:solidFill>
                <a:srgbClr val="000000"/>
              </a:solidFill>
              <a:round/>
              <a:headEnd type="none" w="sm" len="sm"/>
              <a:tailEnd type="none" w="sm" len="sm"/>
            </a:ln>
            <a:effectLst/>
          </p:spPr>
          <p:txBody>
            <a:bodyPr wrap="none" anchor="ctr"/>
            <a:lstStyle/>
            <a:p>
              <a:endParaRPr lang="en-US"/>
            </a:p>
          </p:txBody>
        </p:sp>
        <p:grpSp>
          <p:nvGrpSpPr>
            <p:cNvPr id="1533971" name="Group 19"/>
            <p:cNvGrpSpPr>
              <a:grpSpLocks/>
            </p:cNvGrpSpPr>
            <p:nvPr/>
          </p:nvGrpSpPr>
          <p:grpSpPr bwMode="auto">
            <a:xfrm>
              <a:off x="1552" y="952"/>
              <a:ext cx="255" cy="66"/>
              <a:chOff x="1552" y="952"/>
              <a:chExt cx="255" cy="66"/>
            </a:xfrm>
          </p:grpSpPr>
          <p:sp>
            <p:nvSpPr>
              <p:cNvPr id="1533972" name="Freeform 20"/>
              <p:cNvSpPr>
                <a:spLocks/>
              </p:cNvSpPr>
              <p:nvPr/>
            </p:nvSpPr>
            <p:spPr bwMode="auto">
              <a:xfrm>
                <a:off x="1552" y="952"/>
                <a:ext cx="73" cy="60"/>
              </a:xfrm>
              <a:custGeom>
                <a:avLst/>
                <a:gdLst/>
                <a:ahLst/>
                <a:cxnLst>
                  <a:cxn ang="0">
                    <a:pos x="62" y="4"/>
                  </a:cxn>
                  <a:cxn ang="0">
                    <a:pos x="54" y="7"/>
                  </a:cxn>
                  <a:cxn ang="0">
                    <a:pos x="47" y="11"/>
                  </a:cxn>
                  <a:cxn ang="0">
                    <a:pos x="41" y="14"/>
                  </a:cxn>
                  <a:cxn ang="0">
                    <a:pos x="37" y="18"/>
                  </a:cxn>
                  <a:cxn ang="0">
                    <a:pos x="32" y="25"/>
                  </a:cxn>
                  <a:cxn ang="0">
                    <a:pos x="28" y="33"/>
                  </a:cxn>
                  <a:cxn ang="0">
                    <a:pos x="24" y="40"/>
                  </a:cxn>
                  <a:cxn ang="0">
                    <a:pos x="20" y="44"/>
                  </a:cxn>
                  <a:cxn ang="0">
                    <a:pos x="15" y="49"/>
                  </a:cxn>
                  <a:cxn ang="0">
                    <a:pos x="0" y="59"/>
                  </a:cxn>
                  <a:cxn ang="0">
                    <a:pos x="10" y="56"/>
                  </a:cxn>
                  <a:cxn ang="0">
                    <a:pos x="16" y="55"/>
                  </a:cxn>
                  <a:cxn ang="0">
                    <a:pos x="23" y="51"/>
                  </a:cxn>
                  <a:cxn ang="0">
                    <a:pos x="31" y="45"/>
                  </a:cxn>
                  <a:cxn ang="0">
                    <a:pos x="34" y="41"/>
                  </a:cxn>
                  <a:cxn ang="0">
                    <a:pos x="40" y="33"/>
                  </a:cxn>
                  <a:cxn ang="0">
                    <a:pos x="42" y="27"/>
                  </a:cxn>
                  <a:cxn ang="0">
                    <a:pos x="46" y="21"/>
                  </a:cxn>
                  <a:cxn ang="0">
                    <a:pos x="50" y="15"/>
                  </a:cxn>
                  <a:cxn ang="0">
                    <a:pos x="56" y="12"/>
                  </a:cxn>
                  <a:cxn ang="0">
                    <a:pos x="63" y="9"/>
                  </a:cxn>
                  <a:cxn ang="0">
                    <a:pos x="68" y="6"/>
                  </a:cxn>
                  <a:cxn ang="0">
                    <a:pos x="72" y="0"/>
                  </a:cxn>
                  <a:cxn ang="0">
                    <a:pos x="62" y="4"/>
                  </a:cxn>
                </a:cxnLst>
                <a:rect l="0" t="0" r="r" b="b"/>
                <a:pathLst>
                  <a:path w="73" h="60">
                    <a:moveTo>
                      <a:pt x="62" y="4"/>
                    </a:moveTo>
                    <a:lnTo>
                      <a:pt x="54" y="7"/>
                    </a:lnTo>
                    <a:lnTo>
                      <a:pt x="47" y="11"/>
                    </a:lnTo>
                    <a:lnTo>
                      <a:pt x="41" y="14"/>
                    </a:lnTo>
                    <a:lnTo>
                      <a:pt x="37" y="18"/>
                    </a:lnTo>
                    <a:lnTo>
                      <a:pt x="32" y="25"/>
                    </a:lnTo>
                    <a:lnTo>
                      <a:pt x="28" y="33"/>
                    </a:lnTo>
                    <a:lnTo>
                      <a:pt x="24" y="40"/>
                    </a:lnTo>
                    <a:lnTo>
                      <a:pt x="20" y="44"/>
                    </a:lnTo>
                    <a:lnTo>
                      <a:pt x="15" y="49"/>
                    </a:lnTo>
                    <a:lnTo>
                      <a:pt x="0" y="59"/>
                    </a:lnTo>
                    <a:lnTo>
                      <a:pt x="10" y="56"/>
                    </a:lnTo>
                    <a:lnTo>
                      <a:pt x="16" y="55"/>
                    </a:lnTo>
                    <a:lnTo>
                      <a:pt x="23" y="51"/>
                    </a:lnTo>
                    <a:lnTo>
                      <a:pt x="31" y="45"/>
                    </a:lnTo>
                    <a:lnTo>
                      <a:pt x="34" y="41"/>
                    </a:lnTo>
                    <a:lnTo>
                      <a:pt x="40" y="33"/>
                    </a:lnTo>
                    <a:lnTo>
                      <a:pt x="42" y="27"/>
                    </a:lnTo>
                    <a:lnTo>
                      <a:pt x="46" y="21"/>
                    </a:lnTo>
                    <a:lnTo>
                      <a:pt x="50" y="15"/>
                    </a:lnTo>
                    <a:lnTo>
                      <a:pt x="56" y="12"/>
                    </a:lnTo>
                    <a:lnTo>
                      <a:pt x="63" y="9"/>
                    </a:lnTo>
                    <a:lnTo>
                      <a:pt x="68" y="6"/>
                    </a:lnTo>
                    <a:lnTo>
                      <a:pt x="72" y="0"/>
                    </a:lnTo>
                    <a:lnTo>
                      <a:pt x="62" y="4"/>
                    </a:lnTo>
                  </a:path>
                </a:pathLst>
              </a:custGeom>
              <a:solidFill>
                <a:srgbClr val="201000"/>
              </a:solidFill>
              <a:ln w="9525" cap="rnd">
                <a:noFill/>
                <a:round/>
                <a:headEnd/>
                <a:tailEnd/>
              </a:ln>
              <a:effectLst/>
            </p:spPr>
            <p:txBody>
              <a:bodyPr/>
              <a:lstStyle/>
              <a:p>
                <a:endParaRPr lang="en-US"/>
              </a:p>
            </p:txBody>
          </p:sp>
          <p:sp>
            <p:nvSpPr>
              <p:cNvPr id="1533973" name="Freeform 21"/>
              <p:cNvSpPr>
                <a:spLocks/>
              </p:cNvSpPr>
              <p:nvPr/>
            </p:nvSpPr>
            <p:spPr bwMode="auto">
              <a:xfrm>
                <a:off x="1734" y="957"/>
                <a:ext cx="73" cy="61"/>
              </a:xfrm>
              <a:custGeom>
                <a:avLst/>
                <a:gdLst/>
                <a:ahLst/>
                <a:cxnLst>
                  <a:cxn ang="0">
                    <a:pos x="10" y="4"/>
                  </a:cxn>
                  <a:cxn ang="0">
                    <a:pos x="18" y="7"/>
                  </a:cxn>
                  <a:cxn ang="0">
                    <a:pos x="24" y="10"/>
                  </a:cxn>
                  <a:cxn ang="0">
                    <a:pos x="31" y="13"/>
                  </a:cxn>
                  <a:cxn ang="0">
                    <a:pos x="35" y="18"/>
                  </a:cxn>
                  <a:cxn ang="0">
                    <a:pos x="40" y="26"/>
                  </a:cxn>
                  <a:cxn ang="0">
                    <a:pos x="44" y="34"/>
                  </a:cxn>
                  <a:cxn ang="0">
                    <a:pos x="48" y="40"/>
                  </a:cxn>
                  <a:cxn ang="0">
                    <a:pos x="51" y="44"/>
                  </a:cxn>
                  <a:cxn ang="0">
                    <a:pos x="56" y="49"/>
                  </a:cxn>
                  <a:cxn ang="0">
                    <a:pos x="72" y="60"/>
                  </a:cxn>
                  <a:cxn ang="0">
                    <a:pos x="61" y="57"/>
                  </a:cxn>
                  <a:cxn ang="0">
                    <a:pos x="55" y="54"/>
                  </a:cxn>
                  <a:cxn ang="0">
                    <a:pos x="49" y="50"/>
                  </a:cxn>
                  <a:cxn ang="0">
                    <a:pos x="41" y="45"/>
                  </a:cxn>
                  <a:cxn ang="0">
                    <a:pos x="38" y="41"/>
                  </a:cxn>
                  <a:cxn ang="0">
                    <a:pos x="32" y="33"/>
                  </a:cxn>
                  <a:cxn ang="0">
                    <a:pos x="30" y="27"/>
                  </a:cxn>
                  <a:cxn ang="0">
                    <a:pos x="25" y="22"/>
                  </a:cxn>
                  <a:cxn ang="0">
                    <a:pos x="21" y="15"/>
                  </a:cxn>
                  <a:cxn ang="0">
                    <a:pos x="16" y="12"/>
                  </a:cxn>
                  <a:cxn ang="0">
                    <a:pos x="9" y="9"/>
                  </a:cxn>
                  <a:cxn ang="0">
                    <a:pos x="4" y="6"/>
                  </a:cxn>
                  <a:cxn ang="0">
                    <a:pos x="0" y="0"/>
                  </a:cxn>
                  <a:cxn ang="0">
                    <a:pos x="10" y="4"/>
                  </a:cxn>
                </a:cxnLst>
                <a:rect l="0" t="0" r="r" b="b"/>
                <a:pathLst>
                  <a:path w="73" h="61">
                    <a:moveTo>
                      <a:pt x="10" y="4"/>
                    </a:moveTo>
                    <a:lnTo>
                      <a:pt x="18" y="7"/>
                    </a:lnTo>
                    <a:lnTo>
                      <a:pt x="24" y="10"/>
                    </a:lnTo>
                    <a:lnTo>
                      <a:pt x="31" y="13"/>
                    </a:lnTo>
                    <a:lnTo>
                      <a:pt x="35" y="18"/>
                    </a:lnTo>
                    <a:lnTo>
                      <a:pt x="40" y="26"/>
                    </a:lnTo>
                    <a:lnTo>
                      <a:pt x="44" y="34"/>
                    </a:lnTo>
                    <a:lnTo>
                      <a:pt x="48" y="40"/>
                    </a:lnTo>
                    <a:lnTo>
                      <a:pt x="51" y="44"/>
                    </a:lnTo>
                    <a:lnTo>
                      <a:pt x="56" y="49"/>
                    </a:lnTo>
                    <a:lnTo>
                      <a:pt x="72" y="60"/>
                    </a:lnTo>
                    <a:lnTo>
                      <a:pt x="61" y="57"/>
                    </a:lnTo>
                    <a:lnTo>
                      <a:pt x="55" y="54"/>
                    </a:lnTo>
                    <a:lnTo>
                      <a:pt x="49" y="50"/>
                    </a:lnTo>
                    <a:lnTo>
                      <a:pt x="41" y="45"/>
                    </a:lnTo>
                    <a:lnTo>
                      <a:pt x="38" y="41"/>
                    </a:lnTo>
                    <a:lnTo>
                      <a:pt x="32" y="33"/>
                    </a:lnTo>
                    <a:lnTo>
                      <a:pt x="30" y="27"/>
                    </a:lnTo>
                    <a:lnTo>
                      <a:pt x="25" y="22"/>
                    </a:lnTo>
                    <a:lnTo>
                      <a:pt x="21" y="15"/>
                    </a:lnTo>
                    <a:lnTo>
                      <a:pt x="16" y="12"/>
                    </a:lnTo>
                    <a:lnTo>
                      <a:pt x="9" y="9"/>
                    </a:lnTo>
                    <a:lnTo>
                      <a:pt x="4" y="6"/>
                    </a:lnTo>
                    <a:lnTo>
                      <a:pt x="0" y="0"/>
                    </a:lnTo>
                    <a:lnTo>
                      <a:pt x="10" y="4"/>
                    </a:lnTo>
                  </a:path>
                </a:pathLst>
              </a:custGeom>
              <a:solidFill>
                <a:srgbClr val="201000"/>
              </a:solidFill>
              <a:ln w="9525" cap="rnd">
                <a:noFill/>
                <a:round/>
                <a:headEnd/>
                <a:tailEnd/>
              </a:ln>
              <a:effectLst/>
            </p:spPr>
            <p:txBody>
              <a:bodyPr/>
              <a:lstStyle/>
              <a:p>
                <a:endParaRPr lang="en-US"/>
              </a:p>
            </p:txBody>
          </p:sp>
        </p:grpSp>
        <p:grpSp>
          <p:nvGrpSpPr>
            <p:cNvPr id="1533974" name="Group 22"/>
            <p:cNvGrpSpPr>
              <a:grpSpLocks/>
            </p:cNvGrpSpPr>
            <p:nvPr/>
          </p:nvGrpSpPr>
          <p:grpSpPr bwMode="auto">
            <a:xfrm>
              <a:off x="1495" y="1013"/>
              <a:ext cx="381" cy="99"/>
              <a:chOff x="1495" y="1013"/>
              <a:chExt cx="381" cy="99"/>
            </a:xfrm>
          </p:grpSpPr>
          <p:grpSp>
            <p:nvGrpSpPr>
              <p:cNvPr id="1533975" name="Group 23"/>
              <p:cNvGrpSpPr>
                <a:grpSpLocks/>
              </p:cNvGrpSpPr>
              <p:nvPr/>
            </p:nvGrpSpPr>
            <p:grpSpPr bwMode="auto">
              <a:xfrm>
                <a:off x="1547" y="1013"/>
                <a:ext cx="257" cy="99"/>
                <a:chOff x="1547" y="1013"/>
                <a:chExt cx="257" cy="99"/>
              </a:xfrm>
            </p:grpSpPr>
            <p:sp>
              <p:nvSpPr>
                <p:cNvPr id="1533976" name="Oval 24"/>
                <p:cNvSpPr>
                  <a:spLocks noChangeArrowheads="1"/>
                </p:cNvSpPr>
                <p:nvPr/>
              </p:nvSpPr>
              <p:spPr bwMode="auto">
                <a:xfrm>
                  <a:off x="1705" y="1013"/>
                  <a:ext cx="99" cy="99"/>
                </a:xfrm>
                <a:prstGeom prst="ellipse">
                  <a:avLst/>
                </a:prstGeom>
                <a:noFill/>
                <a:ln w="12700">
                  <a:solidFill>
                    <a:srgbClr val="000000"/>
                  </a:solidFill>
                  <a:round/>
                  <a:headEnd/>
                  <a:tailEnd/>
                </a:ln>
                <a:effectLst/>
              </p:spPr>
              <p:txBody>
                <a:bodyPr wrap="none" anchor="ctr"/>
                <a:lstStyle/>
                <a:p>
                  <a:endParaRPr lang="en-US"/>
                </a:p>
              </p:txBody>
            </p:sp>
            <p:sp>
              <p:nvSpPr>
                <p:cNvPr id="1533977" name="Oval 25"/>
                <p:cNvSpPr>
                  <a:spLocks noChangeArrowheads="1"/>
                </p:cNvSpPr>
                <p:nvPr/>
              </p:nvSpPr>
              <p:spPr bwMode="auto">
                <a:xfrm>
                  <a:off x="1547" y="1013"/>
                  <a:ext cx="99" cy="99"/>
                </a:xfrm>
                <a:prstGeom prst="ellipse">
                  <a:avLst/>
                </a:prstGeom>
                <a:noFill/>
                <a:ln w="12700">
                  <a:solidFill>
                    <a:srgbClr val="000000"/>
                  </a:solidFill>
                  <a:round/>
                  <a:headEnd/>
                  <a:tailEnd/>
                </a:ln>
                <a:effectLst/>
              </p:spPr>
              <p:txBody>
                <a:bodyPr wrap="none" anchor="ctr"/>
                <a:lstStyle/>
                <a:p>
                  <a:endParaRPr lang="en-US"/>
                </a:p>
              </p:txBody>
            </p:sp>
          </p:grpSp>
          <p:sp>
            <p:nvSpPr>
              <p:cNvPr id="1533978" name="Arc 26"/>
              <p:cNvSpPr>
                <a:spLocks/>
              </p:cNvSpPr>
              <p:nvPr/>
            </p:nvSpPr>
            <p:spPr bwMode="auto">
              <a:xfrm>
                <a:off x="1650" y="1040"/>
                <a:ext cx="48" cy="30"/>
              </a:xfrm>
              <a:custGeom>
                <a:avLst/>
                <a:gdLst>
                  <a:gd name="G0" fmla="+- 18502 0 0"/>
                  <a:gd name="G1" fmla="+- 21600 0 0"/>
                  <a:gd name="G2" fmla="+- 21600 0 0"/>
                  <a:gd name="T0" fmla="*/ 0 w 33649"/>
                  <a:gd name="T1" fmla="*/ 10453 h 21600"/>
                  <a:gd name="T2" fmla="*/ 33649 w 33649"/>
                  <a:gd name="T3" fmla="*/ 6201 h 21600"/>
                  <a:gd name="T4" fmla="*/ 18502 w 33649"/>
                  <a:gd name="T5" fmla="*/ 21600 h 21600"/>
                </a:gdLst>
                <a:ahLst/>
                <a:cxnLst>
                  <a:cxn ang="0">
                    <a:pos x="T0" y="T1"/>
                  </a:cxn>
                  <a:cxn ang="0">
                    <a:pos x="T2" y="T3"/>
                  </a:cxn>
                  <a:cxn ang="0">
                    <a:pos x="T4" y="T5"/>
                  </a:cxn>
                </a:cxnLst>
                <a:rect l="0" t="0" r="r" b="b"/>
                <a:pathLst>
                  <a:path w="33649" h="21600" fill="none" extrusionOk="0">
                    <a:moveTo>
                      <a:pt x="0" y="10453"/>
                    </a:moveTo>
                    <a:cubicBezTo>
                      <a:pt x="3908" y="3966"/>
                      <a:pt x="10928" y="-1"/>
                      <a:pt x="18502" y="0"/>
                    </a:cubicBezTo>
                    <a:cubicBezTo>
                      <a:pt x="24168" y="0"/>
                      <a:pt x="29608" y="2227"/>
                      <a:pt x="33648" y="6201"/>
                    </a:cubicBezTo>
                  </a:path>
                  <a:path w="33649" h="21600" stroke="0" extrusionOk="0">
                    <a:moveTo>
                      <a:pt x="0" y="10453"/>
                    </a:moveTo>
                    <a:cubicBezTo>
                      <a:pt x="3908" y="3966"/>
                      <a:pt x="10928" y="-1"/>
                      <a:pt x="18502" y="0"/>
                    </a:cubicBezTo>
                    <a:cubicBezTo>
                      <a:pt x="24168" y="0"/>
                      <a:pt x="29608" y="2227"/>
                      <a:pt x="33648" y="6201"/>
                    </a:cubicBezTo>
                    <a:lnTo>
                      <a:pt x="18502" y="21600"/>
                    </a:lnTo>
                    <a:close/>
                  </a:path>
                </a:pathLst>
              </a:custGeom>
              <a:noFill/>
              <a:ln w="12700" cap="rnd">
                <a:solidFill>
                  <a:srgbClr val="000000"/>
                </a:solidFill>
                <a:round/>
                <a:headEnd type="none" w="sm" len="sm"/>
                <a:tailEnd type="none" w="sm" len="sm"/>
              </a:ln>
              <a:effectLst/>
            </p:spPr>
            <p:txBody>
              <a:bodyPr wrap="none" anchor="ctr"/>
              <a:lstStyle/>
              <a:p>
                <a:endParaRPr lang="en-US"/>
              </a:p>
            </p:txBody>
          </p:sp>
          <p:sp>
            <p:nvSpPr>
              <p:cNvPr id="1533979" name="Line 27"/>
              <p:cNvSpPr>
                <a:spLocks noChangeShapeType="1"/>
              </p:cNvSpPr>
              <p:nvPr/>
            </p:nvSpPr>
            <p:spPr bwMode="auto">
              <a:xfrm>
                <a:off x="1495" y="1041"/>
                <a:ext cx="61" cy="1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533980" name="Line 28"/>
              <p:cNvSpPr>
                <a:spLocks noChangeShapeType="1"/>
              </p:cNvSpPr>
              <p:nvPr/>
            </p:nvSpPr>
            <p:spPr bwMode="auto">
              <a:xfrm flipV="1">
                <a:off x="1812" y="1025"/>
                <a:ext cx="64" cy="23"/>
              </a:xfrm>
              <a:prstGeom prst="line">
                <a:avLst/>
              </a:prstGeom>
              <a:noFill/>
              <a:ln w="12700">
                <a:solidFill>
                  <a:srgbClr val="000000"/>
                </a:solidFill>
                <a:round/>
                <a:headEnd type="none" w="sm" len="sm"/>
                <a:tailEnd type="none" w="sm" len="sm"/>
              </a:ln>
              <a:effectLst/>
            </p:spPr>
            <p:txBody>
              <a:bodyPr wrap="none" anchor="ctr"/>
              <a:lstStyle/>
              <a:p>
                <a:endParaRPr lang="en-US"/>
              </a:p>
            </p:txBody>
          </p:sp>
        </p:grpSp>
        <p:sp>
          <p:nvSpPr>
            <p:cNvPr id="1533981" name="Freeform 29"/>
            <p:cNvSpPr>
              <a:spLocks/>
            </p:cNvSpPr>
            <p:nvPr/>
          </p:nvSpPr>
          <p:spPr bwMode="auto">
            <a:xfrm>
              <a:off x="1671" y="1286"/>
              <a:ext cx="23" cy="17"/>
            </a:xfrm>
            <a:custGeom>
              <a:avLst/>
              <a:gdLst/>
              <a:ahLst/>
              <a:cxnLst>
                <a:cxn ang="0">
                  <a:pos x="0" y="10"/>
                </a:cxn>
                <a:cxn ang="0">
                  <a:pos x="8" y="0"/>
                </a:cxn>
                <a:cxn ang="0">
                  <a:pos x="15" y="10"/>
                </a:cxn>
                <a:cxn ang="0">
                  <a:pos x="22" y="16"/>
                </a:cxn>
              </a:cxnLst>
              <a:rect l="0" t="0" r="r" b="b"/>
              <a:pathLst>
                <a:path w="23" h="17">
                  <a:moveTo>
                    <a:pt x="0" y="10"/>
                  </a:moveTo>
                  <a:lnTo>
                    <a:pt x="8" y="0"/>
                  </a:lnTo>
                  <a:lnTo>
                    <a:pt x="15" y="10"/>
                  </a:lnTo>
                  <a:lnTo>
                    <a:pt x="22" y="16"/>
                  </a:lnTo>
                </a:path>
              </a:pathLst>
            </a:custGeom>
            <a:noFill/>
            <a:ln w="12700" cap="rnd" cmpd="sng">
              <a:solidFill>
                <a:srgbClr val="000000"/>
              </a:solidFill>
              <a:prstDash val="solid"/>
              <a:round/>
              <a:headEnd type="none" w="sm" len="sm"/>
              <a:tailEnd type="none" w="sm" len="sm"/>
            </a:ln>
            <a:effectLst/>
          </p:spPr>
          <p:txBody>
            <a:bodyPr/>
            <a:lstStyle/>
            <a:p>
              <a:endParaRPr lang="en-US"/>
            </a:p>
          </p:txBody>
        </p:sp>
      </p:grpSp>
      <p:grpSp>
        <p:nvGrpSpPr>
          <p:cNvPr id="1533982" name="Group 30"/>
          <p:cNvGrpSpPr>
            <a:grpSpLocks/>
          </p:cNvGrpSpPr>
          <p:nvPr/>
        </p:nvGrpSpPr>
        <p:grpSpPr bwMode="auto">
          <a:xfrm>
            <a:off x="725488" y="2125663"/>
            <a:ext cx="3898900" cy="4224337"/>
            <a:chOff x="457" y="1339"/>
            <a:chExt cx="2456" cy="2661"/>
          </a:xfrm>
        </p:grpSpPr>
        <p:sp>
          <p:nvSpPr>
            <p:cNvPr id="1533983" name="Freeform 31"/>
            <p:cNvSpPr>
              <a:spLocks/>
            </p:cNvSpPr>
            <p:nvPr/>
          </p:nvSpPr>
          <p:spPr bwMode="auto">
            <a:xfrm>
              <a:off x="1369" y="1356"/>
              <a:ext cx="644" cy="1032"/>
            </a:xfrm>
            <a:custGeom>
              <a:avLst/>
              <a:gdLst/>
              <a:ahLst/>
              <a:cxnLst>
                <a:cxn ang="0">
                  <a:pos x="191" y="15"/>
                </a:cxn>
                <a:cxn ang="0">
                  <a:pos x="130" y="9"/>
                </a:cxn>
                <a:cxn ang="0">
                  <a:pos x="86" y="3"/>
                </a:cxn>
                <a:cxn ang="0">
                  <a:pos x="62" y="0"/>
                </a:cxn>
                <a:cxn ang="0">
                  <a:pos x="62" y="160"/>
                </a:cxn>
                <a:cxn ang="0">
                  <a:pos x="53" y="302"/>
                </a:cxn>
                <a:cxn ang="0">
                  <a:pos x="46" y="335"/>
                </a:cxn>
                <a:cxn ang="0">
                  <a:pos x="28" y="542"/>
                </a:cxn>
                <a:cxn ang="0">
                  <a:pos x="0" y="664"/>
                </a:cxn>
                <a:cxn ang="0">
                  <a:pos x="22" y="867"/>
                </a:cxn>
                <a:cxn ang="0">
                  <a:pos x="40" y="976"/>
                </a:cxn>
                <a:cxn ang="0">
                  <a:pos x="62" y="1004"/>
                </a:cxn>
                <a:cxn ang="0">
                  <a:pos x="105" y="1007"/>
                </a:cxn>
                <a:cxn ang="0">
                  <a:pos x="225" y="1019"/>
                </a:cxn>
                <a:cxn ang="0">
                  <a:pos x="314" y="1031"/>
                </a:cxn>
                <a:cxn ang="0">
                  <a:pos x="446" y="1019"/>
                </a:cxn>
                <a:cxn ang="0">
                  <a:pos x="575" y="1001"/>
                </a:cxn>
                <a:cxn ang="0">
                  <a:pos x="624" y="988"/>
                </a:cxn>
                <a:cxn ang="0">
                  <a:pos x="621" y="867"/>
                </a:cxn>
                <a:cxn ang="0">
                  <a:pos x="643" y="645"/>
                </a:cxn>
                <a:cxn ang="0">
                  <a:pos x="637" y="480"/>
                </a:cxn>
                <a:cxn ang="0">
                  <a:pos x="612" y="308"/>
                </a:cxn>
                <a:cxn ang="0">
                  <a:pos x="569" y="151"/>
                </a:cxn>
                <a:cxn ang="0">
                  <a:pos x="554" y="34"/>
                </a:cxn>
                <a:cxn ang="0">
                  <a:pos x="547" y="3"/>
                </a:cxn>
                <a:cxn ang="0">
                  <a:pos x="443" y="31"/>
                </a:cxn>
                <a:cxn ang="0">
                  <a:pos x="384" y="55"/>
                </a:cxn>
                <a:cxn ang="0">
                  <a:pos x="296" y="61"/>
                </a:cxn>
                <a:cxn ang="0">
                  <a:pos x="228" y="49"/>
                </a:cxn>
                <a:cxn ang="0">
                  <a:pos x="191" y="15"/>
                </a:cxn>
              </a:cxnLst>
              <a:rect l="0" t="0" r="r" b="b"/>
              <a:pathLst>
                <a:path w="644" h="1032">
                  <a:moveTo>
                    <a:pt x="191" y="15"/>
                  </a:moveTo>
                  <a:lnTo>
                    <a:pt x="130" y="9"/>
                  </a:lnTo>
                  <a:lnTo>
                    <a:pt x="86" y="3"/>
                  </a:lnTo>
                  <a:lnTo>
                    <a:pt x="62" y="0"/>
                  </a:lnTo>
                  <a:lnTo>
                    <a:pt x="62" y="160"/>
                  </a:lnTo>
                  <a:lnTo>
                    <a:pt x="53" y="302"/>
                  </a:lnTo>
                  <a:lnTo>
                    <a:pt x="46" y="335"/>
                  </a:lnTo>
                  <a:lnTo>
                    <a:pt x="28" y="542"/>
                  </a:lnTo>
                  <a:lnTo>
                    <a:pt x="0" y="664"/>
                  </a:lnTo>
                  <a:lnTo>
                    <a:pt x="22" y="867"/>
                  </a:lnTo>
                  <a:lnTo>
                    <a:pt x="40" y="976"/>
                  </a:lnTo>
                  <a:lnTo>
                    <a:pt x="62" y="1004"/>
                  </a:lnTo>
                  <a:lnTo>
                    <a:pt x="105" y="1007"/>
                  </a:lnTo>
                  <a:lnTo>
                    <a:pt x="225" y="1019"/>
                  </a:lnTo>
                  <a:lnTo>
                    <a:pt x="314" y="1031"/>
                  </a:lnTo>
                  <a:lnTo>
                    <a:pt x="446" y="1019"/>
                  </a:lnTo>
                  <a:lnTo>
                    <a:pt x="575" y="1001"/>
                  </a:lnTo>
                  <a:lnTo>
                    <a:pt x="624" y="988"/>
                  </a:lnTo>
                  <a:lnTo>
                    <a:pt x="621" y="867"/>
                  </a:lnTo>
                  <a:lnTo>
                    <a:pt x="643" y="645"/>
                  </a:lnTo>
                  <a:lnTo>
                    <a:pt x="637" y="480"/>
                  </a:lnTo>
                  <a:lnTo>
                    <a:pt x="612" y="308"/>
                  </a:lnTo>
                  <a:lnTo>
                    <a:pt x="569" y="151"/>
                  </a:lnTo>
                  <a:lnTo>
                    <a:pt x="554" y="34"/>
                  </a:lnTo>
                  <a:lnTo>
                    <a:pt x="547" y="3"/>
                  </a:lnTo>
                  <a:lnTo>
                    <a:pt x="443" y="31"/>
                  </a:lnTo>
                  <a:lnTo>
                    <a:pt x="384" y="55"/>
                  </a:lnTo>
                  <a:lnTo>
                    <a:pt x="296" y="61"/>
                  </a:lnTo>
                  <a:lnTo>
                    <a:pt x="228" y="49"/>
                  </a:lnTo>
                  <a:lnTo>
                    <a:pt x="191" y="15"/>
                  </a:lnTo>
                </a:path>
              </a:pathLst>
            </a:custGeom>
            <a:solidFill>
              <a:srgbClr val="E0E0E0"/>
            </a:solidFill>
            <a:ln w="12700" cap="rnd" cmpd="sng">
              <a:solidFill>
                <a:srgbClr val="000000"/>
              </a:solidFill>
              <a:prstDash val="solid"/>
              <a:round/>
              <a:headEnd/>
              <a:tailEnd/>
            </a:ln>
            <a:effectLst/>
          </p:spPr>
          <p:txBody>
            <a:bodyPr/>
            <a:lstStyle/>
            <a:p>
              <a:endParaRPr lang="en-US"/>
            </a:p>
          </p:txBody>
        </p:sp>
        <p:grpSp>
          <p:nvGrpSpPr>
            <p:cNvPr id="1533984" name="Group 32"/>
            <p:cNvGrpSpPr>
              <a:grpSpLocks/>
            </p:cNvGrpSpPr>
            <p:nvPr/>
          </p:nvGrpSpPr>
          <p:grpSpPr bwMode="auto">
            <a:xfrm>
              <a:off x="1126" y="2349"/>
              <a:ext cx="1236" cy="1651"/>
              <a:chOff x="1126" y="2349"/>
              <a:chExt cx="1236" cy="1651"/>
            </a:xfrm>
          </p:grpSpPr>
          <p:grpSp>
            <p:nvGrpSpPr>
              <p:cNvPr id="1533985" name="Group 33"/>
              <p:cNvGrpSpPr>
                <a:grpSpLocks/>
              </p:cNvGrpSpPr>
              <p:nvPr/>
            </p:nvGrpSpPr>
            <p:grpSpPr bwMode="auto">
              <a:xfrm>
                <a:off x="1126" y="3678"/>
                <a:ext cx="1236" cy="322"/>
                <a:chOff x="1126" y="3678"/>
                <a:chExt cx="1236" cy="322"/>
              </a:xfrm>
            </p:grpSpPr>
            <p:sp>
              <p:nvSpPr>
                <p:cNvPr id="1533986" name="Freeform 34"/>
                <p:cNvSpPr>
                  <a:spLocks/>
                </p:cNvSpPr>
                <p:nvPr/>
              </p:nvSpPr>
              <p:spPr bwMode="auto">
                <a:xfrm>
                  <a:off x="1925" y="3735"/>
                  <a:ext cx="437" cy="265"/>
                </a:xfrm>
                <a:custGeom>
                  <a:avLst/>
                  <a:gdLst/>
                  <a:ahLst/>
                  <a:cxnLst>
                    <a:cxn ang="0">
                      <a:pos x="1" y="33"/>
                    </a:cxn>
                    <a:cxn ang="0">
                      <a:pos x="0" y="66"/>
                    </a:cxn>
                    <a:cxn ang="0">
                      <a:pos x="1" y="88"/>
                    </a:cxn>
                    <a:cxn ang="0">
                      <a:pos x="3" y="110"/>
                    </a:cxn>
                    <a:cxn ang="0">
                      <a:pos x="13" y="140"/>
                    </a:cxn>
                    <a:cxn ang="0">
                      <a:pos x="59" y="164"/>
                    </a:cxn>
                    <a:cxn ang="0">
                      <a:pos x="83" y="163"/>
                    </a:cxn>
                    <a:cxn ang="0">
                      <a:pos x="88" y="184"/>
                    </a:cxn>
                    <a:cxn ang="0">
                      <a:pos x="102" y="196"/>
                    </a:cxn>
                    <a:cxn ang="0">
                      <a:pos x="124" y="210"/>
                    </a:cxn>
                    <a:cxn ang="0">
                      <a:pos x="156" y="225"/>
                    </a:cxn>
                    <a:cxn ang="0">
                      <a:pos x="244" y="249"/>
                    </a:cxn>
                    <a:cxn ang="0">
                      <a:pos x="286" y="259"/>
                    </a:cxn>
                    <a:cxn ang="0">
                      <a:pos x="335" y="264"/>
                    </a:cxn>
                    <a:cxn ang="0">
                      <a:pos x="378" y="261"/>
                    </a:cxn>
                    <a:cxn ang="0">
                      <a:pos x="401" y="254"/>
                    </a:cxn>
                    <a:cxn ang="0">
                      <a:pos x="421" y="240"/>
                    </a:cxn>
                    <a:cxn ang="0">
                      <a:pos x="432" y="222"/>
                    </a:cxn>
                    <a:cxn ang="0">
                      <a:pos x="435" y="201"/>
                    </a:cxn>
                    <a:cxn ang="0">
                      <a:pos x="436" y="190"/>
                    </a:cxn>
                    <a:cxn ang="0">
                      <a:pos x="435" y="180"/>
                    </a:cxn>
                    <a:cxn ang="0">
                      <a:pos x="431" y="170"/>
                    </a:cxn>
                    <a:cxn ang="0">
                      <a:pos x="424" y="160"/>
                    </a:cxn>
                    <a:cxn ang="0">
                      <a:pos x="373" y="133"/>
                    </a:cxn>
                    <a:cxn ang="0">
                      <a:pos x="327" y="104"/>
                    </a:cxn>
                    <a:cxn ang="0">
                      <a:pos x="235" y="0"/>
                    </a:cxn>
                    <a:cxn ang="0">
                      <a:pos x="1" y="33"/>
                    </a:cxn>
                  </a:cxnLst>
                  <a:rect l="0" t="0" r="r" b="b"/>
                  <a:pathLst>
                    <a:path w="437" h="265">
                      <a:moveTo>
                        <a:pt x="1" y="33"/>
                      </a:moveTo>
                      <a:lnTo>
                        <a:pt x="0" y="66"/>
                      </a:lnTo>
                      <a:lnTo>
                        <a:pt x="1" y="88"/>
                      </a:lnTo>
                      <a:lnTo>
                        <a:pt x="3" y="110"/>
                      </a:lnTo>
                      <a:lnTo>
                        <a:pt x="13" y="140"/>
                      </a:lnTo>
                      <a:lnTo>
                        <a:pt x="59" y="164"/>
                      </a:lnTo>
                      <a:lnTo>
                        <a:pt x="83" y="163"/>
                      </a:lnTo>
                      <a:lnTo>
                        <a:pt x="88" y="184"/>
                      </a:lnTo>
                      <a:lnTo>
                        <a:pt x="102" y="196"/>
                      </a:lnTo>
                      <a:lnTo>
                        <a:pt x="124" y="210"/>
                      </a:lnTo>
                      <a:lnTo>
                        <a:pt x="156" y="225"/>
                      </a:lnTo>
                      <a:lnTo>
                        <a:pt x="244" y="249"/>
                      </a:lnTo>
                      <a:lnTo>
                        <a:pt x="286" y="259"/>
                      </a:lnTo>
                      <a:lnTo>
                        <a:pt x="335" y="264"/>
                      </a:lnTo>
                      <a:lnTo>
                        <a:pt x="378" y="261"/>
                      </a:lnTo>
                      <a:lnTo>
                        <a:pt x="401" y="254"/>
                      </a:lnTo>
                      <a:lnTo>
                        <a:pt x="421" y="240"/>
                      </a:lnTo>
                      <a:lnTo>
                        <a:pt x="432" y="222"/>
                      </a:lnTo>
                      <a:lnTo>
                        <a:pt x="435" y="201"/>
                      </a:lnTo>
                      <a:lnTo>
                        <a:pt x="436" y="190"/>
                      </a:lnTo>
                      <a:lnTo>
                        <a:pt x="435" y="180"/>
                      </a:lnTo>
                      <a:lnTo>
                        <a:pt x="431" y="170"/>
                      </a:lnTo>
                      <a:lnTo>
                        <a:pt x="424" y="160"/>
                      </a:lnTo>
                      <a:lnTo>
                        <a:pt x="373" y="133"/>
                      </a:lnTo>
                      <a:lnTo>
                        <a:pt x="327" y="104"/>
                      </a:lnTo>
                      <a:lnTo>
                        <a:pt x="235" y="0"/>
                      </a:lnTo>
                      <a:lnTo>
                        <a:pt x="1" y="33"/>
                      </a:lnTo>
                    </a:path>
                  </a:pathLst>
                </a:custGeom>
                <a:solidFill>
                  <a:srgbClr val="000000"/>
                </a:solidFill>
                <a:ln w="9525" cap="rnd">
                  <a:noFill/>
                  <a:round/>
                  <a:headEnd/>
                  <a:tailEnd/>
                </a:ln>
                <a:effectLst/>
              </p:spPr>
              <p:txBody>
                <a:bodyPr/>
                <a:lstStyle/>
                <a:p>
                  <a:endParaRPr lang="en-US"/>
                </a:p>
              </p:txBody>
            </p:sp>
            <p:sp>
              <p:nvSpPr>
                <p:cNvPr id="1533987" name="Freeform 35"/>
                <p:cNvSpPr>
                  <a:spLocks/>
                </p:cNvSpPr>
                <p:nvPr/>
              </p:nvSpPr>
              <p:spPr bwMode="auto">
                <a:xfrm>
                  <a:off x="1126" y="3678"/>
                  <a:ext cx="513" cy="209"/>
                </a:xfrm>
                <a:custGeom>
                  <a:avLst/>
                  <a:gdLst/>
                  <a:ahLst/>
                  <a:cxnLst>
                    <a:cxn ang="0">
                      <a:pos x="252" y="0"/>
                    </a:cxn>
                    <a:cxn ang="0">
                      <a:pos x="202" y="42"/>
                    </a:cxn>
                    <a:cxn ang="0">
                      <a:pos x="148" y="72"/>
                    </a:cxn>
                    <a:cxn ang="0">
                      <a:pos x="100" y="88"/>
                    </a:cxn>
                    <a:cxn ang="0">
                      <a:pos x="22" y="112"/>
                    </a:cxn>
                    <a:cxn ang="0">
                      <a:pos x="10" y="119"/>
                    </a:cxn>
                    <a:cxn ang="0">
                      <a:pos x="4" y="127"/>
                    </a:cxn>
                    <a:cxn ang="0">
                      <a:pos x="0" y="139"/>
                    </a:cxn>
                    <a:cxn ang="0">
                      <a:pos x="0" y="153"/>
                    </a:cxn>
                    <a:cxn ang="0">
                      <a:pos x="4" y="172"/>
                    </a:cxn>
                    <a:cxn ang="0">
                      <a:pos x="9" y="187"/>
                    </a:cxn>
                    <a:cxn ang="0">
                      <a:pos x="22" y="195"/>
                    </a:cxn>
                    <a:cxn ang="0">
                      <a:pos x="43" y="202"/>
                    </a:cxn>
                    <a:cxn ang="0">
                      <a:pos x="77" y="205"/>
                    </a:cxn>
                    <a:cxn ang="0">
                      <a:pos x="115" y="207"/>
                    </a:cxn>
                    <a:cxn ang="0">
                      <a:pos x="149" y="208"/>
                    </a:cxn>
                    <a:cxn ang="0">
                      <a:pos x="187" y="207"/>
                    </a:cxn>
                    <a:cxn ang="0">
                      <a:pos x="221" y="205"/>
                    </a:cxn>
                    <a:cxn ang="0">
                      <a:pos x="254" y="199"/>
                    </a:cxn>
                    <a:cxn ang="0">
                      <a:pos x="281" y="192"/>
                    </a:cxn>
                    <a:cxn ang="0">
                      <a:pos x="306" y="181"/>
                    </a:cxn>
                    <a:cxn ang="0">
                      <a:pos x="341" y="173"/>
                    </a:cxn>
                    <a:cxn ang="0">
                      <a:pos x="344" y="185"/>
                    </a:cxn>
                    <a:cxn ang="0">
                      <a:pos x="368" y="186"/>
                    </a:cxn>
                    <a:cxn ang="0">
                      <a:pos x="391" y="186"/>
                    </a:cxn>
                    <a:cxn ang="0">
                      <a:pos x="416" y="185"/>
                    </a:cxn>
                    <a:cxn ang="0">
                      <a:pos x="435" y="183"/>
                    </a:cxn>
                    <a:cxn ang="0">
                      <a:pos x="455" y="180"/>
                    </a:cxn>
                    <a:cxn ang="0">
                      <a:pos x="480" y="173"/>
                    </a:cxn>
                    <a:cxn ang="0">
                      <a:pos x="502" y="164"/>
                    </a:cxn>
                    <a:cxn ang="0">
                      <a:pos x="502" y="139"/>
                    </a:cxn>
                    <a:cxn ang="0">
                      <a:pos x="506" y="130"/>
                    </a:cxn>
                    <a:cxn ang="0">
                      <a:pos x="508" y="122"/>
                    </a:cxn>
                    <a:cxn ang="0">
                      <a:pos x="509" y="73"/>
                    </a:cxn>
                    <a:cxn ang="0">
                      <a:pos x="512" y="25"/>
                    </a:cxn>
                    <a:cxn ang="0">
                      <a:pos x="397" y="36"/>
                    </a:cxn>
                    <a:cxn ang="0">
                      <a:pos x="252" y="0"/>
                    </a:cxn>
                  </a:cxnLst>
                  <a:rect l="0" t="0" r="r" b="b"/>
                  <a:pathLst>
                    <a:path w="513" h="209">
                      <a:moveTo>
                        <a:pt x="252" y="0"/>
                      </a:moveTo>
                      <a:lnTo>
                        <a:pt x="202" y="42"/>
                      </a:lnTo>
                      <a:lnTo>
                        <a:pt x="148" y="72"/>
                      </a:lnTo>
                      <a:lnTo>
                        <a:pt x="100" y="88"/>
                      </a:lnTo>
                      <a:lnTo>
                        <a:pt x="22" y="112"/>
                      </a:lnTo>
                      <a:lnTo>
                        <a:pt x="10" y="119"/>
                      </a:lnTo>
                      <a:lnTo>
                        <a:pt x="4" y="127"/>
                      </a:lnTo>
                      <a:lnTo>
                        <a:pt x="0" y="139"/>
                      </a:lnTo>
                      <a:lnTo>
                        <a:pt x="0" y="153"/>
                      </a:lnTo>
                      <a:lnTo>
                        <a:pt x="4" y="172"/>
                      </a:lnTo>
                      <a:lnTo>
                        <a:pt x="9" y="187"/>
                      </a:lnTo>
                      <a:lnTo>
                        <a:pt x="22" y="195"/>
                      </a:lnTo>
                      <a:lnTo>
                        <a:pt x="43" y="202"/>
                      </a:lnTo>
                      <a:lnTo>
                        <a:pt x="77" y="205"/>
                      </a:lnTo>
                      <a:lnTo>
                        <a:pt x="115" y="207"/>
                      </a:lnTo>
                      <a:lnTo>
                        <a:pt x="149" y="208"/>
                      </a:lnTo>
                      <a:lnTo>
                        <a:pt x="187" y="207"/>
                      </a:lnTo>
                      <a:lnTo>
                        <a:pt x="221" y="205"/>
                      </a:lnTo>
                      <a:lnTo>
                        <a:pt x="254" y="199"/>
                      </a:lnTo>
                      <a:lnTo>
                        <a:pt x="281" y="192"/>
                      </a:lnTo>
                      <a:lnTo>
                        <a:pt x="306" y="181"/>
                      </a:lnTo>
                      <a:lnTo>
                        <a:pt x="341" y="173"/>
                      </a:lnTo>
                      <a:lnTo>
                        <a:pt x="344" y="185"/>
                      </a:lnTo>
                      <a:lnTo>
                        <a:pt x="368" y="186"/>
                      </a:lnTo>
                      <a:lnTo>
                        <a:pt x="391" y="186"/>
                      </a:lnTo>
                      <a:lnTo>
                        <a:pt x="416" y="185"/>
                      </a:lnTo>
                      <a:lnTo>
                        <a:pt x="435" y="183"/>
                      </a:lnTo>
                      <a:lnTo>
                        <a:pt x="455" y="180"/>
                      </a:lnTo>
                      <a:lnTo>
                        <a:pt x="480" y="173"/>
                      </a:lnTo>
                      <a:lnTo>
                        <a:pt x="502" y="164"/>
                      </a:lnTo>
                      <a:lnTo>
                        <a:pt x="502" y="139"/>
                      </a:lnTo>
                      <a:lnTo>
                        <a:pt x="506" y="130"/>
                      </a:lnTo>
                      <a:lnTo>
                        <a:pt x="508" y="122"/>
                      </a:lnTo>
                      <a:lnTo>
                        <a:pt x="509" y="73"/>
                      </a:lnTo>
                      <a:lnTo>
                        <a:pt x="512" y="25"/>
                      </a:lnTo>
                      <a:lnTo>
                        <a:pt x="397" y="36"/>
                      </a:lnTo>
                      <a:lnTo>
                        <a:pt x="252" y="0"/>
                      </a:lnTo>
                    </a:path>
                  </a:pathLst>
                </a:custGeom>
                <a:solidFill>
                  <a:srgbClr val="000000"/>
                </a:solidFill>
                <a:ln w="9525" cap="rnd">
                  <a:noFill/>
                  <a:round/>
                  <a:headEnd/>
                  <a:tailEnd/>
                </a:ln>
                <a:effectLst/>
              </p:spPr>
              <p:txBody>
                <a:bodyPr/>
                <a:lstStyle/>
                <a:p>
                  <a:endParaRPr lang="en-US"/>
                </a:p>
              </p:txBody>
            </p:sp>
          </p:grpSp>
          <p:sp>
            <p:nvSpPr>
              <p:cNvPr id="1533988" name="Freeform 36"/>
              <p:cNvSpPr>
                <a:spLocks/>
              </p:cNvSpPr>
              <p:nvPr/>
            </p:nvSpPr>
            <p:spPr bwMode="auto">
              <a:xfrm>
                <a:off x="1382" y="2349"/>
                <a:ext cx="814" cy="1452"/>
              </a:xfrm>
              <a:custGeom>
                <a:avLst/>
                <a:gdLst/>
                <a:ahLst/>
                <a:cxnLst>
                  <a:cxn ang="0">
                    <a:pos x="31" y="0"/>
                  </a:cxn>
                  <a:cxn ang="0">
                    <a:pos x="7" y="437"/>
                  </a:cxn>
                  <a:cxn ang="0">
                    <a:pos x="13" y="787"/>
                  </a:cxn>
                  <a:cxn ang="0">
                    <a:pos x="25" y="922"/>
                  </a:cxn>
                  <a:cxn ang="0">
                    <a:pos x="44" y="1070"/>
                  </a:cxn>
                  <a:cxn ang="0">
                    <a:pos x="31" y="1211"/>
                  </a:cxn>
                  <a:cxn ang="0">
                    <a:pos x="0" y="1328"/>
                  </a:cxn>
                  <a:cxn ang="0">
                    <a:pos x="17" y="1347"/>
                  </a:cxn>
                  <a:cxn ang="0">
                    <a:pos x="32" y="1359"/>
                  </a:cxn>
                  <a:cxn ang="0">
                    <a:pos x="57" y="1371"/>
                  </a:cxn>
                  <a:cxn ang="0">
                    <a:pos x="81" y="1381"/>
                  </a:cxn>
                  <a:cxn ang="0">
                    <a:pos x="110" y="1391"/>
                  </a:cxn>
                  <a:cxn ang="0">
                    <a:pos x="142" y="1398"/>
                  </a:cxn>
                  <a:cxn ang="0">
                    <a:pos x="166" y="1403"/>
                  </a:cxn>
                  <a:cxn ang="0">
                    <a:pos x="196" y="1407"/>
                  </a:cxn>
                  <a:cxn ang="0">
                    <a:pos x="233" y="1415"/>
                  </a:cxn>
                  <a:cxn ang="0">
                    <a:pos x="273" y="1424"/>
                  </a:cxn>
                  <a:cxn ang="0">
                    <a:pos x="288" y="1427"/>
                  </a:cxn>
                  <a:cxn ang="0">
                    <a:pos x="294" y="1409"/>
                  </a:cxn>
                  <a:cxn ang="0">
                    <a:pos x="305" y="1374"/>
                  </a:cxn>
                  <a:cxn ang="0">
                    <a:pos x="315" y="1347"/>
                  </a:cxn>
                  <a:cxn ang="0">
                    <a:pos x="323" y="1311"/>
                  </a:cxn>
                  <a:cxn ang="0">
                    <a:pos x="326" y="1051"/>
                  </a:cxn>
                  <a:cxn ang="0">
                    <a:pos x="326" y="817"/>
                  </a:cxn>
                  <a:cxn ang="0">
                    <a:pos x="308" y="554"/>
                  </a:cxn>
                  <a:cxn ang="0">
                    <a:pos x="314" y="387"/>
                  </a:cxn>
                  <a:cxn ang="0">
                    <a:pos x="320" y="335"/>
                  </a:cxn>
                  <a:cxn ang="0">
                    <a:pos x="381" y="584"/>
                  </a:cxn>
                  <a:cxn ang="0">
                    <a:pos x="437" y="854"/>
                  </a:cxn>
                  <a:cxn ang="0">
                    <a:pos x="474" y="1008"/>
                  </a:cxn>
                  <a:cxn ang="0">
                    <a:pos x="498" y="1279"/>
                  </a:cxn>
                  <a:cxn ang="0">
                    <a:pos x="533" y="1433"/>
                  </a:cxn>
                  <a:cxn ang="0">
                    <a:pos x="568" y="1435"/>
                  </a:cxn>
                  <a:cxn ang="0">
                    <a:pos x="603" y="1438"/>
                  </a:cxn>
                  <a:cxn ang="0">
                    <a:pos x="638" y="1443"/>
                  </a:cxn>
                  <a:cxn ang="0">
                    <a:pos x="684" y="1449"/>
                  </a:cxn>
                  <a:cxn ang="0">
                    <a:pos x="716" y="1451"/>
                  </a:cxn>
                  <a:cxn ang="0">
                    <a:pos x="748" y="1444"/>
                  </a:cxn>
                  <a:cxn ang="0">
                    <a:pos x="779" y="1432"/>
                  </a:cxn>
                  <a:cxn ang="0">
                    <a:pos x="790" y="1423"/>
                  </a:cxn>
                  <a:cxn ang="0">
                    <a:pos x="802" y="1415"/>
                  </a:cxn>
                  <a:cxn ang="0">
                    <a:pos x="813" y="1404"/>
                  </a:cxn>
                  <a:cxn ang="0">
                    <a:pos x="795" y="1221"/>
                  </a:cxn>
                  <a:cxn ang="0">
                    <a:pos x="750" y="966"/>
                  </a:cxn>
                  <a:cxn ang="0">
                    <a:pos x="725" y="770"/>
                  </a:cxn>
                  <a:cxn ang="0">
                    <a:pos x="640" y="327"/>
                  </a:cxn>
                  <a:cxn ang="0">
                    <a:pos x="603" y="0"/>
                  </a:cxn>
                  <a:cxn ang="0">
                    <a:pos x="455" y="27"/>
                  </a:cxn>
                  <a:cxn ang="0">
                    <a:pos x="316" y="35"/>
                  </a:cxn>
                  <a:cxn ang="0">
                    <a:pos x="152" y="27"/>
                  </a:cxn>
                  <a:cxn ang="0">
                    <a:pos x="31" y="0"/>
                  </a:cxn>
                </a:cxnLst>
                <a:rect l="0" t="0" r="r" b="b"/>
                <a:pathLst>
                  <a:path w="814" h="1452">
                    <a:moveTo>
                      <a:pt x="31" y="0"/>
                    </a:moveTo>
                    <a:lnTo>
                      <a:pt x="7" y="437"/>
                    </a:lnTo>
                    <a:lnTo>
                      <a:pt x="13" y="787"/>
                    </a:lnTo>
                    <a:lnTo>
                      <a:pt x="25" y="922"/>
                    </a:lnTo>
                    <a:lnTo>
                      <a:pt x="44" y="1070"/>
                    </a:lnTo>
                    <a:lnTo>
                      <a:pt x="31" y="1211"/>
                    </a:lnTo>
                    <a:lnTo>
                      <a:pt x="0" y="1328"/>
                    </a:lnTo>
                    <a:lnTo>
                      <a:pt x="17" y="1347"/>
                    </a:lnTo>
                    <a:lnTo>
                      <a:pt x="32" y="1359"/>
                    </a:lnTo>
                    <a:lnTo>
                      <a:pt x="57" y="1371"/>
                    </a:lnTo>
                    <a:lnTo>
                      <a:pt x="81" y="1381"/>
                    </a:lnTo>
                    <a:lnTo>
                      <a:pt x="110" y="1391"/>
                    </a:lnTo>
                    <a:lnTo>
                      <a:pt x="142" y="1398"/>
                    </a:lnTo>
                    <a:lnTo>
                      <a:pt x="166" y="1403"/>
                    </a:lnTo>
                    <a:lnTo>
                      <a:pt x="196" y="1407"/>
                    </a:lnTo>
                    <a:lnTo>
                      <a:pt x="233" y="1415"/>
                    </a:lnTo>
                    <a:lnTo>
                      <a:pt x="273" y="1424"/>
                    </a:lnTo>
                    <a:lnTo>
                      <a:pt x="288" y="1427"/>
                    </a:lnTo>
                    <a:lnTo>
                      <a:pt x="294" y="1409"/>
                    </a:lnTo>
                    <a:lnTo>
                      <a:pt x="305" y="1374"/>
                    </a:lnTo>
                    <a:lnTo>
                      <a:pt x="315" y="1347"/>
                    </a:lnTo>
                    <a:lnTo>
                      <a:pt x="323" y="1311"/>
                    </a:lnTo>
                    <a:lnTo>
                      <a:pt x="326" y="1051"/>
                    </a:lnTo>
                    <a:lnTo>
                      <a:pt x="326" y="817"/>
                    </a:lnTo>
                    <a:lnTo>
                      <a:pt x="308" y="554"/>
                    </a:lnTo>
                    <a:lnTo>
                      <a:pt x="314" y="387"/>
                    </a:lnTo>
                    <a:lnTo>
                      <a:pt x="320" y="335"/>
                    </a:lnTo>
                    <a:lnTo>
                      <a:pt x="381" y="584"/>
                    </a:lnTo>
                    <a:lnTo>
                      <a:pt x="437" y="854"/>
                    </a:lnTo>
                    <a:lnTo>
                      <a:pt x="474" y="1008"/>
                    </a:lnTo>
                    <a:lnTo>
                      <a:pt x="498" y="1279"/>
                    </a:lnTo>
                    <a:lnTo>
                      <a:pt x="533" y="1433"/>
                    </a:lnTo>
                    <a:lnTo>
                      <a:pt x="568" y="1435"/>
                    </a:lnTo>
                    <a:lnTo>
                      <a:pt x="603" y="1438"/>
                    </a:lnTo>
                    <a:lnTo>
                      <a:pt x="638" y="1443"/>
                    </a:lnTo>
                    <a:lnTo>
                      <a:pt x="684" y="1449"/>
                    </a:lnTo>
                    <a:lnTo>
                      <a:pt x="716" y="1451"/>
                    </a:lnTo>
                    <a:lnTo>
                      <a:pt x="748" y="1444"/>
                    </a:lnTo>
                    <a:lnTo>
                      <a:pt x="779" y="1432"/>
                    </a:lnTo>
                    <a:lnTo>
                      <a:pt x="790" y="1423"/>
                    </a:lnTo>
                    <a:lnTo>
                      <a:pt x="802" y="1415"/>
                    </a:lnTo>
                    <a:lnTo>
                      <a:pt x="813" y="1404"/>
                    </a:lnTo>
                    <a:lnTo>
                      <a:pt x="795" y="1221"/>
                    </a:lnTo>
                    <a:lnTo>
                      <a:pt x="750" y="966"/>
                    </a:lnTo>
                    <a:lnTo>
                      <a:pt x="725" y="770"/>
                    </a:lnTo>
                    <a:lnTo>
                      <a:pt x="640" y="327"/>
                    </a:lnTo>
                    <a:lnTo>
                      <a:pt x="603" y="0"/>
                    </a:lnTo>
                    <a:lnTo>
                      <a:pt x="455" y="27"/>
                    </a:lnTo>
                    <a:lnTo>
                      <a:pt x="316" y="35"/>
                    </a:lnTo>
                    <a:lnTo>
                      <a:pt x="152" y="27"/>
                    </a:lnTo>
                    <a:lnTo>
                      <a:pt x="31" y="0"/>
                    </a:lnTo>
                  </a:path>
                </a:pathLst>
              </a:custGeom>
              <a:solidFill>
                <a:srgbClr val="808080"/>
              </a:solidFill>
              <a:ln w="12700" cap="rnd" cmpd="sng">
                <a:solidFill>
                  <a:srgbClr val="000000"/>
                </a:solidFill>
                <a:prstDash val="solid"/>
                <a:round/>
                <a:headEnd/>
                <a:tailEnd/>
              </a:ln>
              <a:effectLst/>
            </p:spPr>
            <p:txBody>
              <a:bodyPr/>
              <a:lstStyle/>
              <a:p>
                <a:endParaRPr lang="en-US"/>
              </a:p>
            </p:txBody>
          </p:sp>
        </p:grpSp>
        <p:grpSp>
          <p:nvGrpSpPr>
            <p:cNvPr id="1533989" name="Group 37"/>
            <p:cNvGrpSpPr>
              <a:grpSpLocks/>
            </p:cNvGrpSpPr>
            <p:nvPr/>
          </p:nvGrpSpPr>
          <p:grpSpPr bwMode="auto">
            <a:xfrm>
              <a:off x="828" y="1339"/>
              <a:ext cx="796" cy="1236"/>
              <a:chOff x="828" y="1339"/>
              <a:chExt cx="796" cy="1236"/>
            </a:xfrm>
          </p:grpSpPr>
          <p:grpSp>
            <p:nvGrpSpPr>
              <p:cNvPr id="1533990" name="Group 38"/>
              <p:cNvGrpSpPr>
                <a:grpSpLocks/>
              </p:cNvGrpSpPr>
              <p:nvPr/>
            </p:nvGrpSpPr>
            <p:grpSpPr bwMode="auto">
              <a:xfrm>
                <a:off x="828" y="1339"/>
                <a:ext cx="796" cy="1236"/>
                <a:chOff x="828" y="1339"/>
                <a:chExt cx="796" cy="1236"/>
              </a:xfrm>
            </p:grpSpPr>
            <p:sp>
              <p:nvSpPr>
                <p:cNvPr id="1533991" name="Freeform 39"/>
                <p:cNvSpPr>
                  <a:spLocks/>
                </p:cNvSpPr>
                <p:nvPr/>
              </p:nvSpPr>
              <p:spPr bwMode="auto">
                <a:xfrm>
                  <a:off x="828" y="1339"/>
                  <a:ext cx="796" cy="1236"/>
                </a:xfrm>
                <a:custGeom>
                  <a:avLst/>
                  <a:gdLst/>
                  <a:ahLst/>
                  <a:cxnLst>
                    <a:cxn ang="0">
                      <a:pos x="305" y="461"/>
                    </a:cxn>
                    <a:cxn ang="0">
                      <a:pos x="217" y="434"/>
                    </a:cxn>
                    <a:cxn ang="0">
                      <a:pos x="76" y="393"/>
                    </a:cxn>
                    <a:cxn ang="0">
                      <a:pos x="40" y="412"/>
                    </a:cxn>
                    <a:cxn ang="0">
                      <a:pos x="16" y="443"/>
                    </a:cxn>
                    <a:cxn ang="0">
                      <a:pos x="3" y="491"/>
                    </a:cxn>
                    <a:cxn ang="0">
                      <a:pos x="0" y="537"/>
                    </a:cxn>
                    <a:cxn ang="0">
                      <a:pos x="4" y="591"/>
                    </a:cxn>
                    <a:cxn ang="0">
                      <a:pos x="107" y="642"/>
                    </a:cxn>
                    <a:cxn ang="0">
                      <a:pos x="175" y="677"/>
                    </a:cxn>
                    <a:cxn ang="0">
                      <a:pos x="217" y="697"/>
                    </a:cxn>
                    <a:cxn ang="0">
                      <a:pos x="303" y="722"/>
                    </a:cxn>
                    <a:cxn ang="0">
                      <a:pos x="470" y="756"/>
                    </a:cxn>
                    <a:cxn ang="0">
                      <a:pos x="499" y="738"/>
                    </a:cxn>
                    <a:cxn ang="0">
                      <a:pos x="530" y="670"/>
                    </a:cxn>
                    <a:cxn ang="0">
                      <a:pos x="540" y="779"/>
                    </a:cxn>
                    <a:cxn ang="0">
                      <a:pos x="530" y="873"/>
                    </a:cxn>
                    <a:cxn ang="0">
                      <a:pos x="529" y="940"/>
                    </a:cxn>
                    <a:cxn ang="0">
                      <a:pos x="516" y="1016"/>
                    </a:cxn>
                    <a:cxn ang="0">
                      <a:pos x="509" y="1144"/>
                    </a:cxn>
                    <a:cxn ang="0">
                      <a:pos x="563" y="1170"/>
                    </a:cxn>
                    <a:cxn ang="0">
                      <a:pos x="622" y="1187"/>
                    </a:cxn>
                    <a:cxn ang="0">
                      <a:pos x="679" y="1207"/>
                    </a:cxn>
                    <a:cxn ang="0">
                      <a:pos x="746" y="1228"/>
                    </a:cxn>
                    <a:cxn ang="0">
                      <a:pos x="772" y="1091"/>
                    </a:cxn>
                    <a:cxn ang="0">
                      <a:pos x="760" y="1018"/>
                    </a:cxn>
                    <a:cxn ang="0">
                      <a:pos x="756" y="921"/>
                    </a:cxn>
                    <a:cxn ang="0">
                      <a:pos x="773" y="597"/>
                    </a:cxn>
                    <a:cxn ang="0">
                      <a:pos x="728" y="34"/>
                    </a:cxn>
                    <a:cxn ang="0">
                      <a:pos x="602" y="11"/>
                    </a:cxn>
                    <a:cxn ang="0">
                      <a:pos x="565" y="0"/>
                    </a:cxn>
                    <a:cxn ang="0">
                      <a:pos x="533" y="2"/>
                    </a:cxn>
                    <a:cxn ang="0">
                      <a:pos x="503" y="14"/>
                    </a:cxn>
                    <a:cxn ang="0">
                      <a:pos x="473" y="42"/>
                    </a:cxn>
                    <a:cxn ang="0">
                      <a:pos x="460" y="79"/>
                    </a:cxn>
                    <a:cxn ang="0">
                      <a:pos x="455" y="146"/>
                    </a:cxn>
                    <a:cxn ang="0">
                      <a:pos x="389" y="431"/>
                    </a:cxn>
                    <a:cxn ang="0">
                      <a:pos x="359" y="462"/>
                    </a:cxn>
                  </a:cxnLst>
                  <a:rect l="0" t="0" r="r" b="b"/>
                  <a:pathLst>
                    <a:path w="796" h="1236">
                      <a:moveTo>
                        <a:pt x="329" y="462"/>
                      </a:moveTo>
                      <a:lnTo>
                        <a:pt x="305" y="461"/>
                      </a:lnTo>
                      <a:lnTo>
                        <a:pt x="272" y="456"/>
                      </a:lnTo>
                      <a:lnTo>
                        <a:pt x="217" y="434"/>
                      </a:lnTo>
                      <a:lnTo>
                        <a:pt x="94" y="390"/>
                      </a:lnTo>
                      <a:lnTo>
                        <a:pt x="76" y="393"/>
                      </a:lnTo>
                      <a:lnTo>
                        <a:pt x="59" y="401"/>
                      </a:lnTo>
                      <a:lnTo>
                        <a:pt x="40" y="412"/>
                      </a:lnTo>
                      <a:lnTo>
                        <a:pt x="28" y="424"/>
                      </a:lnTo>
                      <a:lnTo>
                        <a:pt x="16" y="443"/>
                      </a:lnTo>
                      <a:lnTo>
                        <a:pt x="9" y="463"/>
                      </a:lnTo>
                      <a:lnTo>
                        <a:pt x="3" y="491"/>
                      </a:lnTo>
                      <a:lnTo>
                        <a:pt x="1" y="514"/>
                      </a:lnTo>
                      <a:lnTo>
                        <a:pt x="0" y="537"/>
                      </a:lnTo>
                      <a:lnTo>
                        <a:pt x="1" y="565"/>
                      </a:lnTo>
                      <a:lnTo>
                        <a:pt x="4" y="591"/>
                      </a:lnTo>
                      <a:lnTo>
                        <a:pt x="9" y="612"/>
                      </a:lnTo>
                      <a:lnTo>
                        <a:pt x="107" y="642"/>
                      </a:lnTo>
                      <a:lnTo>
                        <a:pt x="148" y="661"/>
                      </a:lnTo>
                      <a:lnTo>
                        <a:pt x="175" y="677"/>
                      </a:lnTo>
                      <a:lnTo>
                        <a:pt x="197" y="689"/>
                      </a:lnTo>
                      <a:lnTo>
                        <a:pt x="217" y="697"/>
                      </a:lnTo>
                      <a:lnTo>
                        <a:pt x="245" y="706"/>
                      </a:lnTo>
                      <a:lnTo>
                        <a:pt x="303" y="722"/>
                      </a:lnTo>
                      <a:lnTo>
                        <a:pt x="399" y="743"/>
                      </a:lnTo>
                      <a:lnTo>
                        <a:pt x="470" y="756"/>
                      </a:lnTo>
                      <a:lnTo>
                        <a:pt x="488" y="751"/>
                      </a:lnTo>
                      <a:lnTo>
                        <a:pt x="499" y="738"/>
                      </a:lnTo>
                      <a:lnTo>
                        <a:pt x="507" y="719"/>
                      </a:lnTo>
                      <a:lnTo>
                        <a:pt x="530" y="670"/>
                      </a:lnTo>
                      <a:lnTo>
                        <a:pt x="535" y="700"/>
                      </a:lnTo>
                      <a:lnTo>
                        <a:pt x="540" y="779"/>
                      </a:lnTo>
                      <a:lnTo>
                        <a:pt x="537" y="841"/>
                      </a:lnTo>
                      <a:lnTo>
                        <a:pt x="530" y="873"/>
                      </a:lnTo>
                      <a:lnTo>
                        <a:pt x="529" y="907"/>
                      </a:lnTo>
                      <a:lnTo>
                        <a:pt x="529" y="940"/>
                      </a:lnTo>
                      <a:lnTo>
                        <a:pt x="525" y="980"/>
                      </a:lnTo>
                      <a:lnTo>
                        <a:pt x="516" y="1016"/>
                      </a:lnTo>
                      <a:lnTo>
                        <a:pt x="494" y="1125"/>
                      </a:lnTo>
                      <a:lnTo>
                        <a:pt x="509" y="1144"/>
                      </a:lnTo>
                      <a:lnTo>
                        <a:pt x="531" y="1158"/>
                      </a:lnTo>
                      <a:lnTo>
                        <a:pt x="563" y="1170"/>
                      </a:lnTo>
                      <a:lnTo>
                        <a:pt x="596" y="1178"/>
                      </a:lnTo>
                      <a:lnTo>
                        <a:pt x="622" y="1187"/>
                      </a:lnTo>
                      <a:lnTo>
                        <a:pt x="652" y="1197"/>
                      </a:lnTo>
                      <a:lnTo>
                        <a:pt x="679" y="1207"/>
                      </a:lnTo>
                      <a:lnTo>
                        <a:pt x="709" y="1217"/>
                      </a:lnTo>
                      <a:lnTo>
                        <a:pt x="746" y="1228"/>
                      </a:lnTo>
                      <a:lnTo>
                        <a:pt x="795" y="1235"/>
                      </a:lnTo>
                      <a:lnTo>
                        <a:pt x="772" y="1091"/>
                      </a:lnTo>
                      <a:lnTo>
                        <a:pt x="764" y="1045"/>
                      </a:lnTo>
                      <a:lnTo>
                        <a:pt x="760" y="1018"/>
                      </a:lnTo>
                      <a:lnTo>
                        <a:pt x="759" y="987"/>
                      </a:lnTo>
                      <a:lnTo>
                        <a:pt x="756" y="921"/>
                      </a:lnTo>
                      <a:lnTo>
                        <a:pt x="758" y="830"/>
                      </a:lnTo>
                      <a:lnTo>
                        <a:pt x="773" y="597"/>
                      </a:lnTo>
                      <a:lnTo>
                        <a:pt x="764" y="233"/>
                      </a:lnTo>
                      <a:lnTo>
                        <a:pt x="728" y="34"/>
                      </a:lnTo>
                      <a:lnTo>
                        <a:pt x="635" y="18"/>
                      </a:lnTo>
                      <a:lnTo>
                        <a:pt x="602" y="11"/>
                      </a:lnTo>
                      <a:lnTo>
                        <a:pt x="579" y="3"/>
                      </a:lnTo>
                      <a:lnTo>
                        <a:pt x="565" y="0"/>
                      </a:lnTo>
                      <a:lnTo>
                        <a:pt x="547" y="0"/>
                      </a:lnTo>
                      <a:lnTo>
                        <a:pt x="533" y="2"/>
                      </a:lnTo>
                      <a:lnTo>
                        <a:pt x="519" y="7"/>
                      </a:lnTo>
                      <a:lnTo>
                        <a:pt x="503" y="14"/>
                      </a:lnTo>
                      <a:lnTo>
                        <a:pt x="488" y="26"/>
                      </a:lnTo>
                      <a:lnTo>
                        <a:pt x="473" y="42"/>
                      </a:lnTo>
                      <a:lnTo>
                        <a:pt x="465" y="58"/>
                      </a:lnTo>
                      <a:lnTo>
                        <a:pt x="460" y="79"/>
                      </a:lnTo>
                      <a:lnTo>
                        <a:pt x="460" y="108"/>
                      </a:lnTo>
                      <a:lnTo>
                        <a:pt x="455" y="146"/>
                      </a:lnTo>
                      <a:lnTo>
                        <a:pt x="438" y="228"/>
                      </a:lnTo>
                      <a:lnTo>
                        <a:pt x="389" y="431"/>
                      </a:lnTo>
                      <a:lnTo>
                        <a:pt x="382" y="459"/>
                      </a:lnTo>
                      <a:lnTo>
                        <a:pt x="359" y="462"/>
                      </a:lnTo>
                      <a:lnTo>
                        <a:pt x="329" y="462"/>
                      </a:lnTo>
                    </a:path>
                  </a:pathLst>
                </a:custGeom>
                <a:solidFill>
                  <a:srgbClr val="808080"/>
                </a:solidFill>
                <a:ln w="12700" cap="rnd" cmpd="sng">
                  <a:solidFill>
                    <a:srgbClr val="000000"/>
                  </a:solidFill>
                  <a:prstDash val="solid"/>
                  <a:round/>
                  <a:headEnd/>
                  <a:tailEnd/>
                </a:ln>
                <a:effectLst/>
              </p:spPr>
              <p:txBody>
                <a:bodyPr/>
                <a:lstStyle/>
                <a:p>
                  <a:endParaRPr lang="en-US"/>
                </a:p>
              </p:txBody>
            </p:sp>
            <p:sp>
              <p:nvSpPr>
                <p:cNvPr id="1533992" name="Freeform 40"/>
                <p:cNvSpPr>
                  <a:spLocks/>
                </p:cNvSpPr>
                <p:nvPr/>
              </p:nvSpPr>
              <p:spPr bwMode="auto">
                <a:xfrm>
                  <a:off x="1364" y="1670"/>
                  <a:ext cx="87" cy="332"/>
                </a:xfrm>
                <a:custGeom>
                  <a:avLst/>
                  <a:gdLst/>
                  <a:ahLst/>
                  <a:cxnLst>
                    <a:cxn ang="0">
                      <a:pos x="0" y="331"/>
                    </a:cxn>
                    <a:cxn ang="0">
                      <a:pos x="31" y="222"/>
                    </a:cxn>
                    <a:cxn ang="0">
                      <a:pos x="62" y="111"/>
                    </a:cxn>
                    <a:cxn ang="0">
                      <a:pos x="55" y="18"/>
                    </a:cxn>
                    <a:cxn ang="0">
                      <a:pos x="86" y="0"/>
                    </a:cxn>
                  </a:cxnLst>
                  <a:rect l="0" t="0" r="r" b="b"/>
                  <a:pathLst>
                    <a:path w="87" h="332">
                      <a:moveTo>
                        <a:pt x="0" y="331"/>
                      </a:moveTo>
                      <a:lnTo>
                        <a:pt x="31" y="222"/>
                      </a:lnTo>
                      <a:lnTo>
                        <a:pt x="62" y="111"/>
                      </a:lnTo>
                      <a:lnTo>
                        <a:pt x="55" y="18"/>
                      </a:lnTo>
                      <a:lnTo>
                        <a:pt x="8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grpSp>
          <p:sp>
            <p:nvSpPr>
              <p:cNvPr id="1533993" name="Freeform 41"/>
              <p:cNvSpPr>
                <a:spLocks/>
              </p:cNvSpPr>
              <p:nvPr/>
            </p:nvSpPr>
            <p:spPr bwMode="auto">
              <a:xfrm>
                <a:off x="1212" y="1799"/>
                <a:ext cx="73" cy="69"/>
              </a:xfrm>
              <a:custGeom>
                <a:avLst/>
                <a:gdLst/>
                <a:ahLst/>
                <a:cxnLst>
                  <a:cxn ang="0">
                    <a:pos x="0" y="2"/>
                  </a:cxn>
                  <a:cxn ang="0">
                    <a:pos x="34" y="0"/>
                  </a:cxn>
                  <a:cxn ang="0">
                    <a:pos x="52" y="8"/>
                  </a:cxn>
                  <a:cxn ang="0">
                    <a:pos x="66" y="25"/>
                  </a:cxn>
                  <a:cxn ang="0">
                    <a:pos x="72" y="49"/>
                  </a:cxn>
                  <a:cxn ang="0">
                    <a:pos x="71" y="68"/>
                  </a:cxn>
                </a:cxnLst>
                <a:rect l="0" t="0" r="r" b="b"/>
                <a:pathLst>
                  <a:path w="73" h="69">
                    <a:moveTo>
                      <a:pt x="0" y="2"/>
                    </a:moveTo>
                    <a:lnTo>
                      <a:pt x="34" y="0"/>
                    </a:lnTo>
                    <a:lnTo>
                      <a:pt x="52" y="8"/>
                    </a:lnTo>
                    <a:lnTo>
                      <a:pt x="66" y="25"/>
                    </a:lnTo>
                    <a:lnTo>
                      <a:pt x="72" y="49"/>
                    </a:lnTo>
                    <a:lnTo>
                      <a:pt x="71" y="68"/>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33994" name="Freeform 42"/>
              <p:cNvSpPr>
                <a:spLocks/>
              </p:cNvSpPr>
              <p:nvPr/>
            </p:nvSpPr>
            <p:spPr bwMode="auto">
              <a:xfrm>
                <a:off x="1453" y="1374"/>
                <a:ext cx="168" cy="960"/>
              </a:xfrm>
              <a:custGeom>
                <a:avLst/>
                <a:gdLst/>
                <a:ahLst/>
                <a:cxnLst>
                  <a:cxn ang="0">
                    <a:pos x="102" y="0"/>
                  </a:cxn>
                  <a:cxn ang="0">
                    <a:pos x="76" y="64"/>
                  </a:cxn>
                  <a:cxn ang="0">
                    <a:pos x="66" y="88"/>
                  </a:cxn>
                  <a:cxn ang="0">
                    <a:pos x="56" y="108"/>
                  </a:cxn>
                  <a:cxn ang="0">
                    <a:pos x="37" y="135"/>
                  </a:cxn>
                  <a:cxn ang="0">
                    <a:pos x="23" y="151"/>
                  </a:cxn>
                  <a:cxn ang="0">
                    <a:pos x="0" y="176"/>
                  </a:cxn>
                  <a:cxn ang="0">
                    <a:pos x="77" y="179"/>
                  </a:cxn>
                  <a:cxn ang="0">
                    <a:pos x="25" y="250"/>
                  </a:cxn>
                  <a:cxn ang="0">
                    <a:pos x="54" y="322"/>
                  </a:cxn>
                  <a:cxn ang="0">
                    <a:pos x="65" y="352"/>
                  </a:cxn>
                  <a:cxn ang="0">
                    <a:pos x="74" y="385"/>
                  </a:cxn>
                  <a:cxn ang="0">
                    <a:pos x="82" y="426"/>
                  </a:cxn>
                  <a:cxn ang="0">
                    <a:pos x="98" y="523"/>
                  </a:cxn>
                  <a:cxn ang="0">
                    <a:pos x="105" y="576"/>
                  </a:cxn>
                  <a:cxn ang="0">
                    <a:pos x="109" y="632"/>
                  </a:cxn>
                  <a:cxn ang="0">
                    <a:pos x="111" y="674"/>
                  </a:cxn>
                  <a:cxn ang="0">
                    <a:pos x="111" y="791"/>
                  </a:cxn>
                  <a:cxn ang="0">
                    <a:pos x="113" y="822"/>
                  </a:cxn>
                  <a:cxn ang="0">
                    <a:pos x="118" y="864"/>
                  </a:cxn>
                  <a:cxn ang="0">
                    <a:pos x="132" y="959"/>
                  </a:cxn>
                  <a:cxn ang="0">
                    <a:pos x="148" y="732"/>
                  </a:cxn>
                  <a:cxn ang="0">
                    <a:pos x="153" y="674"/>
                  </a:cxn>
                  <a:cxn ang="0">
                    <a:pos x="161" y="590"/>
                  </a:cxn>
                  <a:cxn ang="0">
                    <a:pos x="164" y="546"/>
                  </a:cxn>
                  <a:cxn ang="0">
                    <a:pos x="166" y="503"/>
                  </a:cxn>
                  <a:cxn ang="0">
                    <a:pos x="166" y="447"/>
                  </a:cxn>
                  <a:cxn ang="0">
                    <a:pos x="167" y="383"/>
                  </a:cxn>
                  <a:cxn ang="0">
                    <a:pos x="167" y="321"/>
                  </a:cxn>
                  <a:cxn ang="0">
                    <a:pos x="166" y="283"/>
                  </a:cxn>
                  <a:cxn ang="0">
                    <a:pos x="162" y="218"/>
                  </a:cxn>
                  <a:cxn ang="0">
                    <a:pos x="159" y="184"/>
                  </a:cxn>
                  <a:cxn ang="0">
                    <a:pos x="154" y="145"/>
                  </a:cxn>
                  <a:cxn ang="0">
                    <a:pos x="149" y="122"/>
                  </a:cxn>
                  <a:cxn ang="0">
                    <a:pos x="143" y="98"/>
                  </a:cxn>
                  <a:cxn ang="0">
                    <a:pos x="137" y="78"/>
                  </a:cxn>
                  <a:cxn ang="0">
                    <a:pos x="131" y="59"/>
                  </a:cxn>
                  <a:cxn ang="0">
                    <a:pos x="102" y="0"/>
                  </a:cxn>
                </a:cxnLst>
                <a:rect l="0" t="0" r="r" b="b"/>
                <a:pathLst>
                  <a:path w="168" h="960">
                    <a:moveTo>
                      <a:pt x="102" y="0"/>
                    </a:moveTo>
                    <a:lnTo>
                      <a:pt x="76" y="64"/>
                    </a:lnTo>
                    <a:lnTo>
                      <a:pt x="66" y="88"/>
                    </a:lnTo>
                    <a:lnTo>
                      <a:pt x="56" y="108"/>
                    </a:lnTo>
                    <a:lnTo>
                      <a:pt x="37" y="135"/>
                    </a:lnTo>
                    <a:lnTo>
                      <a:pt x="23" y="151"/>
                    </a:lnTo>
                    <a:lnTo>
                      <a:pt x="0" y="176"/>
                    </a:lnTo>
                    <a:lnTo>
                      <a:pt x="77" y="179"/>
                    </a:lnTo>
                    <a:lnTo>
                      <a:pt x="25" y="250"/>
                    </a:lnTo>
                    <a:lnTo>
                      <a:pt x="54" y="322"/>
                    </a:lnTo>
                    <a:lnTo>
                      <a:pt x="65" y="352"/>
                    </a:lnTo>
                    <a:lnTo>
                      <a:pt x="74" y="385"/>
                    </a:lnTo>
                    <a:lnTo>
                      <a:pt x="82" y="426"/>
                    </a:lnTo>
                    <a:lnTo>
                      <a:pt x="98" y="523"/>
                    </a:lnTo>
                    <a:lnTo>
                      <a:pt x="105" y="576"/>
                    </a:lnTo>
                    <a:lnTo>
                      <a:pt x="109" y="632"/>
                    </a:lnTo>
                    <a:lnTo>
                      <a:pt x="111" y="674"/>
                    </a:lnTo>
                    <a:lnTo>
                      <a:pt x="111" y="791"/>
                    </a:lnTo>
                    <a:lnTo>
                      <a:pt x="113" y="822"/>
                    </a:lnTo>
                    <a:lnTo>
                      <a:pt x="118" y="864"/>
                    </a:lnTo>
                    <a:lnTo>
                      <a:pt x="132" y="959"/>
                    </a:lnTo>
                    <a:lnTo>
                      <a:pt x="148" y="732"/>
                    </a:lnTo>
                    <a:lnTo>
                      <a:pt x="153" y="674"/>
                    </a:lnTo>
                    <a:lnTo>
                      <a:pt x="161" y="590"/>
                    </a:lnTo>
                    <a:lnTo>
                      <a:pt x="164" y="546"/>
                    </a:lnTo>
                    <a:lnTo>
                      <a:pt x="166" y="503"/>
                    </a:lnTo>
                    <a:lnTo>
                      <a:pt x="166" y="447"/>
                    </a:lnTo>
                    <a:lnTo>
                      <a:pt x="167" y="383"/>
                    </a:lnTo>
                    <a:lnTo>
                      <a:pt x="167" y="321"/>
                    </a:lnTo>
                    <a:lnTo>
                      <a:pt x="166" y="283"/>
                    </a:lnTo>
                    <a:lnTo>
                      <a:pt x="162" y="218"/>
                    </a:lnTo>
                    <a:lnTo>
                      <a:pt x="159" y="184"/>
                    </a:lnTo>
                    <a:lnTo>
                      <a:pt x="154" y="145"/>
                    </a:lnTo>
                    <a:lnTo>
                      <a:pt x="149" y="122"/>
                    </a:lnTo>
                    <a:lnTo>
                      <a:pt x="143" y="98"/>
                    </a:lnTo>
                    <a:lnTo>
                      <a:pt x="137" y="78"/>
                    </a:lnTo>
                    <a:lnTo>
                      <a:pt x="131" y="59"/>
                    </a:lnTo>
                    <a:lnTo>
                      <a:pt x="102" y="0"/>
                    </a:lnTo>
                  </a:path>
                </a:pathLst>
              </a:custGeom>
              <a:solidFill>
                <a:srgbClr val="808080"/>
              </a:solidFill>
              <a:ln w="12700" cap="rnd" cmpd="sng">
                <a:solidFill>
                  <a:srgbClr val="000000"/>
                </a:solidFill>
                <a:prstDash val="solid"/>
                <a:round/>
                <a:headEnd/>
                <a:tailEnd/>
              </a:ln>
              <a:effectLst/>
            </p:spPr>
            <p:txBody>
              <a:bodyPr/>
              <a:lstStyle/>
              <a:p>
                <a:endParaRPr lang="en-US"/>
              </a:p>
            </p:txBody>
          </p:sp>
        </p:grpSp>
        <p:sp>
          <p:nvSpPr>
            <p:cNvPr id="1533995" name="Freeform 43"/>
            <p:cNvSpPr>
              <a:spLocks/>
            </p:cNvSpPr>
            <p:nvPr/>
          </p:nvSpPr>
          <p:spPr bwMode="auto">
            <a:xfrm>
              <a:off x="1622" y="1455"/>
              <a:ext cx="130" cy="964"/>
            </a:xfrm>
            <a:custGeom>
              <a:avLst/>
              <a:gdLst/>
              <a:ahLst/>
              <a:cxnLst>
                <a:cxn ang="0">
                  <a:pos x="41" y="0"/>
                </a:cxn>
                <a:cxn ang="0">
                  <a:pos x="19" y="139"/>
                </a:cxn>
                <a:cxn ang="0">
                  <a:pos x="4" y="321"/>
                </a:cxn>
                <a:cxn ang="0">
                  <a:pos x="7" y="689"/>
                </a:cxn>
                <a:cxn ang="0">
                  <a:pos x="0" y="861"/>
                </a:cxn>
                <a:cxn ang="0">
                  <a:pos x="61" y="963"/>
                </a:cxn>
                <a:cxn ang="0">
                  <a:pos x="125" y="861"/>
                </a:cxn>
                <a:cxn ang="0">
                  <a:pos x="123" y="689"/>
                </a:cxn>
                <a:cxn ang="0">
                  <a:pos x="129" y="318"/>
                </a:cxn>
                <a:cxn ang="0">
                  <a:pos x="104" y="124"/>
                </a:cxn>
                <a:cxn ang="0">
                  <a:pos x="74" y="0"/>
                </a:cxn>
                <a:cxn ang="0">
                  <a:pos x="41" y="0"/>
                </a:cxn>
              </a:cxnLst>
              <a:rect l="0" t="0" r="r" b="b"/>
              <a:pathLst>
                <a:path w="130" h="964">
                  <a:moveTo>
                    <a:pt x="41" y="0"/>
                  </a:moveTo>
                  <a:lnTo>
                    <a:pt x="19" y="139"/>
                  </a:lnTo>
                  <a:lnTo>
                    <a:pt x="4" y="321"/>
                  </a:lnTo>
                  <a:lnTo>
                    <a:pt x="7" y="689"/>
                  </a:lnTo>
                  <a:lnTo>
                    <a:pt x="0" y="861"/>
                  </a:lnTo>
                  <a:lnTo>
                    <a:pt x="61" y="963"/>
                  </a:lnTo>
                  <a:lnTo>
                    <a:pt x="125" y="861"/>
                  </a:lnTo>
                  <a:lnTo>
                    <a:pt x="123" y="689"/>
                  </a:lnTo>
                  <a:lnTo>
                    <a:pt x="129" y="318"/>
                  </a:lnTo>
                  <a:lnTo>
                    <a:pt x="104" y="124"/>
                  </a:lnTo>
                  <a:lnTo>
                    <a:pt x="74" y="0"/>
                  </a:lnTo>
                  <a:lnTo>
                    <a:pt x="41" y="0"/>
                  </a:lnTo>
                </a:path>
              </a:pathLst>
            </a:custGeom>
            <a:solidFill>
              <a:srgbClr val="E00000"/>
            </a:solidFill>
            <a:ln w="12700" cap="rnd" cmpd="sng">
              <a:solidFill>
                <a:srgbClr val="000000"/>
              </a:solidFill>
              <a:prstDash val="solid"/>
              <a:round/>
              <a:headEnd/>
              <a:tailEnd/>
            </a:ln>
            <a:effectLst/>
          </p:spPr>
          <p:txBody>
            <a:bodyPr/>
            <a:lstStyle/>
            <a:p>
              <a:endParaRPr lang="en-US"/>
            </a:p>
          </p:txBody>
        </p:sp>
        <p:sp>
          <p:nvSpPr>
            <p:cNvPr id="1533996" name="Arc 44"/>
            <p:cNvSpPr>
              <a:spLocks/>
            </p:cNvSpPr>
            <p:nvPr/>
          </p:nvSpPr>
          <p:spPr bwMode="auto">
            <a:xfrm>
              <a:off x="1640" y="1388"/>
              <a:ext cx="73" cy="69"/>
            </a:xfrm>
            <a:custGeom>
              <a:avLst/>
              <a:gdLst>
                <a:gd name="G0" fmla="+- 21600 0 0"/>
                <a:gd name="G1" fmla="+- 10598 0 0"/>
                <a:gd name="G2" fmla="+- 21600 0 0"/>
                <a:gd name="T0" fmla="*/ 40421 w 43200"/>
                <a:gd name="T1" fmla="*/ 0 h 32198"/>
                <a:gd name="T2" fmla="*/ 1295 w 43200"/>
                <a:gd name="T3" fmla="*/ 3233 h 32198"/>
                <a:gd name="T4" fmla="*/ 21600 w 43200"/>
                <a:gd name="T5" fmla="*/ 10598 h 32198"/>
              </a:gdLst>
              <a:ahLst/>
              <a:cxnLst>
                <a:cxn ang="0">
                  <a:pos x="T0" y="T1"/>
                </a:cxn>
                <a:cxn ang="0">
                  <a:pos x="T2" y="T3"/>
                </a:cxn>
                <a:cxn ang="0">
                  <a:pos x="T4" y="T5"/>
                </a:cxn>
              </a:cxnLst>
              <a:rect l="0" t="0" r="r" b="b"/>
              <a:pathLst>
                <a:path w="43200" h="32198" fill="none" extrusionOk="0">
                  <a:moveTo>
                    <a:pt x="40421" y="-1"/>
                  </a:moveTo>
                  <a:cubicBezTo>
                    <a:pt x="42242" y="3235"/>
                    <a:pt x="43200" y="6885"/>
                    <a:pt x="43200" y="10598"/>
                  </a:cubicBezTo>
                  <a:cubicBezTo>
                    <a:pt x="43200" y="22527"/>
                    <a:pt x="33529" y="32198"/>
                    <a:pt x="21600" y="32198"/>
                  </a:cubicBezTo>
                  <a:cubicBezTo>
                    <a:pt x="9670" y="32198"/>
                    <a:pt x="0" y="22527"/>
                    <a:pt x="0" y="10598"/>
                  </a:cubicBezTo>
                  <a:cubicBezTo>
                    <a:pt x="-1" y="8086"/>
                    <a:pt x="438" y="5593"/>
                    <a:pt x="1294" y="3232"/>
                  </a:cubicBezTo>
                </a:path>
                <a:path w="43200" h="32198" stroke="0" extrusionOk="0">
                  <a:moveTo>
                    <a:pt x="40421" y="-1"/>
                  </a:moveTo>
                  <a:cubicBezTo>
                    <a:pt x="42242" y="3235"/>
                    <a:pt x="43200" y="6885"/>
                    <a:pt x="43200" y="10598"/>
                  </a:cubicBezTo>
                  <a:cubicBezTo>
                    <a:pt x="43200" y="22527"/>
                    <a:pt x="33529" y="32198"/>
                    <a:pt x="21600" y="32198"/>
                  </a:cubicBezTo>
                  <a:cubicBezTo>
                    <a:pt x="9670" y="32198"/>
                    <a:pt x="0" y="22527"/>
                    <a:pt x="0" y="10598"/>
                  </a:cubicBezTo>
                  <a:cubicBezTo>
                    <a:pt x="-1" y="8086"/>
                    <a:pt x="438" y="5593"/>
                    <a:pt x="1294" y="3232"/>
                  </a:cubicBezTo>
                  <a:lnTo>
                    <a:pt x="21600" y="10598"/>
                  </a:lnTo>
                  <a:close/>
                </a:path>
              </a:pathLst>
            </a:custGeom>
            <a:solidFill>
              <a:srgbClr val="E00000"/>
            </a:solidFill>
            <a:ln w="12700" cap="rnd">
              <a:solidFill>
                <a:srgbClr val="000000"/>
              </a:solidFill>
              <a:round/>
              <a:headEnd/>
              <a:tailEnd/>
            </a:ln>
            <a:effectLst/>
          </p:spPr>
          <p:txBody>
            <a:bodyPr wrap="none" anchor="ctr"/>
            <a:lstStyle/>
            <a:p>
              <a:endParaRPr lang="en-US"/>
            </a:p>
          </p:txBody>
        </p:sp>
        <p:sp>
          <p:nvSpPr>
            <p:cNvPr id="1533997" name="Freeform 45"/>
            <p:cNvSpPr>
              <a:spLocks/>
            </p:cNvSpPr>
            <p:nvPr/>
          </p:nvSpPr>
          <p:spPr bwMode="auto">
            <a:xfrm>
              <a:off x="1556" y="1346"/>
              <a:ext cx="251" cy="148"/>
            </a:xfrm>
            <a:custGeom>
              <a:avLst/>
              <a:gdLst/>
              <a:ahLst/>
              <a:cxnLst>
                <a:cxn ang="0">
                  <a:pos x="24" y="0"/>
                </a:cxn>
                <a:cxn ang="0">
                  <a:pos x="124" y="63"/>
                </a:cxn>
                <a:cxn ang="0">
                  <a:pos x="231" y="0"/>
                </a:cxn>
                <a:cxn ang="0">
                  <a:pos x="250" y="30"/>
                </a:cxn>
                <a:cxn ang="0">
                  <a:pos x="180" y="147"/>
                </a:cxn>
                <a:cxn ang="0">
                  <a:pos x="124" y="67"/>
                </a:cxn>
                <a:cxn ang="0">
                  <a:pos x="71" y="146"/>
                </a:cxn>
                <a:cxn ang="0">
                  <a:pos x="0" y="29"/>
                </a:cxn>
                <a:cxn ang="0">
                  <a:pos x="24" y="0"/>
                </a:cxn>
              </a:cxnLst>
              <a:rect l="0" t="0" r="r" b="b"/>
              <a:pathLst>
                <a:path w="251" h="148">
                  <a:moveTo>
                    <a:pt x="24" y="0"/>
                  </a:moveTo>
                  <a:lnTo>
                    <a:pt x="124" y="63"/>
                  </a:lnTo>
                  <a:lnTo>
                    <a:pt x="231" y="0"/>
                  </a:lnTo>
                  <a:lnTo>
                    <a:pt x="250" y="30"/>
                  </a:lnTo>
                  <a:lnTo>
                    <a:pt x="180" y="147"/>
                  </a:lnTo>
                  <a:lnTo>
                    <a:pt x="124" y="67"/>
                  </a:lnTo>
                  <a:lnTo>
                    <a:pt x="71" y="146"/>
                  </a:lnTo>
                  <a:lnTo>
                    <a:pt x="0" y="29"/>
                  </a:lnTo>
                  <a:lnTo>
                    <a:pt x="24"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1533998" name="Freeform 46"/>
            <p:cNvSpPr>
              <a:spLocks/>
            </p:cNvSpPr>
            <p:nvPr/>
          </p:nvSpPr>
          <p:spPr bwMode="auto">
            <a:xfrm>
              <a:off x="844" y="1748"/>
              <a:ext cx="72" cy="197"/>
            </a:xfrm>
            <a:custGeom>
              <a:avLst/>
              <a:gdLst/>
              <a:ahLst/>
              <a:cxnLst>
                <a:cxn ang="0">
                  <a:pos x="59" y="0"/>
                </a:cxn>
                <a:cxn ang="0">
                  <a:pos x="65" y="19"/>
                </a:cxn>
                <a:cxn ang="0">
                  <a:pos x="68" y="37"/>
                </a:cxn>
                <a:cxn ang="0">
                  <a:pos x="71" y="60"/>
                </a:cxn>
                <a:cxn ang="0">
                  <a:pos x="71" y="76"/>
                </a:cxn>
                <a:cxn ang="0">
                  <a:pos x="71" y="94"/>
                </a:cxn>
                <a:cxn ang="0">
                  <a:pos x="66" y="118"/>
                </a:cxn>
                <a:cxn ang="0">
                  <a:pos x="59" y="144"/>
                </a:cxn>
                <a:cxn ang="0">
                  <a:pos x="52" y="161"/>
                </a:cxn>
                <a:cxn ang="0">
                  <a:pos x="44" y="177"/>
                </a:cxn>
                <a:cxn ang="0">
                  <a:pos x="32" y="189"/>
                </a:cxn>
                <a:cxn ang="0">
                  <a:pos x="19" y="195"/>
                </a:cxn>
                <a:cxn ang="0">
                  <a:pos x="8" y="196"/>
                </a:cxn>
                <a:cxn ang="0">
                  <a:pos x="4" y="184"/>
                </a:cxn>
                <a:cxn ang="0">
                  <a:pos x="2" y="173"/>
                </a:cxn>
                <a:cxn ang="0">
                  <a:pos x="0" y="156"/>
                </a:cxn>
                <a:cxn ang="0">
                  <a:pos x="0" y="140"/>
                </a:cxn>
                <a:cxn ang="0">
                  <a:pos x="5" y="99"/>
                </a:cxn>
                <a:cxn ang="0">
                  <a:pos x="32" y="11"/>
                </a:cxn>
                <a:cxn ang="0">
                  <a:pos x="47" y="2"/>
                </a:cxn>
                <a:cxn ang="0">
                  <a:pos x="59" y="0"/>
                </a:cxn>
              </a:cxnLst>
              <a:rect l="0" t="0" r="r" b="b"/>
              <a:pathLst>
                <a:path w="72" h="197">
                  <a:moveTo>
                    <a:pt x="59" y="0"/>
                  </a:moveTo>
                  <a:lnTo>
                    <a:pt x="65" y="19"/>
                  </a:lnTo>
                  <a:lnTo>
                    <a:pt x="68" y="37"/>
                  </a:lnTo>
                  <a:lnTo>
                    <a:pt x="71" y="60"/>
                  </a:lnTo>
                  <a:lnTo>
                    <a:pt x="71" y="76"/>
                  </a:lnTo>
                  <a:lnTo>
                    <a:pt x="71" y="94"/>
                  </a:lnTo>
                  <a:lnTo>
                    <a:pt x="66" y="118"/>
                  </a:lnTo>
                  <a:lnTo>
                    <a:pt x="59" y="144"/>
                  </a:lnTo>
                  <a:lnTo>
                    <a:pt x="52" y="161"/>
                  </a:lnTo>
                  <a:lnTo>
                    <a:pt x="44" y="177"/>
                  </a:lnTo>
                  <a:lnTo>
                    <a:pt x="32" y="189"/>
                  </a:lnTo>
                  <a:lnTo>
                    <a:pt x="19" y="195"/>
                  </a:lnTo>
                  <a:lnTo>
                    <a:pt x="8" y="196"/>
                  </a:lnTo>
                  <a:lnTo>
                    <a:pt x="4" y="184"/>
                  </a:lnTo>
                  <a:lnTo>
                    <a:pt x="2" y="173"/>
                  </a:lnTo>
                  <a:lnTo>
                    <a:pt x="0" y="156"/>
                  </a:lnTo>
                  <a:lnTo>
                    <a:pt x="0" y="140"/>
                  </a:lnTo>
                  <a:lnTo>
                    <a:pt x="5" y="99"/>
                  </a:lnTo>
                  <a:lnTo>
                    <a:pt x="32" y="11"/>
                  </a:lnTo>
                  <a:lnTo>
                    <a:pt x="47" y="2"/>
                  </a:lnTo>
                  <a:lnTo>
                    <a:pt x="59" y="0"/>
                  </a:lnTo>
                </a:path>
              </a:pathLst>
            </a:custGeom>
            <a:solidFill>
              <a:srgbClr val="202020"/>
            </a:solidFill>
            <a:ln w="12700" cap="rnd" cmpd="sng">
              <a:solidFill>
                <a:srgbClr val="000000"/>
              </a:solidFill>
              <a:prstDash val="solid"/>
              <a:round/>
              <a:headEnd/>
              <a:tailEnd/>
            </a:ln>
            <a:effectLst/>
          </p:spPr>
          <p:txBody>
            <a:bodyPr/>
            <a:lstStyle/>
            <a:p>
              <a:endParaRPr lang="en-US"/>
            </a:p>
          </p:txBody>
        </p:sp>
        <p:grpSp>
          <p:nvGrpSpPr>
            <p:cNvPr id="1533999" name="Group 47"/>
            <p:cNvGrpSpPr>
              <a:grpSpLocks/>
            </p:cNvGrpSpPr>
            <p:nvPr/>
          </p:nvGrpSpPr>
          <p:grpSpPr bwMode="auto">
            <a:xfrm>
              <a:off x="1747" y="1346"/>
              <a:ext cx="796" cy="1235"/>
              <a:chOff x="1747" y="1346"/>
              <a:chExt cx="796" cy="1235"/>
            </a:xfrm>
          </p:grpSpPr>
          <p:grpSp>
            <p:nvGrpSpPr>
              <p:cNvPr id="1534000" name="Group 48"/>
              <p:cNvGrpSpPr>
                <a:grpSpLocks/>
              </p:cNvGrpSpPr>
              <p:nvPr/>
            </p:nvGrpSpPr>
            <p:grpSpPr bwMode="auto">
              <a:xfrm>
                <a:off x="1747" y="1346"/>
                <a:ext cx="796" cy="1235"/>
                <a:chOff x="1747" y="1346"/>
                <a:chExt cx="796" cy="1235"/>
              </a:xfrm>
            </p:grpSpPr>
            <p:grpSp>
              <p:nvGrpSpPr>
                <p:cNvPr id="1534001" name="Group 49"/>
                <p:cNvGrpSpPr>
                  <a:grpSpLocks/>
                </p:cNvGrpSpPr>
                <p:nvPr/>
              </p:nvGrpSpPr>
              <p:grpSpPr bwMode="auto">
                <a:xfrm>
                  <a:off x="1747" y="1346"/>
                  <a:ext cx="796" cy="1235"/>
                  <a:chOff x="1747" y="1346"/>
                  <a:chExt cx="796" cy="1235"/>
                </a:xfrm>
              </p:grpSpPr>
              <p:sp>
                <p:nvSpPr>
                  <p:cNvPr id="1534002" name="Freeform 50"/>
                  <p:cNvSpPr>
                    <a:spLocks/>
                  </p:cNvSpPr>
                  <p:nvPr/>
                </p:nvSpPr>
                <p:spPr bwMode="auto">
                  <a:xfrm>
                    <a:off x="1747" y="1346"/>
                    <a:ext cx="796" cy="1235"/>
                  </a:xfrm>
                  <a:custGeom>
                    <a:avLst/>
                    <a:gdLst/>
                    <a:ahLst/>
                    <a:cxnLst>
                      <a:cxn ang="0">
                        <a:pos x="490" y="460"/>
                      </a:cxn>
                      <a:cxn ang="0">
                        <a:pos x="578" y="433"/>
                      </a:cxn>
                      <a:cxn ang="0">
                        <a:pos x="719" y="393"/>
                      </a:cxn>
                      <a:cxn ang="0">
                        <a:pos x="755" y="411"/>
                      </a:cxn>
                      <a:cxn ang="0">
                        <a:pos x="778" y="442"/>
                      </a:cxn>
                      <a:cxn ang="0">
                        <a:pos x="792" y="490"/>
                      </a:cxn>
                      <a:cxn ang="0">
                        <a:pos x="795" y="536"/>
                      </a:cxn>
                      <a:cxn ang="0">
                        <a:pos x="791" y="590"/>
                      </a:cxn>
                      <a:cxn ang="0">
                        <a:pos x="688" y="641"/>
                      </a:cxn>
                      <a:cxn ang="0">
                        <a:pos x="620" y="676"/>
                      </a:cxn>
                      <a:cxn ang="0">
                        <a:pos x="578" y="696"/>
                      </a:cxn>
                      <a:cxn ang="0">
                        <a:pos x="492" y="721"/>
                      </a:cxn>
                      <a:cxn ang="0">
                        <a:pos x="324" y="755"/>
                      </a:cxn>
                      <a:cxn ang="0">
                        <a:pos x="296" y="738"/>
                      </a:cxn>
                      <a:cxn ang="0">
                        <a:pos x="265" y="669"/>
                      </a:cxn>
                      <a:cxn ang="0">
                        <a:pos x="255" y="779"/>
                      </a:cxn>
                      <a:cxn ang="0">
                        <a:pos x="265" y="872"/>
                      </a:cxn>
                      <a:cxn ang="0">
                        <a:pos x="266" y="939"/>
                      </a:cxn>
                      <a:cxn ang="0">
                        <a:pos x="278" y="1016"/>
                      </a:cxn>
                      <a:cxn ang="0">
                        <a:pos x="285" y="1143"/>
                      </a:cxn>
                      <a:cxn ang="0">
                        <a:pos x="232" y="1170"/>
                      </a:cxn>
                      <a:cxn ang="0">
                        <a:pos x="173" y="1186"/>
                      </a:cxn>
                      <a:cxn ang="0">
                        <a:pos x="116" y="1207"/>
                      </a:cxn>
                      <a:cxn ang="0">
                        <a:pos x="48" y="1227"/>
                      </a:cxn>
                      <a:cxn ang="0">
                        <a:pos x="23" y="1091"/>
                      </a:cxn>
                      <a:cxn ang="0">
                        <a:pos x="35" y="1017"/>
                      </a:cxn>
                      <a:cxn ang="0">
                        <a:pos x="39" y="920"/>
                      </a:cxn>
                      <a:cxn ang="0">
                        <a:pos x="22" y="595"/>
                      </a:cxn>
                      <a:cxn ang="0">
                        <a:pos x="67" y="33"/>
                      </a:cxn>
                      <a:cxn ang="0">
                        <a:pos x="193" y="9"/>
                      </a:cxn>
                      <a:cxn ang="0">
                        <a:pos x="230" y="0"/>
                      </a:cxn>
                      <a:cxn ang="0">
                        <a:pos x="262" y="2"/>
                      </a:cxn>
                      <a:cxn ang="0">
                        <a:pos x="292" y="13"/>
                      </a:cxn>
                      <a:cxn ang="0">
                        <a:pos x="321" y="42"/>
                      </a:cxn>
                      <a:cxn ang="0">
                        <a:pos x="335" y="79"/>
                      </a:cxn>
                      <a:cxn ang="0">
                        <a:pos x="340" y="145"/>
                      </a:cxn>
                      <a:cxn ang="0">
                        <a:pos x="406" y="431"/>
                      </a:cxn>
                      <a:cxn ang="0">
                        <a:pos x="435" y="461"/>
                      </a:cxn>
                    </a:cxnLst>
                    <a:rect l="0" t="0" r="r" b="b"/>
                    <a:pathLst>
                      <a:path w="796" h="1235">
                        <a:moveTo>
                          <a:pt x="466" y="461"/>
                        </a:moveTo>
                        <a:lnTo>
                          <a:pt x="490" y="460"/>
                        </a:lnTo>
                        <a:lnTo>
                          <a:pt x="523" y="455"/>
                        </a:lnTo>
                        <a:lnTo>
                          <a:pt x="578" y="433"/>
                        </a:lnTo>
                        <a:lnTo>
                          <a:pt x="700" y="390"/>
                        </a:lnTo>
                        <a:lnTo>
                          <a:pt x="719" y="393"/>
                        </a:lnTo>
                        <a:lnTo>
                          <a:pt x="736" y="400"/>
                        </a:lnTo>
                        <a:lnTo>
                          <a:pt x="755" y="411"/>
                        </a:lnTo>
                        <a:lnTo>
                          <a:pt x="767" y="423"/>
                        </a:lnTo>
                        <a:lnTo>
                          <a:pt x="778" y="442"/>
                        </a:lnTo>
                        <a:lnTo>
                          <a:pt x="786" y="462"/>
                        </a:lnTo>
                        <a:lnTo>
                          <a:pt x="792" y="490"/>
                        </a:lnTo>
                        <a:lnTo>
                          <a:pt x="794" y="513"/>
                        </a:lnTo>
                        <a:lnTo>
                          <a:pt x="795" y="536"/>
                        </a:lnTo>
                        <a:lnTo>
                          <a:pt x="794" y="564"/>
                        </a:lnTo>
                        <a:lnTo>
                          <a:pt x="791" y="590"/>
                        </a:lnTo>
                        <a:lnTo>
                          <a:pt x="786" y="611"/>
                        </a:lnTo>
                        <a:lnTo>
                          <a:pt x="688" y="641"/>
                        </a:lnTo>
                        <a:lnTo>
                          <a:pt x="647" y="661"/>
                        </a:lnTo>
                        <a:lnTo>
                          <a:pt x="620" y="676"/>
                        </a:lnTo>
                        <a:lnTo>
                          <a:pt x="598" y="688"/>
                        </a:lnTo>
                        <a:lnTo>
                          <a:pt x="578" y="696"/>
                        </a:lnTo>
                        <a:lnTo>
                          <a:pt x="549" y="705"/>
                        </a:lnTo>
                        <a:lnTo>
                          <a:pt x="492" y="721"/>
                        </a:lnTo>
                        <a:lnTo>
                          <a:pt x="395" y="743"/>
                        </a:lnTo>
                        <a:lnTo>
                          <a:pt x="324" y="755"/>
                        </a:lnTo>
                        <a:lnTo>
                          <a:pt x="307" y="750"/>
                        </a:lnTo>
                        <a:lnTo>
                          <a:pt x="296" y="738"/>
                        </a:lnTo>
                        <a:lnTo>
                          <a:pt x="288" y="718"/>
                        </a:lnTo>
                        <a:lnTo>
                          <a:pt x="265" y="669"/>
                        </a:lnTo>
                        <a:lnTo>
                          <a:pt x="260" y="700"/>
                        </a:lnTo>
                        <a:lnTo>
                          <a:pt x="255" y="779"/>
                        </a:lnTo>
                        <a:lnTo>
                          <a:pt x="258" y="840"/>
                        </a:lnTo>
                        <a:lnTo>
                          <a:pt x="265" y="872"/>
                        </a:lnTo>
                        <a:lnTo>
                          <a:pt x="266" y="906"/>
                        </a:lnTo>
                        <a:lnTo>
                          <a:pt x="266" y="939"/>
                        </a:lnTo>
                        <a:lnTo>
                          <a:pt x="270" y="979"/>
                        </a:lnTo>
                        <a:lnTo>
                          <a:pt x="278" y="1016"/>
                        </a:lnTo>
                        <a:lnTo>
                          <a:pt x="301" y="1124"/>
                        </a:lnTo>
                        <a:lnTo>
                          <a:pt x="285" y="1143"/>
                        </a:lnTo>
                        <a:lnTo>
                          <a:pt x="264" y="1157"/>
                        </a:lnTo>
                        <a:lnTo>
                          <a:pt x="232" y="1170"/>
                        </a:lnTo>
                        <a:lnTo>
                          <a:pt x="199" y="1177"/>
                        </a:lnTo>
                        <a:lnTo>
                          <a:pt x="173" y="1186"/>
                        </a:lnTo>
                        <a:lnTo>
                          <a:pt x="143" y="1196"/>
                        </a:lnTo>
                        <a:lnTo>
                          <a:pt x="116" y="1207"/>
                        </a:lnTo>
                        <a:lnTo>
                          <a:pt x="86" y="1216"/>
                        </a:lnTo>
                        <a:lnTo>
                          <a:pt x="48" y="1227"/>
                        </a:lnTo>
                        <a:lnTo>
                          <a:pt x="0" y="1234"/>
                        </a:lnTo>
                        <a:lnTo>
                          <a:pt x="23" y="1091"/>
                        </a:lnTo>
                        <a:lnTo>
                          <a:pt x="31" y="1044"/>
                        </a:lnTo>
                        <a:lnTo>
                          <a:pt x="35" y="1017"/>
                        </a:lnTo>
                        <a:lnTo>
                          <a:pt x="36" y="986"/>
                        </a:lnTo>
                        <a:lnTo>
                          <a:pt x="39" y="920"/>
                        </a:lnTo>
                        <a:lnTo>
                          <a:pt x="37" y="829"/>
                        </a:lnTo>
                        <a:lnTo>
                          <a:pt x="22" y="595"/>
                        </a:lnTo>
                        <a:lnTo>
                          <a:pt x="31" y="233"/>
                        </a:lnTo>
                        <a:lnTo>
                          <a:pt x="67" y="33"/>
                        </a:lnTo>
                        <a:lnTo>
                          <a:pt x="160" y="17"/>
                        </a:lnTo>
                        <a:lnTo>
                          <a:pt x="193" y="9"/>
                        </a:lnTo>
                        <a:lnTo>
                          <a:pt x="216" y="3"/>
                        </a:lnTo>
                        <a:lnTo>
                          <a:pt x="230" y="0"/>
                        </a:lnTo>
                        <a:lnTo>
                          <a:pt x="247" y="0"/>
                        </a:lnTo>
                        <a:lnTo>
                          <a:pt x="262" y="2"/>
                        </a:lnTo>
                        <a:lnTo>
                          <a:pt x="276" y="5"/>
                        </a:lnTo>
                        <a:lnTo>
                          <a:pt x="292" y="13"/>
                        </a:lnTo>
                        <a:lnTo>
                          <a:pt x="307" y="25"/>
                        </a:lnTo>
                        <a:lnTo>
                          <a:pt x="321" y="42"/>
                        </a:lnTo>
                        <a:lnTo>
                          <a:pt x="330" y="57"/>
                        </a:lnTo>
                        <a:lnTo>
                          <a:pt x="335" y="79"/>
                        </a:lnTo>
                        <a:lnTo>
                          <a:pt x="335" y="107"/>
                        </a:lnTo>
                        <a:lnTo>
                          <a:pt x="340" y="145"/>
                        </a:lnTo>
                        <a:lnTo>
                          <a:pt x="356" y="227"/>
                        </a:lnTo>
                        <a:lnTo>
                          <a:pt x="406" y="431"/>
                        </a:lnTo>
                        <a:lnTo>
                          <a:pt x="413" y="458"/>
                        </a:lnTo>
                        <a:lnTo>
                          <a:pt x="435" y="461"/>
                        </a:lnTo>
                        <a:lnTo>
                          <a:pt x="466" y="461"/>
                        </a:lnTo>
                      </a:path>
                    </a:pathLst>
                  </a:custGeom>
                  <a:solidFill>
                    <a:srgbClr val="808080"/>
                  </a:solidFill>
                  <a:ln w="12700" cap="rnd" cmpd="sng">
                    <a:solidFill>
                      <a:srgbClr val="000000"/>
                    </a:solidFill>
                    <a:prstDash val="solid"/>
                    <a:round/>
                    <a:headEnd/>
                    <a:tailEnd/>
                  </a:ln>
                  <a:effectLst/>
                </p:spPr>
                <p:txBody>
                  <a:bodyPr/>
                  <a:lstStyle/>
                  <a:p>
                    <a:endParaRPr lang="en-US"/>
                  </a:p>
                </p:txBody>
              </p:sp>
              <p:sp>
                <p:nvSpPr>
                  <p:cNvPr id="1534003" name="Freeform 51"/>
                  <p:cNvSpPr>
                    <a:spLocks/>
                  </p:cNvSpPr>
                  <p:nvPr/>
                </p:nvSpPr>
                <p:spPr bwMode="auto">
                  <a:xfrm>
                    <a:off x="1920" y="1676"/>
                    <a:ext cx="87" cy="333"/>
                  </a:xfrm>
                  <a:custGeom>
                    <a:avLst/>
                    <a:gdLst/>
                    <a:ahLst/>
                    <a:cxnLst>
                      <a:cxn ang="0">
                        <a:pos x="86" y="332"/>
                      </a:cxn>
                      <a:cxn ang="0">
                        <a:pos x="55" y="222"/>
                      </a:cxn>
                      <a:cxn ang="0">
                        <a:pos x="24" y="111"/>
                      </a:cxn>
                      <a:cxn ang="0">
                        <a:pos x="30" y="19"/>
                      </a:cxn>
                      <a:cxn ang="0">
                        <a:pos x="0" y="0"/>
                      </a:cxn>
                    </a:cxnLst>
                    <a:rect l="0" t="0" r="r" b="b"/>
                    <a:pathLst>
                      <a:path w="87" h="333">
                        <a:moveTo>
                          <a:pt x="86" y="332"/>
                        </a:moveTo>
                        <a:lnTo>
                          <a:pt x="55" y="222"/>
                        </a:lnTo>
                        <a:lnTo>
                          <a:pt x="24" y="111"/>
                        </a:lnTo>
                        <a:lnTo>
                          <a:pt x="30" y="19"/>
                        </a:lnTo>
                        <a:lnTo>
                          <a:pt x="0" y="0"/>
                        </a:lnTo>
                      </a:path>
                    </a:pathLst>
                  </a:custGeom>
                  <a:noFill/>
                  <a:ln w="12700" cap="rnd" cmpd="sng">
                    <a:solidFill>
                      <a:srgbClr val="000000"/>
                    </a:solidFill>
                    <a:prstDash val="solid"/>
                    <a:round/>
                    <a:headEnd type="none" w="sm" len="sm"/>
                    <a:tailEnd type="none" w="sm" len="sm"/>
                  </a:ln>
                  <a:effectLst/>
                </p:spPr>
                <p:txBody>
                  <a:bodyPr/>
                  <a:lstStyle/>
                  <a:p>
                    <a:endParaRPr lang="en-US"/>
                  </a:p>
                </p:txBody>
              </p:sp>
            </p:grpSp>
            <p:sp>
              <p:nvSpPr>
                <p:cNvPr id="1534004" name="Freeform 52"/>
                <p:cNvSpPr>
                  <a:spLocks/>
                </p:cNvSpPr>
                <p:nvPr/>
              </p:nvSpPr>
              <p:spPr bwMode="auto">
                <a:xfrm>
                  <a:off x="2086" y="1805"/>
                  <a:ext cx="73" cy="69"/>
                </a:xfrm>
                <a:custGeom>
                  <a:avLst/>
                  <a:gdLst/>
                  <a:ahLst/>
                  <a:cxnLst>
                    <a:cxn ang="0">
                      <a:pos x="72" y="2"/>
                    </a:cxn>
                    <a:cxn ang="0">
                      <a:pos x="38" y="0"/>
                    </a:cxn>
                    <a:cxn ang="0">
                      <a:pos x="19" y="9"/>
                    </a:cxn>
                    <a:cxn ang="0">
                      <a:pos x="6" y="25"/>
                    </a:cxn>
                    <a:cxn ang="0">
                      <a:pos x="0" y="50"/>
                    </a:cxn>
                    <a:cxn ang="0">
                      <a:pos x="1" y="68"/>
                    </a:cxn>
                  </a:cxnLst>
                  <a:rect l="0" t="0" r="r" b="b"/>
                  <a:pathLst>
                    <a:path w="73" h="69">
                      <a:moveTo>
                        <a:pt x="72" y="2"/>
                      </a:moveTo>
                      <a:lnTo>
                        <a:pt x="38" y="0"/>
                      </a:lnTo>
                      <a:lnTo>
                        <a:pt x="19" y="9"/>
                      </a:lnTo>
                      <a:lnTo>
                        <a:pt x="6" y="25"/>
                      </a:lnTo>
                      <a:lnTo>
                        <a:pt x="0" y="50"/>
                      </a:lnTo>
                      <a:lnTo>
                        <a:pt x="1" y="68"/>
                      </a:lnTo>
                    </a:path>
                  </a:pathLst>
                </a:custGeom>
                <a:noFill/>
                <a:ln w="12700" cap="rnd" cmpd="sng">
                  <a:solidFill>
                    <a:srgbClr val="000000"/>
                  </a:solidFill>
                  <a:prstDash val="solid"/>
                  <a:round/>
                  <a:headEnd type="none" w="sm" len="sm"/>
                  <a:tailEnd type="none" w="sm" len="sm"/>
                </a:ln>
                <a:effectLst/>
              </p:spPr>
              <p:txBody>
                <a:bodyPr/>
                <a:lstStyle/>
                <a:p>
                  <a:endParaRPr lang="en-US"/>
                </a:p>
              </p:txBody>
            </p:sp>
          </p:grpSp>
          <p:sp>
            <p:nvSpPr>
              <p:cNvPr id="1534005" name="Freeform 53"/>
              <p:cNvSpPr>
                <a:spLocks/>
              </p:cNvSpPr>
              <p:nvPr/>
            </p:nvSpPr>
            <p:spPr bwMode="auto">
              <a:xfrm>
                <a:off x="1750" y="1380"/>
                <a:ext cx="167" cy="960"/>
              </a:xfrm>
              <a:custGeom>
                <a:avLst/>
                <a:gdLst/>
                <a:ahLst/>
                <a:cxnLst>
                  <a:cxn ang="0">
                    <a:pos x="65" y="0"/>
                  </a:cxn>
                  <a:cxn ang="0">
                    <a:pos x="90" y="64"/>
                  </a:cxn>
                  <a:cxn ang="0">
                    <a:pos x="101" y="88"/>
                  </a:cxn>
                  <a:cxn ang="0">
                    <a:pos x="111" y="108"/>
                  </a:cxn>
                  <a:cxn ang="0">
                    <a:pos x="129" y="135"/>
                  </a:cxn>
                  <a:cxn ang="0">
                    <a:pos x="144" y="151"/>
                  </a:cxn>
                  <a:cxn ang="0">
                    <a:pos x="166" y="176"/>
                  </a:cxn>
                  <a:cxn ang="0">
                    <a:pos x="89" y="179"/>
                  </a:cxn>
                  <a:cxn ang="0">
                    <a:pos x="142" y="250"/>
                  </a:cxn>
                  <a:cxn ang="0">
                    <a:pos x="113" y="322"/>
                  </a:cxn>
                  <a:cxn ang="0">
                    <a:pos x="102" y="352"/>
                  </a:cxn>
                  <a:cxn ang="0">
                    <a:pos x="92" y="385"/>
                  </a:cxn>
                  <a:cxn ang="0">
                    <a:pos x="84" y="426"/>
                  </a:cxn>
                  <a:cxn ang="0">
                    <a:pos x="69" y="523"/>
                  </a:cxn>
                  <a:cxn ang="0">
                    <a:pos x="62" y="576"/>
                  </a:cxn>
                  <a:cxn ang="0">
                    <a:pos x="58" y="632"/>
                  </a:cxn>
                  <a:cxn ang="0">
                    <a:pos x="56" y="674"/>
                  </a:cxn>
                  <a:cxn ang="0">
                    <a:pos x="56" y="791"/>
                  </a:cxn>
                  <a:cxn ang="0">
                    <a:pos x="53" y="823"/>
                  </a:cxn>
                  <a:cxn ang="0">
                    <a:pos x="48" y="865"/>
                  </a:cxn>
                  <a:cxn ang="0">
                    <a:pos x="35" y="959"/>
                  </a:cxn>
                  <a:cxn ang="0">
                    <a:pos x="19" y="732"/>
                  </a:cxn>
                  <a:cxn ang="0">
                    <a:pos x="13" y="674"/>
                  </a:cxn>
                  <a:cxn ang="0">
                    <a:pos x="6" y="591"/>
                  </a:cxn>
                  <a:cxn ang="0">
                    <a:pos x="3" y="546"/>
                  </a:cxn>
                  <a:cxn ang="0">
                    <a:pos x="1" y="503"/>
                  </a:cxn>
                  <a:cxn ang="0">
                    <a:pos x="1" y="447"/>
                  </a:cxn>
                  <a:cxn ang="0">
                    <a:pos x="0" y="383"/>
                  </a:cxn>
                  <a:cxn ang="0">
                    <a:pos x="0" y="321"/>
                  </a:cxn>
                  <a:cxn ang="0">
                    <a:pos x="1" y="283"/>
                  </a:cxn>
                  <a:cxn ang="0">
                    <a:pos x="5" y="218"/>
                  </a:cxn>
                  <a:cxn ang="0">
                    <a:pos x="7" y="184"/>
                  </a:cxn>
                  <a:cxn ang="0">
                    <a:pos x="12" y="145"/>
                  </a:cxn>
                  <a:cxn ang="0">
                    <a:pos x="18" y="123"/>
                  </a:cxn>
                  <a:cxn ang="0">
                    <a:pos x="24" y="98"/>
                  </a:cxn>
                  <a:cxn ang="0">
                    <a:pos x="30" y="78"/>
                  </a:cxn>
                  <a:cxn ang="0">
                    <a:pos x="36" y="59"/>
                  </a:cxn>
                  <a:cxn ang="0">
                    <a:pos x="65" y="0"/>
                  </a:cxn>
                </a:cxnLst>
                <a:rect l="0" t="0" r="r" b="b"/>
                <a:pathLst>
                  <a:path w="167" h="960">
                    <a:moveTo>
                      <a:pt x="65" y="0"/>
                    </a:moveTo>
                    <a:lnTo>
                      <a:pt x="90" y="64"/>
                    </a:lnTo>
                    <a:lnTo>
                      <a:pt x="101" y="88"/>
                    </a:lnTo>
                    <a:lnTo>
                      <a:pt x="111" y="108"/>
                    </a:lnTo>
                    <a:lnTo>
                      <a:pt x="129" y="135"/>
                    </a:lnTo>
                    <a:lnTo>
                      <a:pt x="144" y="151"/>
                    </a:lnTo>
                    <a:lnTo>
                      <a:pt x="166" y="176"/>
                    </a:lnTo>
                    <a:lnTo>
                      <a:pt x="89" y="179"/>
                    </a:lnTo>
                    <a:lnTo>
                      <a:pt x="142" y="250"/>
                    </a:lnTo>
                    <a:lnTo>
                      <a:pt x="113" y="322"/>
                    </a:lnTo>
                    <a:lnTo>
                      <a:pt x="102" y="352"/>
                    </a:lnTo>
                    <a:lnTo>
                      <a:pt x="92" y="385"/>
                    </a:lnTo>
                    <a:lnTo>
                      <a:pt x="84" y="426"/>
                    </a:lnTo>
                    <a:lnTo>
                      <a:pt x="69" y="523"/>
                    </a:lnTo>
                    <a:lnTo>
                      <a:pt x="62" y="576"/>
                    </a:lnTo>
                    <a:lnTo>
                      <a:pt x="58" y="632"/>
                    </a:lnTo>
                    <a:lnTo>
                      <a:pt x="56" y="674"/>
                    </a:lnTo>
                    <a:lnTo>
                      <a:pt x="56" y="791"/>
                    </a:lnTo>
                    <a:lnTo>
                      <a:pt x="53" y="823"/>
                    </a:lnTo>
                    <a:lnTo>
                      <a:pt x="48" y="865"/>
                    </a:lnTo>
                    <a:lnTo>
                      <a:pt x="35" y="959"/>
                    </a:lnTo>
                    <a:lnTo>
                      <a:pt x="19" y="732"/>
                    </a:lnTo>
                    <a:lnTo>
                      <a:pt x="13" y="674"/>
                    </a:lnTo>
                    <a:lnTo>
                      <a:pt x="6" y="591"/>
                    </a:lnTo>
                    <a:lnTo>
                      <a:pt x="3" y="546"/>
                    </a:lnTo>
                    <a:lnTo>
                      <a:pt x="1" y="503"/>
                    </a:lnTo>
                    <a:lnTo>
                      <a:pt x="1" y="447"/>
                    </a:lnTo>
                    <a:lnTo>
                      <a:pt x="0" y="383"/>
                    </a:lnTo>
                    <a:lnTo>
                      <a:pt x="0" y="321"/>
                    </a:lnTo>
                    <a:lnTo>
                      <a:pt x="1" y="283"/>
                    </a:lnTo>
                    <a:lnTo>
                      <a:pt x="5" y="218"/>
                    </a:lnTo>
                    <a:lnTo>
                      <a:pt x="7" y="184"/>
                    </a:lnTo>
                    <a:lnTo>
                      <a:pt x="12" y="145"/>
                    </a:lnTo>
                    <a:lnTo>
                      <a:pt x="18" y="123"/>
                    </a:lnTo>
                    <a:lnTo>
                      <a:pt x="24" y="98"/>
                    </a:lnTo>
                    <a:lnTo>
                      <a:pt x="30" y="78"/>
                    </a:lnTo>
                    <a:lnTo>
                      <a:pt x="36" y="59"/>
                    </a:lnTo>
                    <a:lnTo>
                      <a:pt x="65" y="0"/>
                    </a:lnTo>
                  </a:path>
                </a:pathLst>
              </a:custGeom>
              <a:solidFill>
                <a:srgbClr val="808080"/>
              </a:solidFill>
              <a:ln w="12700" cap="rnd" cmpd="sng">
                <a:solidFill>
                  <a:srgbClr val="000000"/>
                </a:solidFill>
                <a:prstDash val="solid"/>
                <a:round/>
                <a:headEnd/>
                <a:tailEnd/>
              </a:ln>
              <a:effectLst/>
            </p:spPr>
            <p:txBody>
              <a:bodyPr/>
              <a:lstStyle/>
              <a:p>
                <a:endParaRPr lang="en-US"/>
              </a:p>
            </p:txBody>
          </p:sp>
        </p:grpSp>
        <p:grpSp>
          <p:nvGrpSpPr>
            <p:cNvPr id="1534006" name="Group 54"/>
            <p:cNvGrpSpPr>
              <a:grpSpLocks/>
            </p:cNvGrpSpPr>
            <p:nvPr/>
          </p:nvGrpSpPr>
          <p:grpSpPr bwMode="auto">
            <a:xfrm>
              <a:off x="457" y="1673"/>
              <a:ext cx="460" cy="350"/>
              <a:chOff x="457" y="1673"/>
              <a:chExt cx="460" cy="350"/>
            </a:xfrm>
          </p:grpSpPr>
          <p:grpSp>
            <p:nvGrpSpPr>
              <p:cNvPr id="1534007" name="Group 55"/>
              <p:cNvGrpSpPr>
                <a:grpSpLocks/>
              </p:cNvGrpSpPr>
              <p:nvPr/>
            </p:nvGrpSpPr>
            <p:grpSpPr bwMode="auto">
              <a:xfrm>
                <a:off x="457" y="1673"/>
                <a:ext cx="460" cy="350"/>
                <a:chOff x="457" y="1673"/>
                <a:chExt cx="460" cy="350"/>
              </a:xfrm>
            </p:grpSpPr>
            <p:sp>
              <p:nvSpPr>
                <p:cNvPr id="1534008" name="Freeform 56"/>
                <p:cNvSpPr>
                  <a:spLocks/>
                </p:cNvSpPr>
                <p:nvPr/>
              </p:nvSpPr>
              <p:spPr bwMode="auto">
                <a:xfrm>
                  <a:off x="698" y="1686"/>
                  <a:ext cx="219" cy="229"/>
                </a:xfrm>
                <a:custGeom>
                  <a:avLst/>
                  <a:gdLst/>
                  <a:ahLst/>
                  <a:cxnLst>
                    <a:cxn ang="0">
                      <a:pos x="0" y="0"/>
                    </a:cxn>
                    <a:cxn ang="0">
                      <a:pos x="208" y="71"/>
                    </a:cxn>
                    <a:cxn ang="0">
                      <a:pos x="215" y="111"/>
                    </a:cxn>
                    <a:cxn ang="0">
                      <a:pos x="218" y="148"/>
                    </a:cxn>
                    <a:cxn ang="0">
                      <a:pos x="209" y="191"/>
                    </a:cxn>
                    <a:cxn ang="0">
                      <a:pos x="191" y="228"/>
                    </a:cxn>
                    <a:cxn ang="0">
                      <a:pos x="117" y="176"/>
                    </a:cxn>
                    <a:cxn ang="0">
                      <a:pos x="33" y="160"/>
                    </a:cxn>
                    <a:cxn ang="0">
                      <a:pos x="0" y="0"/>
                    </a:cxn>
                  </a:cxnLst>
                  <a:rect l="0" t="0" r="r" b="b"/>
                  <a:pathLst>
                    <a:path w="219" h="229">
                      <a:moveTo>
                        <a:pt x="0" y="0"/>
                      </a:moveTo>
                      <a:lnTo>
                        <a:pt x="208" y="71"/>
                      </a:lnTo>
                      <a:lnTo>
                        <a:pt x="215" y="111"/>
                      </a:lnTo>
                      <a:lnTo>
                        <a:pt x="218" y="148"/>
                      </a:lnTo>
                      <a:lnTo>
                        <a:pt x="209" y="191"/>
                      </a:lnTo>
                      <a:lnTo>
                        <a:pt x="191" y="228"/>
                      </a:lnTo>
                      <a:lnTo>
                        <a:pt x="117" y="176"/>
                      </a:lnTo>
                      <a:lnTo>
                        <a:pt x="33" y="160"/>
                      </a:lnTo>
                      <a:lnTo>
                        <a:pt x="0" y="0"/>
                      </a:lnTo>
                    </a:path>
                  </a:pathLst>
                </a:custGeom>
                <a:solidFill>
                  <a:srgbClr val="FFC080"/>
                </a:solidFill>
                <a:ln w="12700" cap="rnd" cmpd="sng">
                  <a:solidFill>
                    <a:srgbClr val="000000"/>
                  </a:solidFill>
                  <a:prstDash val="solid"/>
                  <a:round/>
                  <a:headEnd/>
                  <a:tailEnd/>
                </a:ln>
                <a:effectLst/>
              </p:spPr>
              <p:txBody>
                <a:bodyPr/>
                <a:lstStyle/>
                <a:p>
                  <a:endParaRPr lang="en-US"/>
                </a:p>
              </p:txBody>
            </p:sp>
            <p:sp>
              <p:nvSpPr>
                <p:cNvPr id="1534009" name="Freeform 57"/>
                <p:cNvSpPr>
                  <a:spLocks/>
                </p:cNvSpPr>
                <p:nvPr/>
              </p:nvSpPr>
              <p:spPr bwMode="auto">
                <a:xfrm>
                  <a:off x="457" y="1673"/>
                  <a:ext cx="358" cy="350"/>
                </a:xfrm>
                <a:custGeom>
                  <a:avLst/>
                  <a:gdLst/>
                  <a:ahLst/>
                  <a:cxnLst>
                    <a:cxn ang="0">
                      <a:pos x="329" y="55"/>
                    </a:cxn>
                    <a:cxn ang="0">
                      <a:pos x="300" y="41"/>
                    </a:cxn>
                    <a:cxn ang="0">
                      <a:pos x="270" y="31"/>
                    </a:cxn>
                    <a:cxn ang="0">
                      <a:pos x="236" y="8"/>
                    </a:cxn>
                    <a:cxn ang="0">
                      <a:pos x="205" y="0"/>
                    </a:cxn>
                    <a:cxn ang="0">
                      <a:pos x="178" y="8"/>
                    </a:cxn>
                    <a:cxn ang="0">
                      <a:pos x="152" y="18"/>
                    </a:cxn>
                    <a:cxn ang="0">
                      <a:pos x="107" y="22"/>
                    </a:cxn>
                    <a:cxn ang="0">
                      <a:pos x="69" y="16"/>
                    </a:cxn>
                    <a:cxn ang="0">
                      <a:pos x="39" y="12"/>
                    </a:cxn>
                    <a:cxn ang="0">
                      <a:pos x="14" y="22"/>
                    </a:cxn>
                    <a:cxn ang="0">
                      <a:pos x="11" y="35"/>
                    </a:cxn>
                    <a:cxn ang="0">
                      <a:pos x="20" y="51"/>
                    </a:cxn>
                    <a:cxn ang="0">
                      <a:pos x="77" y="63"/>
                    </a:cxn>
                    <a:cxn ang="0">
                      <a:pos x="127" y="74"/>
                    </a:cxn>
                    <a:cxn ang="0">
                      <a:pos x="134" y="95"/>
                    </a:cxn>
                    <a:cxn ang="0">
                      <a:pos x="107" y="152"/>
                    </a:cxn>
                    <a:cxn ang="0">
                      <a:pos x="55" y="201"/>
                    </a:cxn>
                    <a:cxn ang="0">
                      <a:pos x="23" y="225"/>
                    </a:cxn>
                    <a:cxn ang="0">
                      <a:pos x="5" y="238"/>
                    </a:cxn>
                    <a:cxn ang="0">
                      <a:pos x="0" y="254"/>
                    </a:cxn>
                    <a:cxn ang="0">
                      <a:pos x="9" y="268"/>
                    </a:cxn>
                    <a:cxn ang="0">
                      <a:pos x="31" y="269"/>
                    </a:cxn>
                    <a:cxn ang="0">
                      <a:pos x="64" y="246"/>
                    </a:cxn>
                    <a:cxn ang="0">
                      <a:pos x="134" y="194"/>
                    </a:cxn>
                    <a:cxn ang="0">
                      <a:pos x="143" y="191"/>
                    </a:cxn>
                    <a:cxn ang="0">
                      <a:pos x="110" y="230"/>
                    </a:cxn>
                    <a:cxn ang="0">
                      <a:pos x="89" y="252"/>
                    </a:cxn>
                    <a:cxn ang="0">
                      <a:pos x="53" y="280"/>
                    </a:cxn>
                    <a:cxn ang="0">
                      <a:pos x="50" y="300"/>
                    </a:cxn>
                    <a:cxn ang="0">
                      <a:pos x="62" y="312"/>
                    </a:cxn>
                    <a:cxn ang="0">
                      <a:pos x="86" y="312"/>
                    </a:cxn>
                    <a:cxn ang="0">
                      <a:pos x="124" y="282"/>
                    </a:cxn>
                    <a:cxn ang="0">
                      <a:pos x="189" y="208"/>
                    </a:cxn>
                    <a:cxn ang="0">
                      <a:pos x="166" y="249"/>
                    </a:cxn>
                    <a:cxn ang="0">
                      <a:pos x="153" y="276"/>
                    </a:cxn>
                    <a:cxn ang="0">
                      <a:pos x="126" y="313"/>
                    </a:cxn>
                    <a:cxn ang="0">
                      <a:pos x="120" y="330"/>
                    </a:cxn>
                    <a:cxn ang="0">
                      <a:pos x="129" y="345"/>
                    </a:cxn>
                    <a:cxn ang="0">
                      <a:pos x="149" y="348"/>
                    </a:cxn>
                    <a:cxn ang="0">
                      <a:pos x="196" y="291"/>
                    </a:cxn>
                    <a:cxn ang="0">
                      <a:pos x="235" y="214"/>
                    </a:cxn>
                    <a:cxn ang="0">
                      <a:pos x="245" y="209"/>
                    </a:cxn>
                    <a:cxn ang="0">
                      <a:pos x="244" y="238"/>
                    </a:cxn>
                    <a:cxn ang="0">
                      <a:pos x="243" y="283"/>
                    </a:cxn>
                    <a:cxn ang="0">
                      <a:pos x="244" y="323"/>
                    </a:cxn>
                    <a:cxn ang="0">
                      <a:pos x="255" y="336"/>
                    </a:cxn>
                    <a:cxn ang="0">
                      <a:pos x="273" y="337"/>
                    </a:cxn>
                    <a:cxn ang="0">
                      <a:pos x="284" y="324"/>
                    </a:cxn>
                    <a:cxn ang="0">
                      <a:pos x="283" y="279"/>
                    </a:cxn>
                    <a:cxn ang="0">
                      <a:pos x="287" y="223"/>
                    </a:cxn>
                    <a:cxn ang="0">
                      <a:pos x="295" y="198"/>
                    </a:cxn>
                    <a:cxn ang="0">
                      <a:pos x="356" y="113"/>
                    </a:cxn>
                    <a:cxn ang="0">
                      <a:pos x="350" y="81"/>
                    </a:cxn>
                  </a:cxnLst>
                  <a:rect l="0" t="0" r="r" b="b"/>
                  <a:pathLst>
                    <a:path w="358" h="350">
                      <a:moveTo>
                        <a:pt x="339" y="67"/>
                      </a:moveTo>
                      <a:lnTo>
                        <a:pt x="329" y="55"/>
                      </a:lnTo>
                      <a:lnTo>
                        <a:pt x="316" y="46"/>
                      </a:lnTo>
                      <a:lnTo>
                        <a:pt x="300" y="41"/>
                      </a:lnTo>
                      <a:lnTo>
                        <a:pt x="280" y="37"/>
                      </a:lnTo>
                      <a:lnTo>
                        <a:pt x="270" y="31"/>
                      </a:lnTo>
                      <a:lnTo>
                        <a:pt x="256" y="20"/>
                      </a:lnTo>
                      <a:lnTo>
                        <a:pt x="236" y="8"/>
                      </a:lnTo>
                      <a:lnTo>
                        <a:pt x="216" y="1"/>
                      </a:lnTo>
                      <a:lnTo>
                        <a:pt x="205" y="0"/>
                      </a:lnTo>
                      <a:lnTo>
                        <a:pt x="193" y="2"/>
                      </a:lnTo>
                      <a:lnTo>
                        <a:pt x="178" y="8"/>
                      </a:lnTo>
                      <a:lnTo>
                        <a:pt x="165" y="14"/>
                      </a:lnTo>
                      <a:lnTo>
                        <a:pt x="152" y="18"/>
                      </a:lnTo>
                      <a:lnTo>
                        <a:pt x="135" y="22"/>
                      </a:lnTo>
                      <a:lnTo>
                        <a:pt x="107" y="22"/>
                      </a:lnTo>
                      <a:lnTo>
                        <a:pt x="89" y="20"/>
                      </a:lnTo>
                      <a:lnTo>
                        <a:pt x="69" y="16"/>
                      </a:lnTo>
                      <a:lnTo>
                        <a:pt x="51" y="12"/>
                      </a:lnTo>
                      <a:lnTo>
                        <a:pt x="39" y="12"/>
                      </a:lnTo>
                      <a:lnTo>
                        <a:pt x="26" y="15"/>
                      </a:lnTo>
                      <a:lnTo>
                        <a:pt x="14" y="22"/>
                      </a:lnTo>
                      <a:lnTo>
                        <a:pt x="11" y="28"/>
                      </a:lnTo>
                      <a:lnTo>
                        <a:pt x="11" y="35"/>
                      </a:lnTo>
                      <a:lnTo>
                        <a:pt x="12" y="45"/>
                      </a:lnTo>
                      <a:lnTo>
                        <a:pt x="20" y="51"/>
                      </a:lnTo>
                      <a:lnTo>
                        <a:pt x="52" y="53"/>
                      </a:lnTo>
                      <a:lnTo>
                        <a:pt x="77" y="63"/>
                      </a:lnTo>
                      <a:lnTo>
                        <a:pt x="119" y="71"/>
                      </a:lnTo>
                      <a:lnTo>
                        <a:pt x="127" y="74"/>
                      </a:lnTo>
                      <a:lnTo>
                        <a:pt x="134" y="85"/>
                      </a:lnTo>
                      <a:lnTo>
                        <a:pt x="134" y="95"/>
                      </a:lnTo>
                      <a:lnTo>
                        <a:pt x="123" y="126"/>
                      </a:lnTo>
                      <a:lnTo>
                        <a:pt x="107" y="152"/>
                      </a:lnTo>
                      <a:lnTo>
                        <a:pt x="87" y="175"/>
                      </a:lnTo>
                      <a:lnTo>
                        <a:pt x="55" y="201"/>
                      </a:lnTo>
                      <a:lnTo>
                        <a:pt x="32" y="220"/>
                      </a:lnTo>
                      <a:lnTo>
                        <a:pt x="23" y="225"/>
                      </a:lnTo>
                      <a:lnTo>
                        <a:pt x="14" y="231"/>
                      </a:lnTo>
                      <a:lnTo>
                        <a:pt x="5" y="238"/>
                      </a:lnTo>
                      <a:lnTo>
                        <a:pt x="0" y="246"/>
                      </a:lnTo>
                      <a:lnTo>
                        <a:pt x="0" y="254"/>
                      </a:lnTo>
                      <a:lnTo>
                        <a:pt x="3" y="264"/>
                      </a:lnTo>
                      <a:lnTo>
                        <a:pt x="9" y="268"/>
                      </a:lnTo>
                      <a:lnTo>
                        <a:pt x="19" y="270"/>
                      </a:lnTo>
                      <a:lnTo>
                        <a:pt x="31" y="269"/>
                      </a:lnTo>
                      <a:lnTo>
                        <a:pt x="42" y="264"/>
                      </a:lnTo>
                      <a:lnTo>
                        <a:pt x="64" y="246"/>
                      </a:lnTo>
                      <a:lnTo>
                        <a:pt x="103" y="223"/>
                      </a:lnTo>
                      <a:lnTo>
                        <a:pt x="134" y="194"/>
                      </a:lnTo>
                      <a:lnTo>
                        <a:pt x="138" y="190"/>
                      </a:lnTo>
                      <a:lnTo>
                        <a:pt x="143" y="191"/>
                      </a:lnTo>
                      <a:lnTo>
                        <a:pt x="141" y="199"/>
                      </a:lnTo>
                      <a:lnTo>
                        <a:pt x="110" y="230"/>
                      </a:lnTo>
                      <a:lnTo>
                        <a:pt x="100" y="240"/>
                      </a:lnTo>
                      <a:lnTo>
                        <a:pt x="89" y="252"/>
                      </a:lnTo>
                      <a:lnTo>
                        <a:pt x="65" y="269"/>
                      </a:lnTo>
                      <a:lnTo>
                        <a:pt x="53" y="280"/>
                      </a:lnTo>
                      <a:lnTo>
                        <a:pt x="49" y="289"/>
                      </a:lnTo>
                      <a:lnTo>
                        <a:pt x="50" y="300"/>
                      </a:lnTo>
                      <a:lnTo>
                        <a:pt x="55" y="307"/>
                      </a:lnTo>
                      <a:lnTo>
                        <a:pt x="62" y="312"/>
                      </a:lnTo>
                      <a:lnTo>
                        <a:pt x="73" y="314"/>
                      </a:lnTo>
                      <a:lnTo>
                        <a:pt x="86" y="312"/>
                      </a:lnTo>
                      <a:lnTo>
                        <a:pt x="95" y="307"/>
                      </a:lnTo>
                      <a:lnTo>
                        <a:pt x="124" y="282"/>
                      </a:lnTo>
                      <a:lnTo>
                        <a:pt x="142" y="263"/>
                      </a:lnTo>
                      <a:lnTo>
                        <a:pt x="189" y="208"/>
                      </a:lnTo>
                      <a:lnTo>
                        <a:pt x="173" y="231"/>
                      </a:lnTo>
                      <a:lnTo>
                        <a:pt x="166" y="249"/>
                      </a:lnTo>
                      <a:lnTo>
                        <a:pt x="162" y="259"/>
                      </a:lnTo>
                      <a:lnTo>
                        <a:pt x="153" y="276"/>
                      </a:lnTo>
                      <a:lnTo>
                        <a:pt x="133" y="304"/>
                      </a:lnTo>
                      <a:lnTo>
                        <a:pt x="126" y="313"/>
                      </a:lnTo>
                      <a:lnTo>
                        <a:pt x="121" y="322"/>
                      </a:lnTo>
                      <a:lnTo>
                        <a:pt x="120" y="330"/>
                      </a:lnTo>
                      <a:lnTo>
                        <a:pt x="123" y="338"/>
                      </a:lnTo>
                      <a:lnTo>
                        <a:pt x="129" y="345"/>
                      </a:lnTo>
                      <a:lnTo>
                        <a:pt x="137" y="349"/>
                      </a:lnTo>
                      <a:lnTo>
                        <a:pt x="149" y="348"/>
                      </a:lnTo>
                      <a:lnTo>
                        <a:pt x="158" y="345"/>
                      </a:lnTo>
                      <a:lnTo>
                        <a:pt x="196" y="291"/>
                      </a:lnTo>
                      <a:lnTo>
                        <a:pt x="218" y="248"/>
                      </a:lnTo>
                      <a:lnTo>
                        <a:pt x="235" y="214"/>
                      </a:lnTo>
                      <a:lnTo>
                        <a:pt x="239" y="209"/>
                      </a:lnTo>
                      <a:lnTo>
                        <a:pt x="245" y="209"/>
                      </a:lnTo>
                      <a:lnTo>
                        <a:pt x="247" y="213"/>
                      </a:lnTo>
                      <a:lnTo>
                        <a:pt x="244" y="238"/>
                      </a:lnTo>
                      <a:lnTo>
                        <a:pt x="242" y="258"/>
                      </a:lnTo>
                      <a:lnTo>
                        <a:pt x="243" y="283"/>
                      </a:lnTo>
                      <a:lnTo>
                        <a:pt x="243" y="317"/>
                      </a:lnTo>
                      <a:lnTo>
                        <a:pt x="244" y="323"/>
                      </a:lnTo>
                      <a:lnTo>
                        <a:pt x="248" y="329"/>
                      </a:lnTo>
                      <a:lnTo>
                        <a:pt x="255" y="336"/>
                      </a:lnTo>
                      <a:lnTo>
                        <a:pt x="264" y="338"/>
                      </a:lnTo>
                      <a:lnTo>
                        <a:pt x="273" y="337"/>
                      </a:lnTo>
                      <a:lnTo>
                        <a:pt x="280" y="333"/>
                      </a:lnTo>
                      <a:lnTo>
                        <a:pt x="284" y="324"/>
                      </a:lnTo>
                      <a:lnTo>
                        <a:pt x="285" y="305"/>
                      </a:lnTo>
                      <a:lnTo>
                        <a:pt x="283" y="279"/>
                      </a:lnTo>
                      <a:lnTo>
                        <a:pt x="283" y="258"/>
                      </a:lnTo>
                      <a:lnTo>
                        <a:pt x="287" y="223"/>
                      </a:lnTo>
                      <a:lnTo>
                        <a:pt x="290" y="209"/>
                      </a:lnTo>
                      <a:lnTo>
                        <a:pt x="295" y="198"/>
                      </a:lnTo>
                      <a:lnTo>
                        <a:pt x="331" y="149"/>
                      </a:lnTo>
                      <a:lnTo>
                        <a:pt x="356" y="113"/>
                      </a:lnTo>
                      <a:lnTo>
                        <a:pt x="357" y="98"/>
                      </a:lnTo>
                      <a:lnTo>
                        <a:pt x="350" y="81"/>
                      </a:lnTo>
                      <a:lnTo>
                        <a:pt x="339" y="67"/>
                      </a:lnTo>
                    </a:path>
                  </a:pathLst>
                </a:custGeom>
                <a:solidFill>
                  <a:srgbClr val="FFC080"/>
                </a:solidFill>
                <a:ln w="12700" cap="rnd" cmpd="sng">
                  <a:solidFill>
                    <a:srgbClr val="000000"/>
                  </a:solidFill>
                  <a:prstDash val="solid"/>
                  <a:round/>
                  <a:headEnd/>
                  <a:tailEnd/>
                </a:ln>
                <a:effectLst/>
              </p:spPr>
              <p:txBody>
                <a:bodyPr/>
                <a:lstStyle/>
                <a:p>
                  <a:endParaRPr lang="en-US"/>
                </a:p>
              </p:txBody>
            </p:sp>
          </p:grpSp>
          <p:sp>
            <p:nvSpPr>
              <p:cNvPr id="1534010" name="Arc 58"/>
              <p:cNvSpPr>
                <a:spLocks/>
              </p:cNvSpPr>
              <p:nvPr/>
            </p:nvSpPr>
            <p:spPr bwMode="auto">
              <a:xfrm>
                <a:off x="662" y="1722"/>
                <a:ext cx="37" cy="65"/>
              </a:xfrm>
              <a:custGeom>
                <a:avLst/>
                <a:gdLst>
                  <a:gd name="G0" fmla="+- 5168 0 0"/>
                  <a:gd name="G1" fmla="+- 4533 0 0"/>
                  <a:gd name="G2" fmla="+- 21600 0 0"/>
                  <a:gd name="T0" fmla="*/ 26287 w 26768"/>
                  <a:gd name="T1" fmla="*/ 0 h 26133"/>
                  <a:gd name="T2" fmla="*/ 0 w 26768"/>
                  <a:gd name="T3" fmla="*/ 25506 h 26133"/>
                  <a:gd name="T4" fmla="*/ 5168 w 26768"/>
                  <a:gd name="T5" fmla="*/ 4533 h 26133"/>
                </a:gdLst>
                <a:ahLst/>
                <a:cxnLst>
                  <a:cxn ang="0">
                    <a:pos x="T0" y="T1"/>
                  </a:cxn>
                  <a:cxn ang="0">
                    <a:pos x="T2" y="T3"/>
                  </a:cxn>
                  <a:cxn ang="0">
                    <a:pos x="T4" y="T5"/>
                  </a:cxn>
                </a:cxnLst>
                <a:rect l="0" t="0" r="r" b="b"/>
                <a:pathLst>
                  <a:path w="26768" h="26133" fill="none" extrusionOk="0">
                    <a:moveTo>
                      <a:pt x="26286" y="0"/>
                    </a:moveTo>
                    <a:cubicBezTo>
                      <a:pt x="26606" y="1489"/>
                      <a:pt x="26768" y="3009"/>
                      <a:pt x="26768" y="4533"/>
                    </a:cubicBezTo>
                    <a:cubicBezTo>
                      <a:pt x="26768" y="16462"/>
                      <a:pt x="17097" y="26133"/>
                      <a:pt x="5168" y="26133"/>
                    </a:cubicBezTo>
                    <a:cubicBezTo>
                      <a:pt x="3426" y="26133"/>
                      <a:pt x="1691" y="25922"/>
                      <a:pt x="0" y="25505"/>
                    </a:cubicBezTo>
                  </a:path>
                  <a:path w="26768" h="26133" stroke="0" extrusionOk="0">
                    <a:moveTo>
                      <a:pt x="26286" y="0"/>
                    </a:moveTo>
                    <a:cubicBezTo>
                      <a:pt x="26606" y="1489"/>
                      <a:pt x="26768" y="3009"/>
                      <a:pt x="26768" y="4533"/>
                    </a:cubicBezTo>
                    <a:cubicBezTo>
                      <a:pt x="26768" y="16462"/>
                      <a:pt x="17097" y="26133"/>
                      <a:pt x="5168" y="26133"/>
                    </a:cubicBezTo>
                    <a:cubicBezTo>
                      <a:pt x="3426" y="26133"/>
                      <a:pt x="1691" y="25922"/>
                      <a:pt x="0" y="25505"/>
                    </a:cubicBezTo>
                    <a:lnTo>
                      <a:pt x="5168" y="4533"/>
                    </a:lnTo>
                    <a:close/>
                  </a:path>
                </a:pathLst>
              </a:custGeom>
              <a:noFill/>
              <a:ln w="12700" cap="rnd">
                <a:solidFill>
                  <a:srgbClr val="000000"/>
                </a:solidFill>
                <a:round/>
                <a:headEnd type="none" w="sm" len="sm"/>
                <a:tailEnd type="none" w="sm" len="sm"/>
              </a:ln>
              <a:effectLst/>
            </p:spPr>
            <p:txBody>
              <a:bodyPr wrap="none" anchor="ctr"/>
              <a:lstStyle/>
              <a:p>
                <a:endParaRPr lang="en-US"/>
              </a:p>
            </p:txBody>
          </p:sp>
        </p:grpSp>
        <p:grpSp>
          <p:nvGrpSpPr>
            <p:cNvPr id="1534011" name="Group 59"/>
            <p:cNvGrpSpPr>
              <a:grpSpLocks/>
            </p:cNvGrpSpPr>
            <p:nvPr/>
          </p:nvGrpSpPr>
          <p:grpSpPr bwMode="auto">
            <a:xfrm>
              <a:off x="2453" y="1679"/>
              <a:ext cx="460" cy="350"/>
              <a:chOff x="2453" y="1679"/>
              <a:chExt cx="460" cy="350"/>
            </a:xfrm>
          </p:grpSpPr>
          <p:grpSp>
            <p:nvGrpSpPr>
              <p:cNvPr id="1534012" name="Group 60"/>
              <p:cNvGrpSpPr>
                <a:grpSpLocks/>
              </p:cNvGrpSpPr>
              <p:nvPr/>
            </p:nvGrpSpPr>
            <p:grpSpPr bwMode="auto">
              <a:xfrm>
                <a:off x="2453" y="1679"/>
                <a:ext cx="460" cy="350"/>
                <a:chOff x="2453" y="1679"/>
                <a:chExt cx="460" cy="350"/>
              </a:xfrm>
            </p:grpSpPr>
            <p:sp>
              <p:nvSpPr>
                <p:cNvPr id="1534013" name="Freeform 61"/>
                <p:cNvSpPr>
                  <a:spLocks/>
                </p:cNvSpPr>
                <p:nvPr/>
              </p:nvSpPr>
              <p:spPr bwMode="auto">
                <a:xfrm>
                  <a:off x="2454" y="1754"/>
                  <a:ext cx="72" cy="197"/>
                </a:xfrm>
                <a:custGeom>
                  <a:avLst/>
                  <a:gdLst/>
                  <a:ahLst/>
                  <a:cxnLst>
                    <a:cxn ang="0">
                      <a:pos x="13" y="0"/>
                    </a:cxn>
                    <a:cxn ang="0">
                      <a:pos x="7" y="20"/>
                    </a:cxn>
                    <a:cxn ang="0">
                      <a:pos x="4" y="37"/>
                    </a:cxn>
                    <a:cxn ang="0">
                      <a:pos x="0" y="61"/>
                    </a:cxn>
                    <a:cxn ang="0">
                      <a:pos x="0" y="76"/>
                    </a:cxn>
                    <a:cxn ang="0">
                      <a:pos x="0" y="94"/>
                    </a:cxn>
                    <a:cxn ang="0">
                      <a:pos x="6" y="118"/>
                    </a:cxn>
                    <a:cxn ang="0">
                      <a:pos x="13" y="144"/>
                    </a:cxn>
                    <a:cxn ang="0">
                      <a:pos x="20" y="161"/>
                    </a:cxn>
                    <a:cxn ang="0">
                      <a:pos x="28" y="178"/>
                    </a:cxn>
                    <a:cxn ang="0">
                      <a:pos x="39" y="188"/>
                    </a:cxn>
                    <a:cxn ang="0">
                      <a:pos x="53" y="195"/>
                    </a:cxn>
                    <a:cxn ang="0">
                      <a:pos x="64" y="196"/>
                    </a:cxn>
                    <a:cxn ang="0">
                      <a:pos x="68" y="184"/>
                    </a:cxn>
                    <a:cxn ang="0">
                      <a:pos x="69" y="173"/>
                    </a:cxn>
                    <a:cxn ang="0">
                      <a:pos x="71" y="156"/>
                    </a:cxn>
                    <a:cxn ang="0">
                      <a:pos x="71" y="141"/>
                    </a:cxn>
                    <a:cxn ang="0">
                      <a:pos x="67" y="100"/>
                    </a:cxn>
                    <a:cxn ang="0">
                      <a:pos x="39" y="11"/>
                    </a:cxn>
                    <a:cxn ang="0">
                      <a:pos x="25" y="2"/>
                    </a:cxn>
                    <a:cxn ang="0">
                      <a:pos x="13" y="0"/>
                    </a:cxn>
                  </a:cxnLst>
                  <a:rect l="0" t="0" r="r" b="b"/>
                  <a:pathLst>
                    <a:path w="72" h="197">
                      <a:moveTo>
                        <a:pt x="13" y="0"/>
                      </a:moveTo>
                      <a:lnTo>
                        <a:pt x="7" y="20"/>
                      </a:lnTo>
                      <a:lnTo>
                        <a:pt x="4" y="37"/>
                      </a:lnTo>
                      <a:lnTo>
                        <a:pt x="0" y="61"/>
                      </a:lnTo>
                      <a:lnTo>
                        <a:pt x="0" y="76"/>
                      </a:lnTo>
                      <a:lnTo>
                        <a:pt x="0" y="94"/>
                      </a:lnTo>
                      <a:lnTo>
                        <a:pt x="6" y="118"/>
                      </a:lnTo>
                      <a:lnTo>
                        <a:pt x="13" y="144"/>
                      </a:lnTo>
                      <a:lnTo>
                        <a:pt x="20" y="161"/>
                      </a:lnTo>
                      <a:lnTo>
                        <a:pt x="28" y="178"/>
                      </a:lnTo>
                      <a:lnTo>
                        <a:pt x="39" y="188"/>
                      </a:lnTo>
                      <a:lnTo>
                        <a:pt x="53" y="195"/>
                      </a:lnTo>
                      <a:lnTo>
                        <a:pt x="64" y="196"/>
                      </a:lnTo>
                      <a:lnTo>
                        <a:pt x="68" y="184"/>
                      </a:lnTo>
                      <a:lnTo>
                        <a:pt x="69" y="173"/>
                      </a:lnTo>
                      <a:lnTo>
                        <a:pt x="71" y="156"/>
                      </a:lnTo>
                      <a:lnTo>
                        <a:pt x="71" y="141"/>
                      </a:lnTo>
                      <a:lnTo>
                        <a:pt x="67" y="100"/>
                      </a:lnTo>
                      <a:lnTo>
                        <a:pt x="39" y="11"/>
                      </a:lnTo>
                      <a:lnTo>
                        <a:pt x="25" y="2"/>
                      </a:lnTo>
                      <a:lnTo>
                        <a:pt x="13" y="0"/>
                      </a:lnTo>
                    </a:path>
                  </a:pathLst>
                </a:custGeom>
                <a:solidFill>
                  <a:srgbClr val="202020"/>
                </a:solidFill>
                <a:ln w="12700" cap="rnd" cmpd="sng">
                  <a:solidFill>
                    <a:srgbClr val="000000"/>
                  </a:solidFill>
                  <a:prstDash val="solid"/>
                  <a:round/>
                  <a:headEnd/>
                  <a:tailEnd/>
                </a:ln>
                <a:effectLst/>
              </p:spPr>
              <p:txBody>
                <a:bodyPr/>
                <a:lstStyle/>
                <a:p>
                  <a:endParaRPr lang="en-US"/>
                </a:p>
              </p:txBody>
            </p:sp>
            <p:grpSp>
              <p:nvGrpSpPr>
                <p:cNvPr id="1534014" name="Group 62"/>
                <p:cNvGrpSpPr>
                  <a:grpSpLocks/>
                </p:cNvGrpSpPr>
                <p:nvPr/>
              </p:nvGrpSpPr>
              <p:grpSpPr bwMode="auto">
                <a:xfrm>
                  <a:off x="2453" y="1679"/>
                  <a:ext cx="460" cy="350"/>
                  <a:chOff x="2453" y="1679"/>
                  <a:chExt cx="460" cy="350"/>
                </a:xfrm>
              </p:grpSpPr>
              <p:sp>
                <p:nvSpPr>
                  <p:cNvPr id="1534015" name="Freeform 63"/>
                  <p:cNvSpPr>
                    <a:spLocks/>
                  </p:cNvSpPr>
                  <p:nvPr/>
                </p:nvSpPr>
                <p:spPr bwMode="auto">
                  <a:xfrm>
                    <a:off x="2453" y="1692"/>
                    <a:ext cx="220" cy="229"/>
                  </a:xfrm>
                  <a:custGeom>
                    <a:avLst/>
                    <a:gdLst/>
                    <a:ahLst/>
                    <a:cxnLst>
                      <a:cxn ang="0">
                        <a:pos x="219" y="0"/>
                      </a:cxn>
                      <a:cxn ang="0">
                        <a:pos x="11" y="71"/>
                      </a:cxn>
                      <a:cxn ang="0">
                        <a:pos x="4" y="111"/>
                      </a:cxn>
                      <a:cxn ang="0">
                        <a:pos x="0" y="148"/>
                      </a:cxn>
                      <a:cxn ang="0">
                        <a:pos x="10" y="191"/>
                      </a:cxn>
                      <a:cxn ang="0">
                        <a:pos x="28" y="228"/>
                      </a:cxn>
                      <a:cxn ang="0">
                        <a:pos x="102" y="176"/>
                      </a:cxn>
                      <a:cxn ang="0">
                        <a:pos x="185" y="161"/>
                      </a:cxn>
                      <a:cxn ang="0">
                        <a:pos x="219" y="0"/>
                      </a:cxn>
                    </a:cxnLst>
                    <a:rect l="0" t="0" r="r" b="b"/>
                    <a:pathLst>
                      <a:path w="220" h="229">
                        <a:moveTo>
                          <a:pt x="219" y="0"/>
                        </a:moveTo>
                        <a:lnTo>
                          <a:pt x="11" y="71"/>
                        </a:lnTo>
                        <a:lnTo>
                          <a:pt x="4" y="111"/>
                        </a:lnTo>
                        <a:lnTo>
                          <a:pt x="0" y="148"/>
                        </a:lnTo>
                        <a:lnTo>
                          <a:pt x="10" y="191"/>
                        </a:lnTo>
                        <a:lnTo>
                          <a:pt x="28" y="228"/>
                        </a:lnTo>
                        <a:lnTo>
                          <a:pt x="102" y="176"/>
                        </a:lnTo>
                        <a:lnTo>
                          <a:pt x="185" y="161"/>
                        </a:lnTo>
                        <a:lnTo>
                          <a:pt x="219" y="0"/>
                        </a:lnTo>
                      </a:path>
                    </a:pathLst>
                  </a:custGeom>
                  <a:solidFill>
                    <a:srgbClr val="FFC080"/>
                  </a:solidFill>
                  <a:ln w="12700" cap="rnd" cmpd="sng">
                    <a:solidFill>
                      <a:srgbClr val="000000"/>
                    </a:solidFill>
                    <a:prstDash val="solid"/>
                    <a:round/>
                    <a:headEnd/>
                    <a:tailEnd/>
                  </a:ln>
                  <a:effectLst/>
                </p:spPr>
                <p:txBody>
                  <a:bodyPr/>
                  <a:lstStyle/>
                  <a:p>
                    <a:endParaRPr lang="en-US"/>
                  </a:p>
                </p:txBody>
              </p:sp>
              <p:sp>
                <p:nvSpPr>
                  <p:cNvPr id="1534016" name="Freeform 64"/>
                  <p:cNvSpPr>
                    <a:spLocks/>
                  </p:cNvSpPr>
                  <p:nvPr/>
                </p:nvSpPr>
                <p:spPr bwMode="auto">
                  <a:xfrm>
                    <a:off x="2556" y="1679"/>
                    <a:ext cx="357" cy="350"/>
                  </a:xfrm>
                  <a:custGeom>
                    <a:avLst/>
                    <a:gdLst/>
                    <a:ahLst/>
                    <a:cxnLst>
                      <a:cxn ang="0">
                        <a:pos x="28" y="56"/>
                      </a:cxn>
                      <a:cxn ang="0">
                        <a:pos x="57" y="41"/>
                      </a:cxn>
                      <a:cxn ang="0">
                        <a:pos x="86" y="31"/>
                      </a:cxn>
                      <a:cxn ang="0">
                        <a:pos x="120" y="8"/>
                      </a:cxn>
                      <a:cxn ang="0">
                        <a:pos x="152" y="0"/>
                      </a:cxn>
                      <a:cxn ang="0">
                        <a:pos x="179" y="8"/>
                      </a:cxn>
                      <a:cxn ang="0">
                        <a:pos x="204" y="19"/>
                      </a:cxn>
                      <a:cxn ang="0">
                        <a:pos x="250" y="22"/>
                      </a:cxn>
                      <a:cxn ang="0">
                        <a:pos x="288" y="17"/>
                      </a:cxn>
                      <a:cxn ang="0">
                        <a:pos x="317" y="12"/>
                      </a:cxn>
                      <a:cxn ang="0">
                        <a:pos x="343" y="22"/>
                      </a:cxn>
                      <a:cxn ang="0">
                        <a:pos x="346" y="35"/>
                      </a:cxn>
                      <a:cxn ang="0">
                        <a:pos x="337" y="51"/>
                      </a:cxn>
                      <a:cxn ang="0">
                        <a:pos x="279" y="63"/>
                      </a:cxn>
                      <a:cxn ang="0">
                        <a:pos x="230" y="74"/>
                      </a:cxn>
                      <a:cxn ang="0">
                        <a:pos x="223" y="96"/>
                      </a:cxn>
                      <a:cxn ang="0">
                        <a:pos x="250" y="152"/>
                      </a:cxn>
                      <a:cxn ang="0">
                        <a:pos x="302" y="201"/>
                      </a:cxn>
                      <a:cxn ang="0">
                        <a:pos x="334" y="225"/>
                      </a:cxn>
                      <a:cxn ang="0">
                        <a:pos x="351" y="238"/>
                      </a:cxn>
                      <a:cxn ang="0">
                        <a:pos x="356" y="255"/>
                      </a:cxn>
                      <a:cxn ang="0">
                        <a:pos x="348" y="267"/>
                      </a:cxn>
                      <a:cxn ang="0">
                        <a:pos x="326" y="269"/>
                      </a:cxn>
                      <a:cxn ang="0">
                        <a:pos x="293" y="246"/>
                      </a:cxn>
                      <a:cxn ang="0">
                        <a:pos x="223" y="194"/>
                      </a:cxn>
                      <a:cxn ang="0">
                        <a:pos x="214" y="191"/>
                      </a:cxn>
                      <a:cxn ang="0">
                        <a:pos x="247" y="230"/>
                      </a:cxn>
                      <a:cxn ang="0">
                        <a:pos x="268" y="253"/>
                      </a:cxn>
                      <a:cxn ang="0">
                        <a:pos x="304" y="280"/>
                      </a:cxn>
                      <a:cxn ang="0">
                        <a:pos x="307" y="300"/>
                      </a:cxn>
                      <a:cxn ang="0">
                        <a:pos x="295" y="312"/>
                      </a:cxn>
                      <a:cxn ang="0">
                        <a:pos x="271" y="312"/>
                      </a:cxn>
                      <a:cxn ang="0">
                        <a:pos x="233" y="282"/>
                      </a:cxn>
                      <a:cxn ang="0">
                        <a:pos x="168" y="208"/>
                      </a:cxn>
                      <a:cxn ang="0">
                        <a:pos x="191" y="250"/>
                      </a:cxn>
                      <a:cxn ang="0">
                        <a:pos x="203" y="276"/>
                      </a:cxn>
                      <a:cxn ang="0">
                        <a:pos x="231" y="313"/>
                      </a:cxn>
                      <a:cxn ang="0">
                        <a:pos x="236" y="331"/>
                      </a:cxn>
                      <a:cxn ang="0">
                        <a:pos x="228" y="345"/>
                      </a:cxn>
                      <a:cxn ang="0">
                        <a:pos x="208" y="348"/>
                      </a:cxn>
                      <a:cxn ang="0">
                        <a:pos x="160" y="292"/>
                      </a:cxn>
                      <a:cxn ang="0">
                        <a:pos x="121" y="215"/>
                      </a:cxn>
                      <a:cxn ang="0">
                        <a:pos x="112" y="209"/>
                      </a:cxn>
                      <a:cxn ang="0">
                        <a:pos x="113" y="238"/>
                      </a:cxn>
                      <a:cxn ang="0">
                        <a:pos x="114" y="283"/>
                      </a:cxn>
                      <a:cxn ang="0">
                        <a:pos x="113" y="323"/>
                      </a:cxn>
                      <a:cxn ang="0">
                        <a:pos x="102" y="336"/>
                      </a:cxn>
                      <a:cxn ang="0">
                        <a:pos x="83" y="337"/>
                      </a:cxn>
                      <a:cxn ang="0">
                        <a:pos x="73" y="324"/>
                      </a:cxn>
                      <a:cxn ang="0">
                        <a:pos x="74" y="279"/>
                      </a:cxn>
                      <a:cxn ang="0">
                        <a:pos x="70" y="223"/>
                      </a:cxn>
                      <a:cxn ang="0">
                        <a:pos x="62" y="198"/>
                      </a:cxn>
                      <a:cxn ang="0">
                        <a:pos x="1" y="113"/>
                      </a:cxn>
                      <a:cxn ang="0">
                        <a:pos x="6" y="81"/>
                      </a:cxn>
                    </a:cxnLst>
                    <a:rect l="0" t="0" r="r" b="b"/>
                    <a:pathLst>
                      <a:path w="357" h="350">
                        <a:moveTo>
                          <a:pt x="18" y="67"/>
                        </a:moveTo>
                        <a:lnTo>
                          <a:pt x="28" y="56"/>
                        </a:lnTo>
                        <a:lnTo>
                          <a:pt x="41" y="46"/>
                        </a:lnTo>
                        <a:lnTo>
                          <a:pt x="57" y="41"/>
                        </a:lnTo>
                        <a:lnTo>
                          <a:pt x="77" y="37"/>
                        </a:lnTo>
                        <a:lnTo>
                          <a:pt x="86" y="31"/>
                        </a:lnTo>
                        <a:lnTo>
                          <a:pt x="101" y="21"/>
                        </a:lnTo>
                        <a:lnTo>
                          <a:pt x="120" y="8"/>
                        </a:lnTo>
                        <a:lnTo>
                          <a:pt x="141" y="1"/>
                        </a:lnTo>
                        <a:lnTo>
                          <a:pt x="152" y="0"/>
                        </a:lnTo>
                        <a:lnTo>
                          <a:pt x="163" y="2"/>
                        </a:lnTo>
                        <a:lnTo>
                          <a:pt x="179" y="8"/>
                        </a:lnTo>
                        <a:lnTo>
                          <a:pt x="192" y="14"/>
                        </a:lnTo>
                        <a:lnTo>
                          <a:pt x="204" y="19"/>
                        </a:lnTo>
                        <a:lnTo>
                          <a:pt x="222" y="22"/>
                        </a:lnTo>
                        <a:lnTo>
                          <a:pt x="250" y="22"/>
                        </a:lnTo>
                        <a:lnTo>
                          <a:pt x="268" y="21"/>
                        </a:lnTo>
                        <a:lnTo>
                          <a:pt x="288" y="17"/>
                        </a:lnTo>
                        <a:lnTo>
                          <a:pt x="306" y="12"/>
                        </a:lnTo>
                        <a:lnTo>
                          <a:pt x="317" y="12"/>
                        </a:lnTo>
                        <a:lnTo>
                          <a:pt x="331" y="16"/>
                        </a:lnTo>
                        <a:lnTo>
                          <a:pt x="343" y="22"/>
                        </a:lnTo>
                        <a:lnTo>
                          <a:pt x="346" y="28"/>
                        </a:lnTo>
                        <a:lnTo>
                          <a:pt x="346" y="35"/>
                        </a:lnTo>
                        <a:lnTo>
                          <a:pt x="345" y="45"/>
                        </a:lnTo>
                        <a:lnTo>
                          <a:pt x="337" y="51"/>
                        </a:lnTo>
                        <a:lnTo>
                          <a:pt x="305" y="53"/>
                        </a:lnTo>
                        <a:lnTo>
                          <a:pt x="279" y="63"/>
                        </a:lnTo>
                        <a:lnTo>
                          <a:pt x="237" y="71"/>
                        </a:lnTo>
                        <a:lnTo>
                          <a:pt x="230" y="74"/>
                        </a:lnTo>
                        <a:lnTo>
                          <a:pt x="223" y="85"/>
                        </a:lnTo>
                        <a:lnTo>
                          <a:pt x="223" y="96"/>
                        </a:lnTo>
                        <a:lnTo>
                          <a:pt x="234" y="126"/>
                        </a:lnTo>
                        <a:lnTo>
                          <a:pt x="250" y="152"/>
                        </a:lnTo>
                        <a:lnTo>
                          <a:pt x="270" y="176"/>
                        </a:lnTo>
                        <a:lnTo>
                          <a:pt x="302" y="201"/>
                        </a:lnTo>
                        <a:lnTo>
                          <a:pt x="325" y="220"/>
                        </a:lnTo>
                        <a:lnTo>
                          <a:pt x="334" y="225"/>
                        </a:lnTo>
                        <a:lnTo>
                          <a:pt x="343" y="231"/>
                        </a:lnTo>
                        <a:lnTo>
                          <a:pt x="351" y="238"/>
                        </a:lnTo>
                        <a:lnTo>
                          <a:pt x="356" y="246"/>
                        </a:lnTo>
                        <a:lnTo>
                          <a:pt x="356" y="255"/>
                        </a:lnTo>
                        <a:lnTo>
                          <a:pt x="353" y="263"/>
                        </a:lnTo>
                        <a:lnTo>
                          <a:pt x="348" y="267"/>
                        </a:lnTo>
                        <a:lnTo>
                          <a:pt x="338" y="270"/>
                        </a:lnTo>
                        <a:lnTo>
                          <a:pt x="326" y="269"/>
                        </a:lnTo>
                        <a:lnTo>
                          <a:pt x="314" y="263"/>
                        </a:lnTo>
                        <a:lnTo>
                          <a:pt x="293" y="246"/>
                        </a:lnTo>
                        <a:lnTo>
                          <a:pt x="254" y="223"/>
                        </a:lnTo>
                        <a:lnTo>
                          <a:pt x="223" y="194"/>
                        </a:lnTo>
                        <a:lnTo>
                          <a:pt x="219" y="190"/>
                        </a:lnTo>
                        <a:lnTo>
                          <a:pt x="214" y="191"/>
                        </a:lnTo>
                        <a:lnTo>
                          <a:pt x="216" y="199"/>
                        </a:lnTo>
                        <a:lnTo>
                          <a:pt x="247" y="230"/>
                        </a:lnTo>
                        <a:lnTo>
                          <a:pt x="257" y="240"/>
                        </a:lnTo>
                        <a:lnTo>
                          <a:pt x="268" y="253"/>
                        </a:lnTo>
                        <a:lnTo>
                          <a:pt x="292" y="269"/>
                        </a:lnTo>
                        <a:lnTo>
                          <a:pt x="304" y="280"/>
                        </a:lnTo>
                        <a:lnTo>
                          <a:pt x="308" y="290"/>
                        </a:lnTo>
                        <a:lnTo>
                          <a:pt x="307" y="300"/>
                        </a:lnTo>
                        <a:lnTo>
                          <a:pt x="302" y="307"/>
                        </a:lnTo>
                        <a:lnTo>
                          <a:pt x="295" y="312"/>
                        </a:lnTo>
                        <a:lnTo>
                          <a:pt x="284" y="314"/>
                        </a:lnTo>
                        <a:lnTo>
                          <a:pt x="271" y="312"/>
                        </a:lnTo>
                        <a:lnTo>
                          <a:pt x="262" y="307"/>
                        </a:lnTo>
                        <a:lnTo>
                          <a:pt x="233" y="282"/>
                        </a:lnTo>
                        <a:lnTo>
                          <a:pt x="215" y="262"/>
                        </a:lnTo>
                        <a:lnTo>
                          <a:pt x="168" y="208"/>
                        </a:lnTo>
                        <a:lnTo>
                          <a:pt x="184" y="231"/>
                        </a:lnTo>
                        <a:lnTo>
                          <a:pt x="191" y="250"/>
                        </a:lnTo>
                        <a:lnTo>
                          <a:pt x="195" y="259"/>
                        </a:lnTo>
                        <a:lnTo>
                          <a:pt x="203" y="276"/>
                        </a:lnTo>
                        <a:lnTo>
                          <a:pt x="224" y="304"/>
                        </a:lnTo>
                        <a:lnTo>
                          <a:pt x="231" y="313"/>
                        </a:lnTo>
                        <a:lnTo>
                          <a:pt x="235" y="322"/>
                        </a:lnTo>
                        <a:lnTo>
                          <a:pt x="236" y="331"/>
                        </a:lnTo>
                        <a:lnTo>
                          <a:pt x="234" y="338"/>
                        </a:lnTo>
                        <a:lnTo>
                          <a:pt x="228" y="345"/>
                        </a:lnTo>
                        <a:lnTo>
                          <a:pt x="220" y="349"/>
                        </a:lnTo>
                        <a:lnTo>
                          <a:pt x="208" y="348"/>
                        </a:lnTo>
                        <a:lnTo>
                          <a:pt x="198" y="345"/>
                        </a:lnTo>
                        <a:lnTo>
                          <a:pt x="160" y="292"/>
                        </a:lnTo>
                        <a:lnTo>
                          <a:pt x="139" y="248"/>
                        </a:lnTo>
                        <a:lnTo>
                          <a:pt x="121" y="215"/>
                        </a:lnTo>
                        <a:lnTo>
                          <a:pt x="118" y="209"/>
                        </a:lnTo>
                        <a:lnTo>
                          <a:pt x="112" y="209"/>
                        </a:lnTo>
                        <a:lnTo>
                          <a:pt x="110" y="214"/>
                        </a:lnTo>
                        <a:lnTo>
                          <a:pt x="113" y="238"/>
                        </a:lnTo>
                        <a:lnTo>
                          <a:pt x="115" y="258"/>
                        </a:lnTo>
                        <a:lnTo>
                          <a:pt x="114" y="283"/>
                        </a:lnTo>
                        <a:lnTo>
                          <a:pt x="114" y="317"/>
                        </a:lnTo>
                        <a:lnTo>
                          <a:pt x="113" y="323"/>
                        </a:lnTo>
                        <a:lnTo>
                          <a:pt x="109" y="330"/>
                        </a:lnTo>
                        <a:lnTo>
                          <a:pt x="102" y="336"/>
                        </a:lnTo>
                        <a:lnTo>
                          <a:pt x="93" y="338"/>
                        </a:lnTo>
                        <a:lnTo>
                          <a:pt x="83" y="337"/>
                        </a:lnTo>
                        <a:lnTo>
                          <a:pt x="77" y="333"/>
                        </a:lnTo>
                        <a:lnTo>
                          <a:pt x="73" y="324"/>
                        </a:lnTo>
                        <a:lnTo>
                          <a:pt x="72" y="305"/>
                        </a:lnTo>
                        <a:lnTo>
                          <a:pt x="74" y="279"/>
                        </a:lnTo>
                        <a:lnTo>
                          <a:pt x="74" y="258"/>
                        </a:lnTo>
                        <a:lnTo>
                          <a:pt x="70" y="223"/>
                        </a:lnTo>
                        <a:lnTo>
                          <a:pt x="67" y="209"/>
                        </a:lnTo>
                        <a:lnTo>
                          <a:pt x="62" y="198"/>
                        </a:lnTo>
                        <a:lnTo>
                          <a:pt x="26" y="149"/>
                        </a:lnTo>
                        <a:lnTo>
                          <a:pt x="1" y="113"/>
                        </a:lnTo>
                        <a:lnTo>
                          <a:pt x="0" y="99"/>
                        </a:lnTo>
                        <a:lnTo>
                          <a:pt x="6" y="81"/>
                        </a:lnTo>
                        <a:lnTo>
                          <a:pt x="18" y="67"/>
                        </a:lnTo>
                      </a:path>
                    </a:pathLst>
                  </a:custGeom>
                  <a:solidFill>
                    <a:srgbClr val="FFC080"/>
                  </a:solidFill>
                  <a:ln w="12700" cap="rnd" cmpd="sng">
                    <a:solidFill>
                      <a:srgbClr val="000000"/>
                    </a:solidFill>
                    <a:prstDash val="solid"/>
                    <a:round/>
                    <a:headEnd/>
                    <a:tailEnd/>
                  </a:ln>
                  <a:effectLst/>
                </p:spPr>
                <p:txBody>
                  <a:bodyPr/>
                  <a:lstStyle/>
                  <a:p>
                    <a:endParaRPr lang="en-US"/>
                  </a:p>
                </p:txBody>
              </p:sp>
            </p:grpSp>
          </p:grpSp>
          <p:sp>
            <p:nvSpPr>
              <p:cNvPr id="1534017" name="Arc 65"/>
              <p:cNvSpPr>
                <a:spLocks/>
              </p:cNvSpPr>
              <p:nvPr/>
            </p:nvSpPr>
            <p:spPr bwMode="auto">
              <a:xfrm>
                <a:off x="2658" y="1724"/>
                <a:ext cx="35" cy="65"/>
              </a:xfrm>
              <a:custGeom>
                <a:avLst/>
                <a:gdLst>
                  <a:gd name="G0" fmla="+- 21600 0 0"/>
                  <a:gd name="G1" fmla="+- 4242 0 0"/>
                  <a:gd name="G2" fmla="+- 21600 0 0"/>
                  <a:gd name="T0" fmla="*/ 25344 w 25344"/>
                  <a:gd name="T1" fmla="*/ 25515 h 25842"/>
                  <a:gd name="T2" fmla="*/ 421 w 25344"/>
                  <a:gd name="T3" fmla="*/ 0 h 25842"/>
                  <a:gd name="T4" fmla="*/ 21600 w 25344"/>
                  <a:gd name="T5" fmla="*/ 4242 h 25842"/>
                </a:gdLst>
                <a:ahLst/>
                <a:cxnLst>
                  <a:cxn ang="0">
                    <a:pos x="T0" y="T1"/>
                  </a:cxn>
                  <a:cxn ang="0">
                    <a:pos x="T2" y="T3"/>
                  </a:cxn>
                  <a:cxn ang="0">
                    <a:pos x="T4" y="T5"/>
                  </a:cxn>
                </a:cxnLst>
                <a:rect l="0" t="0" r="r" b="b"/>
                <a:pathLst>
                  <a:path w="25344" h="25842" fill="none" extrusionOk="0">
                    <a:moveTo>
                      <a:pt x="25344" y="25515"/>
                    </a:moveTo>
                    <a:cubicBezTo>
                      <a:pt x="24107" y="25732"/>
                      <a:pt x="22855" y="25841"/>
                      <a:pt x="21600" y="25842"/>
                    </a:cubicBezTo>
                    <a:cubicBezTo>
                      <a:pt x="9670" y="25842"/>
                      <a:pt x="0" y="16171"/>
                      <a:pt x="0" y="4242"/>
                    </a:cubicBezTo>
                    <a:cubicBezTo>
                      <a:pt x="-1" y="2817"/>
                      <a:pt x="140" y="1396"/>
                      <a:pt x="420" y="-1"/>
                    </a:cubicBezTo>
                  </a:path>
                  <a:path w="25344" h="25842" stroke="0" extrusionOk="0">
                    <a:moveTo>
                      <a:pt x="25344" y="25515"/>
                    </a:moveTo>
                    <a:cubicBezTo>
                      <a:pt x="24107" y="25732"/>
                      <a:pt x="22855" y="25841"/>
                      <a:pt x="21600" y="25842"/>
                    </a:cubicBezTo>
                    <a:cubicBezTo>
                      <a:pt x="9670" y="25842"/>
                      <a:pt x="0" y="16171"/>
                      <a:pt x="0" y="4242"/>
                    </a:cubicBezTo>
                    <a:cubicBezTo>
                      <a:pt x="-1" y="2817"/>
                      <a:pt x="140" y="1396"/>
                      <a:pt x="420" y="-1"/>
                    </a:cubicBezTo>
                    <a:lnTo>
                      <a:pt x="21600" y="4242"/>
                    </a:lnTo>
                    <a:close/>
                  </a:path>
                </a:pathLst>
              </a:custGeom>
              <a:noFill/>
              <a:ln w="12700" cap="rnd">
                <a:solidFill>
                  <a:srgbClr val="000000"/>
                </a:solidFill>
                <a:round/>
                <a:headEnd type="none" w="sm" len="sm"/>
                <a:tailEnd type="none" w="sm" len="sm"/>
              </a:ln>
              <a:effectLst/>
            </p:spPr>
            <p:txBody>
              <a:bodyPr wrap="none" anchor="ctr"/>
              <a:lstStyle/>
              <a:p>
                <a:endParaRPr lang="en-US"/>
              </a:p>
            </p:txBody>
          </p:sp>
        </p:grpSp>
      </p:grpSp>
      <p:grpSp>
        <p:nvGrpSpPr>
          <p:cNvPr id="1534018" name="Group 66"/>
          <p:cNvGrpSpPr>
            <a:grpSpLocks/>
          </p:cNvGrpSpPr>
          <p:nvPr/>
        </p:nvGrpSpPr>
        <p:grpSpPr bwMode="auto">
          <a:xfrm>
            <a:off x="1947863" y="730250"/>
            <a:ext cx="1431925" cy="1090613"/>
            <a:chOff x="1227" y="460"/>
            <a:chExt cx="902" cy="687"/>
          </a:xfrm>
        </p:grpSpPr>
        <p:sp>
          <p:nvSpPr>
            <p:cNvPr id="1534019" name="Line 67"/>
            <p:cNvSpPr>
              <a:spLocks noChangeShapeType="1"/>
            </p:cNvSpPr>
            <p:nvPr/>
          </p:nvSpPr>
          <p:spPr bwMode="auto">
            <a:xfrm>
              <a:off x="1227" y="901"/>
              <a:ext cx="98" cy="33"/>
            </a:xfrm>
            <a:prstGeom prst="line">
              <a:avLst/>
            </a:prstGeom>
            <a:noFill/>
            <a:ln w="50800">
              <a:solidFill>
                <a:srgbClr val="C0FEF9"/>
              </a:solidFill>
              <a:round/>
              <a:headEnd type="none" w="sm" len="sm"/>
              <a:tailEnd type="none" w="sm" len="sm"/>
            </a:ln>
            <a:effectLst>
              <a:outerShdw dist="107763" dir="18900000" algn="ctr" rotWithShape="0">
                <a:srgbClr val="FAFD00"/>
              </a:outerShdw>
            </a:effectLst>
          </p:spPr>
          <p:txBody>
            <a:bodyPr wrap="none" anchor="ctr"/>
            <a:lstStyle/>
            <a:p>
              <a:endParaRPr lang="en-US"/>
            </a:p>
          </p:txBody>
        </p:sp>
        <p:sp>
          <p:nvSpPr>
            <p:cNvPr id="1534020" name="Line 68"/>
            <p:cNvSpPr>
              <a:spLocks noChangeShapeType="1"/>
            </p:cNvSpPr>
            <p:nvPr/>
          </p:nvSpPr>
          <p:spPr bwMode="auto">
            <a:xfrm flipV="1">
              <a:off x="2038" y="947"/>
              <a:ext cx="91" cy="20"/>
            </a:xfrm>
            <a:prstGeom prst="line">
              <a:avLst/>
            </a:prstGeom>
            <a:noFill/>
            <a:ln w="50800">
              <a:solidFill>
                <a:srgbClr val="C0FEF9"/>
              </a:solidFill>
              <a:round/>
              <a:headEnd type="none" w="sm" len="sm"/>
              <a:tailEnd type="none" w="sm" len="sm"/>
            </a:ln>
            <a:effectLst>
              <a:outerShdw dist="107763" dir="18900000" algn="ctr" rotWithShape="0">
                <a:srgbClr val="FAFD00"/>
              </a:outerShdw>
            </a:effectLst>
          </p:spPr>
          <p:txBody>
            <a:bodyPr wrap="none" anchor="ctr"/>
            <a:lstStyle/>
            <a:p>
              <a:endParaRPr lang="en-US"/>
            </a:p>
          </p:txBody>
        </p:sp>
        <p:sp>
          <p:nvSpPr>
            <p:cNvPr id="1534021" name="Line 69"/>
            <p:cNvSpPr>
              <a:spLocks noChangeShapeType="1"/>
            </p:cNvSpPr>
            <p:nvPr/>
          </p:nvSpPr>
          <p:spPr bwMode="auto">
            <a:xfrm>
              <a:off x="1402" y="528"/>
              <a:ext cx="52" cy="63"/>
            </a:xfrm>
            <a:prstGeom prst="line">
              <a:avLst/>
            </a:prstGeom>
            <a:noFill/>
            <a:ln w="50800">
              <a:solidFill>
                <a:srgbClr val="C0FEF9"/>
              </a:solidFill>
              <a:round/>
              <a:headEnd type="none" w="sm" len="sm"/>
              <a:tailEnd type="none" w="sm" len="sm"/>
            </a:ln>
            <a:effectLst>
              <a:outerShdw dist="107763" dir="18900000" algn="ctr" rotWithShape="0">
                <a:srgbClr val="FAFD00"/>
              </a:outerShdw>
            </a:effectLst>
          </p:spPr>
          <p:txBody>
            <a:bodyPr wrap="none" anchor="ctr"/>
            <a:lstStyle/>
            <a:p>
              <a:endParaRPr lang="en-US"/>
            </a:p>
          </p:txBody>
        </p:sp>
        <p:sp>
          <p:nvSpPr>
            <p:cNvPr id="1534022" name="Line 70"/>
            <p:cNvSpPr>
              <a:spLocks noChangeShapeType="1"/>
            </p:cNvSpPr>
            <p:nvPr/>
          </p:nvSpPr>
          <p:spPr bwMode="auto">
            <a:xfrm flipH="1">
              <a:off x="1915" y="549"/>
              <a:ext cx="44" cy="53"/>
            </a:xfrm>
            <a:prstGeom prst="line">
              <a:avLst/>
            </a:prstGeom>
            <a:noFill/>
            <a:ln w="50800">
              <a:solidFill>
                <a:srgbClr val="C0FEF9"/>
              </a:solidFill>
              <a:round/>
              <a:headEnd type="none" w="sm" len="sm"/>
              <a:tailEnd type="none" w="sm" len="sm"/>
            </a:ln>
            <a:effectLst>
              <a:outerShdw dist="107763" dir="18900000" algn="ctr" rotWithShape="0">
                <a:srgbClr val="FAFD00"/>
              </a:outerShdw>
            </a:effectLst>
          </p:spPr>
          <p:txBody>
            <a:bodyPr wrap="none" anchor="ctr"/>
            <a:lstStyle/>
            <a:p>
              <a:endParaRPr lang="en-US"/>
            </a:p>
          </p:txBody>
        </p:sp>
        <p:sp>
          <p:nvSpPr>
            <p:cNvPr id="1534023" name="Line 71"/>
            <p:cNvSpPr>
              <a:spLocks noChangeShapeType="1"/>
            </p:cNvSpPr>
            <p:nvPr/>
          </p:nvSpPr>
          <p:spPr bwMode="auto">
            <a:xfrm>
              <a:off x="1685" y="460"/>
              <a:ext cx="2" cy="88"/>
            </a:xfrm>
            <a:prstGeom prst="line">
              <a:avLst/>
            </a:prstGeom>
            <a:noFill/>
            <a:ln w="50800">
              <a:solidFill>
                <a:srgbClr val="C0FEF9"/>
              </a:solidFill>
              <a:round/>
              <a:headEnd type="none" w="sm" len="sm"/>
              <a:tailEnd type="none" w="sm" len="sm"/>
            </a:ln>
            <a:effectLst>
              <a:outerShdw dist="107763" dir="18900000" algn="ctr" rotWithShape="0">
                <a:srgbClr val="FAFD00"/>
              </a:outerShdw>
            </a:effectLst>
          </p:spPr>
          <p:txBody>
            <a:bodyPr wrap="none" anchor="ctr"/>
            <a:lstStyle/>
            <a:p>
              <a:endParaRPr lang="en-US"/>
            </a:p>
          </p:txBody>
        </p:sp>
        <p:sp>
          <p:nvSpPr>
            <p:cNvPr id="1534024" name="Line 72"/>
            <p:cNvSpPr>
              <a:spLocks noChangeShapeType="1"/>
            </p:cNvSpPr>
            <p:nvPr/>
          </p:nvSpPr>
          <p:spPr bwMode="auto">
            <a:xfrm>
              <a:off x="1277" y="715"/>
              <a:ext cx="72" cy="24"/>
            </a:xfrm>
            <a:prstGeom prst="line">
              <a:avLst/>
            </a:prstGeom>
            <a:noFill/>
            <a:ln w="50800">
              <a:solidFill>
                <a:srgbClr val="C0FEF9"/>
              </a:solidFill>
              <a:round/>
              <a:headEnd type="none" w="sm" len="sm"/>
              <a:tailEnd type="none" w="sm" len="sm"/>
            </a:ln>
            <a:effectLst>
              <a:outerShdw dist="107763" dir="18900000" algn="ctr" rotWithShape="0">
                <a:srgbClr val="FAFD00"/>
              </a:outerShdw>
            </a:effectLst>
          </p:spPr>
          <p:txBody>
            <a:bodyPr wrap="none" anchor="ctr"/>
            <a:lstStyle/>
            <a:p>
              <a:endParaRPr lang="en-US"/>
            </a:p>
          </p:txBody>
        </p:sp>
        <p:sp>
          <p:nvSpPr>
            <p:cNvPr id="1534025" name="Line 73"/>
            <p:cNvSpPr>
              <a:spLocks noChangeShapeType="1"/>
            </p:cNvSpPr>
            <p:nvPr/>
          </p:nvSpPr>
          <p:spPr bwMode="auto">
            <a:xfrm flipH="1">
              <a:off x="2050" y="738"/>
              <a:ext cx="70" cy="12"/>
            </a:xfrm>
            <a:prstGeom prst="line">
              <a:avLst/>
            </a:prstGeom>
            <a:noFill/>
            <a:ln w="50800">
              <a:solidFill>
                <a:srgbClr val="C0FEF9"/>
              </a:solidFill>
              <a:round/>
              <a:headEnd type="none" w="sm" len="sm"/>
              <a:tailEnd type="none" w="sm" len="sm"/>
            </a:ln>
            <a:effectLst>
              <a:outerShdw dist="107763" dir="18900000" algn="ctr" rotWithShape="0">
                <a:srgbClr val="FAFD00"/>
              </a:outerShdw>
            </a:effectLst>
          </p:spPr>
          <p:txBody>
            <a:bodyPr wrap="none" anchor="ctr"/>
            <a:lstStyle/>
            <a:p>
              <a:endParaRPr lang="en-US"/>
            </a:p>
          </p:txBody>
        </p:sp>
        <p:sp>
          <p:nvSpPr>
            <p:cNvPr id="1534026" name="Line 74"/>
            <p:cNvSpPr>
              <a:spLocks noChangeShapeType="1"/>
            </p:cNvSpPr>
            <p:nvPr/>
          </p:nvSpPr>
          <p:spPr bwMode="auto">
            <a:xfrm flipH="1">
              <a:off x="1286" y="1127"/>
              <a:ext cx="66" cy="20"/>
            </a:xfrm>
            <a:prstGeom prst="line">
              <a:avLst/>
            </a:prstGeom>
            <a:noFill/>
            <a:ln w="50800">
              <a:solidFill>
                <a:srgbClr val="C0FEF9"/>
              </a:solidFill>
              <a:round/>
              <a:headEnd type="none" w="sm" len="sm"/>
              <a:tailEnd type="none" w="sm" len="sm"/>
            </a:ln>
            <a:effectLst>
              <a:outerShdw dist="107763" dir="18900000" algn="ctr" rotWithShape="0">
                <a:srgbClr val="FAFD00"/>
              </a:outerShdw>
            </a:effectLst>
          </p:spPr>
          <p:txBody>
            <a:bodyPr wrap="none" anchor="ctr"/>
            <a:lstStyle/>
            <a:p>
              <a:endParaRPr lang="en-US"/>
            </a:p>
          </p:txBody>
        </p:sp>
        <p:sp>
          <p:nvSpPr>
            <p:cNvPr id="1534027" name="Line 75"/>
            <p:cNvSpPr>
              <a:spLocks noChangeShapeType="1"/>
            </p:cNvSpPr>
            <p:nvPr/>
          </p:nvSpPr>
          <p:spPr bwMode="auto">
            <a:xfrm>
              <a:off x="2029" y="1124"/>
              <a:ext cx="81" cy="23"/>
            </a:xfrm>
            <a:prstGeom prst="line">
              <a:avLst/>
            </a:prstGeom>
            <a:noFill/>
            <a:ln w="50800">
              <a:solidFill>
                <a:srgbClr val="C0FEF9"/>
              </a:solidFill>
              <a:round/>
              <a:headEnd type="none" w="sm" len="sm"/>
              <a:tailEnd type="none" w="sm" len="sm"/>
            </a:ln>
            <a:effectLst>
              <a:outerShdw dist="107763" dir="18900000" algn="ctr" rotWithShape="0">
                <a:srgbClr val="FAFD00"/>
              </a:outerShdw>
            </a:effectLst>
          </p:spPr>
          <p:txBody>
            <a:bodyPr wrap="none" anchor="ctr"/>
            <a:lstStyle/>
            <a:p>
              <a:endParaRPr lang="en-US"/>
            </a:p>
          </p:txBody>
        </p:sp>
      </p:grpSp>
    </p:spTree>
  </p:cSld>
  <p:clrMapOvr>
    <a:masterClrMapping/>
  </p:clrMapOvr>
  <p:transition>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540099"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540100" name="Rectangle 4"/>
          <p:cNvSpPr>
            <a:spLocks noGrp="1" noChangeArrowheads="1"/>
          </p:cNvSpPr>
          <p:nvPr>
            <p:ph type="title"/>
          </p:nvPr>
        </p:nvSpPr>
        <p:spPr>
          <a:xfrm>
            <a:off x="361950" y="538163"/>
            <a:ext cx="9302750" cy="1047750"/>
          </a:xfrm>
          <a:noFill/>
          <a:ln/>
        </p:spPr>
        <p:txBody>
          <a:bodyPr/>
          <a:lstStyle/>
          <a:p>
            <a:pPr algn="ctr"/>
            <a:r>
              <a:rPr lang="en-US" sz="7200">
                <a:latin typeface="Book Antiqua" pitchFamily="18" charset="0"/>
              </a:rPr>
              <a:t>Sweat Collection</a:t>
            </a:r>
          </a:p>
        </p:txBody>
      </p:sp>
      <p:sp>
        <p:nvSpPr>
          <p:cNvPr id="1540101" name="Rectangle 5"/>
          <p:cNvSpPr>
            <a:spLocks noChangeArrowheads="1"/>
          </p:cNvSpPr>
          <p:nvPr/>
        </p:nvSpPr>
        <p:spPr bwMode="auto">
          <a:xfrm>
            <a:off x="876300" y="1676400"/>
            <a:ext cx="8001000" cy="3810000"/>
          </a:xfrm>
          <a:prstGeom prst="rect">
            <a:avLst/>
          </a:prstGeom>
          <a:solidFill>
            <a:srgbClr val="FF9966"/>
          </a:solidFill>
          <a:ln w="9525">
            <a:noFill/>
            <a:miter lim="800000"/>
            <a:headEnd/>
            <a:tailEnd/>
          </a:ln>
          <a:effectLst/>
        </p:spPr>
        <p:txBody>
          <a:bodyPr wrap="none" anchor="ctr"/>
          <a:lstStyle/>
          <a:p>
            <a:endParaRPr lang="en-US"/>
          </a:p>
        </p:txBody>
      </p:sp>
      <p:sp>
        <p:nvSpPr>
          <p:cNvPr id="1540102" name="Rectangle 6"/>
          <p:cNvSpPr>
            <a:spLocks noChangeArrowheads="1"/>
          </p:cNvSpPr>
          <p:nvPr/>
        </p:nvSpPr>
        <p:spPr bwMode="auto">
          <a:xfrm>
            <a:off x="3238500" y="2743200"/>
            <a:ext cx="3200400" cy="1600200"/>
          </a:xfrm>
          <a:prstGeom prst="rect">
            <a:avLst/>
          </a:prstGeom>
          <a:solidFill>
            <a:schemeClr val="bg1"/>
          </a:solidFill>
          <a:ln w="9525">
            <a:noFill/>
            <a:miter lim="800000"/>
            <a:headEnd/>
            <a:tailEnd/>
          </a:ln>
          <a:effectLst/>
        </p:spPr>
        <p:txBody>
          <a:bodyPr wrap="none" anchor="ctr"/>
          <a:lstStyle/>
          <a:p>
            <a:endParaRPr lang="en-US"/>
          </a:p>
        </p:txBody>
      </p:sp>
      <p:sp>
        <p:nvSpPr>
          <p:cNvPr id="1540103" name="Rectangle 7"/>
          <p:cNvSpPr>
            <a:spLocks noChangeArrowheads="1"/>
          </p:cNvSpPr>
          <p:nvPr/>
        </p:nvSpPr>
        <p:spPr bwMode="auto">
          <a:xfrm>
            <a:off x="4365625" y="3405188"/>
            <a:ext cx="1074738" cy="366712"/>
          </a:xfrm>
          <a:prstGeom prst="rect">
            <a:avLst/>
          </a:prstGeom>
          <a:noFill/>
          <a:ln w="9525">
            <a:noFill/>
            <a:miter lim="800000"/>
            <a:headEnd/>
            <a:tailEnd/>
          </a:ln>
          <a:effectLst/>
        </p:spPr>
        <p:txBody>
          <a:bodyPr wrap="none" lIns="92075" tIns="46038" rIns="92075" bIns="46038">
            <a:spAutoFit/>
          </a:bodyPr>
          <a:lstStyle/>
          <a:p>
            <a:pPr algn="l"/>
            <a:r>
              <a:rPr lang="en-US">
                <a:solidFill>
                  <a:schemeClr val="bg2"/>
                </a:solidFill>
                <a:effectLst/>
              </a:rPr>
              <a:t>3581109</a:t>
            </a:r>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4306" name="Rectangle 2"/>
          <p:cNvSpPr>
            <a:spLocks noChangeArrowheads="1"/>
          </p:cNvSpPr>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4307" name="Rectangle 3"/>
          <p:cNvSpPr>
            <a:spLocks noChangeArrowheads="1"/>
          </p:cNvSpPr>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4308" name="Rectangle 4"/>
          <p:cNvSpPr>
            <a:spLocks noGrp="1" noChangeArrowheads="1"/>
          </p:cNvSpPr>
          <p:nvPr>
            <p:ph type="body" idx="1"/>
          </p:nvPr>
        </p:nvSpPr>
        <p:spPr>
          <a:xfrm>
            <a:off x="685800" y="533400"/>
            <a:ext cx="8829675"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buFont typeface="Monotype Sorts" pitchFamily="2" charset="2"/>
              <a:buNone/>
            </a:pPr>
            <a:r>
              <a:rPr lang="en-US" sz="6000" dirty="0" smtClean="0">
                <a:latin typeface="Book Antiqua" pitchFamily="18" charset="0"/>
              </a:rPr>
              <a:t>The Quality Triangle</a:t>
            </a:r>
            <a:endParaRPr lang="en-US" sz="6000" dirty="0">
              <a:latin typeface="Book Antiqua" pitchFamily="18" charset="0"/>
            </a:endParaRPr>
          </a:p>
        </p:txBody>
      </p:sp>
      <p:sp>
        <p:nvSpPr>
          <p:cNvPr id="2274309" name="Rectangle 5"/>
          <p:cNvSpPr>
            <a:spLocks noChangeArrowheads="1"/>
          </p:cNvSpPr>
          <p:nvPr/>
        </p:nvSpPr>
        <p:spPr bwMode="auto">
          <a:xfrm rot="3284433">
            <a:off x="4754563" y="2789237"/>
            <a:ext cx="37465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4400">
                <a:solidFill>
                  <a:srgbClr val="FAFD00"/>
                </a:solidFill>
                <a:effectLst>
                  <a:outerShdw blurRad="38100" dist="38100" dir="2700000" algn="tl">
                    <a:srgbClr val="000000"/>
                  </a:outerShdw>
                </a:effectLst>
                <a:latin typeface="Book Antiqua" pitchFamily="18" charset="0"/>
              </a:rPr>
              <a:t>Accreditation</a:t>
            </a:r>
          </a:p>
        </p:txBody>
      </p:sp>
      <p:sp>
        <p:nvSpPr>
          <p:cNvPr id="2274310" name="Rectangle 6"/>
          <p:cNvSpPr>
            <a:spLocks noChangeArrowheads="1"/>
          </p:cNvSpPr>
          <p:nvPr/>
        </p:nvSpPr>
        <p:spPr bwMode="auto">
          <a:xfrm rot="18555024">
            <a:off x="1547019" y="2491581"/>
            <a:ext cx="38227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4800">
                <a:solidFill>
                  <a:srgbClr val="FAFD00"/>
                </a:solidFill>
                <a:effectLst>
                  <a:outerShdw blurRad="38100" dist="38100" dir="2700000" algn="tl">
                    <a:srgbClr val="000000"/>
                  </a:outerShdw>
                </a:effectLst>
                <a:latin typeface="Book Antiqua" pitchFamily="18" charset="0"/>
              </a:rPr>
              <a:t>Certification</a:t>
            </a:r>
            <a:endParaRPr lang="en-US" sz="4800">
              <a:solidFill>
                <a:srgbClr val="FAFD00"/>
              </a:solidFill>
              <a:effectLst/>
              <a:latin typeface="Book Antiqua" pitchFamily="18" charset="0"/>
            </a:endParaRPr>
          </a:p>
        </p:txBody>
      </p:sp>
      <p:sp>
        <p:nvSpPr>
          <p:cNvPr id="2274311" name="Rectangle 7"/>
          <p:cNvSpPr>
            <a:spLocks noChangeArrowheads="1"/>
          </p:cNvSpPr>
          <p:nvPr/>
        </p:nvSpPr>
        <p:spPr bwMode="auto">
          <a:xfrm>
            <a:off x="2667000" y="5105400"/>
            <a:ext cx="4900613"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4800">
                <a:solidFill>
                  <a:srgbClr val="FAFD00"/>
                </a:solidFill>
                <a:effectLst>
                  <a:outerShdw blurRad="38100" dist="38100" dir="2700000" algn="tl">
                    <a:srgbClr val="000000"/>
                  </a:outerShdw>
                </a:effectLst>
                <a:latin typeface="Book Antiqua" pitchFamily="18" charset="0"/>
              </a:rPr>
              <a:t>Standardization</a:t>
            </a:r>
          </a:p>
        </p:txBody>
      </p:sp>
      <p:sp>
        <p:nvSpPr>
          <p:cNvPr id="2274316" name="Rectangle 12"/>
          <p:cNvSpPr>
            <a:spLocks noChangeArrowheads="1"/>
          </p:cNvSpPr>
          <p:nvPr/>
        </p:nvSpPr>
        <p:spPr bwMode="auto">
          <a:xfrm>
            <a:off x="3313848" y="2754586"/>
            <a:ext cx="33432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ct val="20000"/>
              </a:spcBef>
            </a:pPr>
            <a:r>
              <a:rPr lang="en-US" sz="3600" dirty="0">
                <a:solidFill>
                  <a:srgbClr val="00FF00"/>
                </a:solidFill>
                <a:effectLst>
                  <a:outerShdw blurRad="38100" dist="38100" dir="2700000" algn="tl">
                    <a:srgbClr val="000000"/>
                  </a:outerShdw>
                </a:effectLst>
                <a:latin typeface="Book Antiqua" pitchFamily="18" charset="0"/>
              </a:rPr>
              <a:t>Quality</a:t>
            </a:r>
          </a:p>
          <a:p>
            <a:pPr marL="342900" indent="-342900">
              <a:spcBef>
                <a:spcPct val="20000"/>
              </a:spcBef>
            </a:pPr>
            <a:r>
              <a:rPr lang="en-US" sz="3600" dirty="0">
                <a:solidFill>
                  <a:srgbClr val="00FF00"/>
                </a:solidFill>
                <a:effectLst>
                  <a:outerShdw blurRad="38100" dist="38100" dir="2700000" algn="tl">
                    <a:srgbClr val="000000"/>
                  </a:outerShdw>
                </a:effectLst>
                <a:latin typeface="Book Antiqua" pitchFamily="18" charset="0"/>
              </a:rPr>
              <a:t>Forensic</a:t>
            </a:r>
          </a:p>
          <a:p>
            <a:pPr marL="342900" indent="-342900">
              <a:spcBef>
                <a:spcPct val="20000"/>
              </a:spcBef>
            </a:pPr>
            <a:r>
              <a:rPr lang="en-US" sz="3600" dirty="0">
                <a:solidFill>
                  <a:srgbClr val="00FF00"/>
                </a:solidFill>
                <a:effectLst>
                  <a:outerShdw blurRad="38100" dist="38100" dir="2700000" algn="tl">
                    <a:srgbClr val="000000"/>
                  </a:outerShdw>
                </a:effectLst>
                <a:latin typeface="Book Antiqua" pitchFamily="18" charset="0"/>
              </a:rPr>
              <a:t>Services</a:t>
            </a:r>
            <a:endParaRPr lang="en-US" sz="3600" dirty="0">
              <a:solidFill>
                <a:srgbClr val="00FF00"/>
              </a:solidFill>
              <a:effectLst/>
              <a:latin typeface="Book Antiqua" pitchFamily="18" charset="0"/>
            </a:endParaRPr>
          </a:p>
        </p:txBody>
      </p:sp>
      <p:sp>
        <p:nvSpPr>
          <p:cNvPr id="2" name="Isosceles Triangle 1"/>
          <p:cNvSpPr/>
          <p:nvPr/>
        </p:nvSpPr>
        <p:spPr bwMode="auto">
          <a:xfrm>
            <a:off x="2815301" y="1781400"/>
            <a:ext cx="4340370" cy="3012273"/>
          </a:xfrm>
          <a:prstGeom prst="triangle">
            <a:avLst/>
          </a:prstGeom>
          <a:noFill/>
          <a:ln w="76200">
            <a:solidFill>
              <a:schemeClr val="accent2"/>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529150024"/>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274316"/>
                                        </p:tgtEl>
                                        <p:attrNameLst>
                                          <p:attrName>style.visibility</p:attrName>
                                        </p:attrNameLst>
                                      </p:cBhvr>
                                      <p:to>
                                        <p:strVal val="visible"/>
                                      </p:to>
                                    </p:set>
                                    <p:anim calcmode="lin" valueType="num">
                                      <p:cBhvr>
                                        <p:cTn id="7" dur="3000" fill="hold"/>
                                        <p:tgtEl>
                                          <p:spTgt spid="2274316"/>
                                        </p:tgtEl>
                                        <p:attrNameLst>
                                          <p:attrName>ppt_w</p:attrName>
                                        </p:attrNameLst>
                                      </p:cBhvr>
                                      <p:tavLst>
                                        <p:tav tm="0">
                                          <p:val>
                                            <p:fltVal val="0"/>
                                          </p:val>
                                        </p:tav>
                                        <p:tav tm="100000">
                                          <p:val>
                                            <p:strVal val="#ppt_w"/>
                                          </p:val>
                                        </p:tav>
                                      </p:tavLst>
                                    </p:anim>
                                    <p:anim calcmode="lin" valueType="num">
                                      <p:cBhvr>
                                        <p:cTn id="8" dur="3000" fill="hold"/>
                                        <p:tgtEl>
                                          <p:spTgt spid="2274316"/>
                                        </p:tgtEl>
                                        <p:attrNameLst>
                                          <p:attrName>ppt_h</p:attrName>
                                        </p:attrNameLst>
                                      </p:cBhvr>
                                      <p:tavLst>
                                        <p:tav tm="0">
                                          <p:val>
                                            <p:fltVal val="0"/>
                                          </p:val>
                                        </p:tav>
                                        <p:tav tm="100000">
                                          <p:val>
                                            <p:strVal val="#ppt_h"/>
                                          </p:val>
                                        </p:tav>
                                      </p:tavLst>
                                    </p:anim>
                                    <p:anim calcmode="lin" valueType="num">
                                      <p:cBhvr>
                                        <p:cTn id="9" dur="3000" fill="hold"/>
                                        <p:tgtEl>
                                          <p:spTgt spid="2274316"/>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2743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43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2866" name="Picture 2"/>
          <p:cNvPicPr>
            <a:picLocks noChangeArrowheads="1"/>
          </p:cNvPicPr>
          <p:nvPr/>
        </p:nvPicPr>
        <p:blipFill>
          <a:blip r:embed="rId3" cstate="print"/>
          <a:srcRect/>
          <a:stretch>
            <a:fillRect/>
          </a:stretch>
        </p:blipFill>
        <p:spPr bwMode="auto">
          <a:xfrm>
            <a:off x="381000" y="381000"/>
            <a:ext cx="6400800" cy="6172200"/>
          </a:xfrm>
          <a:prstGeom prst="rect">
            <a:avLst/>
          </a:prstGeom>
          <a:noFill/>
          <a:ln w="9525">
            <a:noFill/>
            <a:miter lim="800000"/>
            <a:headEnd/>
            <a:tailEnd/>
          </a:ln>
          <a:effectLst/>
        </p:spPr>
      </p:pic>
      <p:sp>
        <p:nvSpPr>
          <p:cNvPr id="1572867" name="Rectangle 3"/>
          <p:cNvSpPr>
            <a:spLocks noChangeArrowheads="1"/>
          </p:cNvSpPr>
          <p:nvPr/>
        </p:nvSpPr>
        <p:spPr bwMode="auto">
          <a:xfrm>
            <a:off x="6858000" y="533400"/>
            <a:ext cx="2838450" cy="2809875"/>
          </a:xfrm>
          <a:prstGeom prst="rect">
            <a:avLst/>
          </a:prstGeom>
          <a:noFill/>
          <a:ln w="9525">
            <a:noFill/>
            <a:miter lim="800000"/>
            <a:headEnd/>
            <a:tailEnd/>
          </a:ln>
          <a:effectLst/>
        </p:spPr>
        <p:txBody>
          <a:bodyPr wrap="none" lIns="92075" tIns="46038" rIns="92075" bIns="46038">
            <a:spAutoFit/>
          </a:bodyPr>
          <a:lstStyle/>
          <a:p>
            <a:pPr>
              <a:lnSpc>
                <a:spcPct val="135000"/>
              </a:lnSpc>
            </a:pPr>
            <a:r>
              <a:rPr lang="en-US" sz="6600">
                <a:solidFill>
                  <a:srgbClr val="FAFD00"/>
                </a:solidFill>
                <a:effectLst>
                  <a:outerShdw blurRad="38100" dist="38100" dir="2700000" algn="tl">
                    <a:srgbClr val="000000"/>
                  </a:outerShdw>
                </a:effectLst>
                <a:latin typeface="Book Antiqua" pitchFamily="18" charset="0"/>
              </a:rPr>
              <a:t>Hair</a:t>
            </a:r>
          </a:p>
          <a:p>
            <a:pPr>
              <a:lnSpc>
                <a:spcPct val="135000"/>
              </a:lnSpc>
            </a:pPr>
            <a:r>
              <a:rPr lang="en-US" sz="6600">
                <a:solidFill>
                  <a:srgbClr val="FAFD00"/>
                </a:solidFill>
                <a:effectLst>
                  <a:outerShdw blurRad="38100" dist="38100" dir="2700000" algn="tl">
                    <a:srgbClr val="000000"/>
                  </a:outerShdw>
                </a:effectLst>
                <a:latin typeface="Book Antiqua" pitchFamily="18" charset="0"/>
              </a:rPr>
              <a:t>Testing</a:t>
            </a:r>
          </a:p>
        </p:txBody>
      </p:sp>
    </p:spTree>
    <p:extLst>
      <p:ext uri="{BB962C8B-B14F-4D97-AF65-F5344CB8AC3E}">
        <p14:creationId xmlns:p14="http://schemas.microsoft.com/office/powerpoint/2010/main" val="2463117014"/>
      </p:ext>
    </p:extLst>
  </p:cSld>
  <p:clrMapOvr>
    <a:masterClrMapping/>
  </p:clrMapOvr>
  <p:transition>
    <p:pull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p:cNvSpPr>
            <a:spLocks noGrp="1" noChangeArrowheads="1"/>
          </p:cNvSpPr>
          <p:nvPr>
            <p:ph type="body" idx="1"/>
          </p:nvPr>
        </p:nvSpPr>
        <p:spPr>
          <a:xfrm>
            <a:off x="558800" y="1690688"/>
            <a:ext cx="9601200" cy="3946525"/>
          </a:xfrm>
          <a:noFill/>
          <a:ln/>
        </p:spPr>
        <p:txBody>
          <a:bodyPr>
            <a:spAutoFit/>
          </a:bodyPr>
          <a:lstStyle/>
          <a:p>
            <a:pPr marL="0" indent="0">
              <a:lnSpc>
                <a:spcPct val="110000"/>
              </a:lnSpc>
              <a:spcBef>
                <a:spcPct val="0"/>
              </a:spcBef>
              <a:buSzPct val="100000"/>
              <a:buFontTx/>
              <a:buChar char="•"/>
            </a:pPr>
            <a:r>
              <a:rPr lang="en-US" sz="5400">
                <a:solidFill>
                  <a:srgbClr val="FAFD00"/>
                </a:solidFill>
                <a:latin typeface="Book Antiqua" pitchFamily="18" charset="0"/>
              </a:rPr>
              <a:t> </a:t>
            </a:r>
            <a:r>
              <a:rPr lang="en-US" sz="4800">
                <a:solidFill>
                  <a:srgbClr val="FAFD00"/>
                </a:solidFill>
                <a:latin typeface="Book Antiqua" pitchFamily="18" charset="0"/>
              </a:rPr>
              <a:t>Indicates Multiple Ingestions</a:t>
            </a:r>
          </a:p>
          <a:p>
            <a:pPr marL="0" indent="0">
              <a:lnSpc>
                <a:spcPct val="110000"/>
              </a:lnSpc>
              <a:spcBef>
                <a:spcPct val="0"/>
              </a:spcBef>
              <a:buFont typeface="Monotype Sorts" pitchFamily="2" charset="2"/>
              <a:buNone/>
            </a:pPr>
            <a:endParaRPr lang="en-US" sz="4000">
              <a:solidFill>
                <a:srgbClr val="FAFD00"/>
              </a:solidFill>
              <a:latin typeface="Book Antiqua" pitchFamily="18" charset="0"/>
            </a:endParaRPr>
          </a:p>
          <a:p>
            <a:pPr marL="0" indent="0">
              <a:lnSpc>
                <a:spcPct val="110000"/>
              </a:lnSpc>
              <a:spcBef>
                <a:spcPct val="0"/>
              </a:spcBef>
              <a:buSzPct val="100000"/>
              <a:buFontTx/>
              <a:buChar char="•"/>
            </a:pPr>
            <a:r>
              <a:rPr lang="en-US" sz="4800">
                <a:solidFill>
                  <a:srgbClr val="FAFD00"/>
                </a:solidFill>
                <a:latin typeface="Book Antiqua" pitchFamily="18" charset="0"/>
              </a:rPr>
              <a:t> Distinguish Time Periods</a:t>
            </a:r>
          </a:p>
          <a:p>
            <a:pPr marL="0" indent="0">
              <a:lnSpc>
                <a:spcPct val="110000"/>
              </a:lnSpc>
              <a:spcBef>
                <a:spcPct val="0"/>
              </a:spcBef>
              <a:buFont typeface="Monotype Sorts" pitchFamily="2" charset="2"/>
              <a:buNone/>
            </a:pPr>
            <a:endParaRPr lang="en-US" sz="4000">
              <a:solidFill>
                <a:srgbClr val="FAFD00"/>
              </a:solidFill>
              <a:latin typeface="Book Antiqua" pitchFamily="18" charset="0"/>
            </a:endParaRPr>
          </a:p>
          <a:p>
            <a:pPr marL="0" indent="0">
              <a:lnSpc>
                <a:spcPct val="110000"/>
              </a:lnSpc>
              <a:spcBef>
                <a:spcPct val="0"/>
              </a:spcBef>
              <a:buSzPct val="100000"/>
              <a:buFontTx/>
              <a:buChar char="•"/>
            </a:pPr>
            <a:r>
              <a:rPr lang="en-US" sz="4800">
                <a:solidFill>
                  <a:srgbClr val="FAFD00"/>
                </a:solidFill>
                <a:latin typeface="Book Antiqua" pitchFamily="18" charset="0"/>
              </a:rPr>
              <a:t> Difficult to Evade</a:t>
            </a:r>
          </a:p>
        </p:txBody>
      </p:sp>
      <p:sp>
        <p:nvSpPr>
          <p:cNvPr id="1585155" name="Rectangle 3"/>
          <p:cNvSpPr>
            <a:spLocks noGrp="1" noChangeArrowheads="1"/>
          </p:cNvSpPr>
          <p:nvPr>
            <p:ph type="title"/>
          </p:nvPr>
        </p:nvSpPr>
        <p:spPr>
          <a:xfrm>
            <a:off x="228600" y="228600"/>
            <a:ext cx="9848850" cy="1200150"/>
          </a:xfrm>
          <a:noFill/>
          <a:ln/>
        </p:spPr>
        <p:txBody>
          <a:bodyPr/>
          <a:lstStyle/>
          <a:p>
            <a:pPr algn="ctr"/>
            <a:r>
              <a:rPr lang="en-US" sz="6600">
                <a:latin typeface="Book Antiqua" pitchFamily="18" charset="0"/>
              </a:rPr>
              <a:t>Hair Testing Promises</a:t>
            </a:r>
            <a:endParaRPr lang="en-US" sz="6000">
              <a:latin typeface="Book Antiqua" pitchFamily="18" charset="0"/>
            </a:endParaRPr>
          </a:p>
        </p:txBody>
      </p:sp>
    </p:spTree>
    <p:extLst>
      <p:ext uri="{BB962C8B-B14F-4D97-AF65-F5344CB8AC3E}">
        <p14:creationId xmlns:p14="http://schemas.microsoft.com/office/powerpoint/2010/main" val="232517437"/>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ChangeArrowheads="1"/>
          </p:cNvSpPr>
          <p:nvPr/>
        </p:nvSpPr>
        <p:spPr bwMode="auto">
          <a:xfrm>
            <a:off x="419100" y="685800"/>
            <a:ext cx="8991600" cy="5475987"/>
          </a:xfrm>
          <a:prstGeom prst="rect">
            <a:avLst/>
          </a:prstGeom>
          <a:noFill/>
          <a:ln w="9525">
            <a:noFill/>
            <a:miter lim="800000"/>
            <a:headEnd/>
            <a:tailEnd/>
          </a:ln>
          <a:effectLst/>
        </p:spPr>
        <p:txBody>
          <a:bodyPr wrap="square" lIns="92075" tIns="46038" rIns="92075" bIns="46038">
            <a:spAutoFit/>
          </a:bodyPr>
          <a:lstStyle/>
          <a:p>
            <a:pPr>
              <a:lnSpc>
                <a:spcPct val="110000"/>
              </a:lnSpc>
            </a:pPr>
            <a:r>
              <a:rPr lang="en-US" sz="10600" i="1" dirty="0" smtClean="0">
                <a:solidFill>
                  <a:srgbClr val="FAFD00"/>
                </a:solidFill>
                <a:effectLst>
                  <a:outerShdw blurRad="38100" dist="38100" dir="2700000" algn="tl">
                    <a:srgbClr val="000000"/>
                  </a:outerShdw>
                </a:effectLst>
                <a:latin typeface="Book Antiqua" pitchFamily="18" charset="0"/>
              </a:rPr>
              <a:t>How big are the </a:t>
            </a:r>
            <a:r>
              <a:rPr lang="en-US" sz="10600" i="1" u="sng" dirty="0" smtClean="0">
                <a:solidFill>
                  <a:srgbClr val="FF0000"/>
                </a:solidFill>
                <a:effectLst>
                  <a:outerShdw blurRad="38100" dist="38100" dir="2700000" algn="tl">
                    <a:srgbClr val="000000"/>
                  </a:outerShdw>
                </a:effectLst>
                <a:latin typeface="Book Antiqua" pitchFamily="18" charset="0"/>
              </a:rPr>
              <a:t>W</a:t>
            </a:r>
            <a:r>
              <a:rPr lang="en-US" sz="10600" i="1" u="sng" dirty="0" smtClean="0">
                <a:solidFill>
                  <a:schemeClr val="accent2"/>
                </a:solidFill>
                <a:effectLst>
                  <a:outerShdw blurRad="38100" dist="38100" dir="2700000" algn="tl">
                    <a:srgbClr val="000000"/>
                  </a:outerShdw>
                </a:effectLst>
                <a:latin typeface="Book Antiqua" pitchFamily="18" charset="0"/>
              </a:rPr>
              <a:t>indows </a:t>
            </a:r>
            <a:r>
              <a:rPr lang="en-US" sz="10600" i="1" u="sng" dirty="0" smtClean="0">
                <a:solidFill>
                  <a:srgbClr val="FF0000"/>
                </a:solidFill>
                <a:effectLst>
                  <a:outerShdw blurRad="38100" dist="38100" dir="2700000" algn="tl">
                    <a:srgbClr val="000000"/>
                  </a:outerShdw>
                </a:effectLst>
                <a:latin typeface="Book Antiqua" pitchFamily="18" charset="0"/>
              </a:rPr>
              <a:t>o</a:t>
            </a:r>
            <a:r>
              <a:rPr lang="en-US" sz="10600" i="1" u="sng" dirty="0" smtClean="0">
                <a:solidFill>
                  <a:schemeClr val="accent2"/>
                </a:solidFill>
                <a:effectLst>
                  <a:outerShdw blurRad="38100" dist="38100" dir="2700000" algn="tl">
                    <a:srgbClr val="000000"/>
                  </a:outerShdw>
                </a:effectLst>
                <a:latin typeface="Book Antiqua" pitchFamily="18" charset="0"/>
              </a:rPr>
              <a:t>f </a:t>
            </a:r>
            <a:r>
              <a:rPr lang="en-US" sz="10600" i="1" u="sng" dirty="0" smtClean="0">
                <a:solidFill>
                  <a:srgbClr val="FF0000"/>
                </a:solidFill>
                <a:effectLst>
                  <a:outerShdw blurRad="38100" dist="38100" dir="2700000" algn="tl">
                    <a:srgbClr val="000000"/>
                  </a:outerShdw>
                </a:effectLst>
                <a:latin typeface="Book Antiqua" pitchFamily="18" charset="0"/>
              </a:rPr>
              <a:t>D</a:t>
            </a:r>
            <a:r>
              <a:rPr lang="en-US" sz="10600" i="1" u="sng" dirty="0" smtClean="0">
                <a:solidFill>
                  <a:schemeClr val="accent2"/>
                </a:solidFill>
                <a:effectLst>
                  <a:outerShdw blurRad="38100" dist="38100" dir="2700000" algn="tl">
                    <a:srgbClr val="000000"/>
                  </a:outerShdw>
                </a:effectLst>
                <a:latin typeface="Book Antiqua" pitchFamily="18" charset="0"/>
              </a:rPr>
              <a:t>etection</a:t>
            </a:r>
            <a:r>
              <a:rPr lang="en-US" sz="10600" i="1" dirty="0" smtClean="0">
                <a:solidFill>
                  <a:srgbClr val="FAFD00"/>
                </a:solidFill>
                <a:effectLst>
                  <a:outerShdw blurRad="38100" dist="38100" dir="2700000" algn="tl">
                    <a:srgbClr val="000000"/>
                  </a:outerShdw>
                </a:effectLst>
                <a:latin typeface="Book Antiqua" pitchFamily="18" charset="0"/>
              </a:rPr>
              <a:t>?</a:t>
            </a:r>
            <a:endParaRPr lang="en-US" sz="6000" i="1" dirty="0">
              <a:solidFill>
                <a:srgbClr val="FAFD00"/>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1526329166"/>
      </p:ext>
    </p:extLst>
  </p:cSld>
  <p:clrMapOvr>
    <a:masterClrMapping/>
  </p:clrMapOvr>
  <p:transition>
    <p:pull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ChangeArrowheads="1"/>
          </p:cNvSpPr>
          <p:nvPr/>
        </p:nvSpPr>
        <p:spPr bwMode="auto">
          <a:xfrm>
            <a:off x="419100" y="685800"/>
            <a:ext cx="9525000" cy="4257192"/>
          </a:xfrm>
          <a:prstGeom prst="rect">
            <a:avLst/>
          </a:prstGeom>
          <a:noFill/>
          <a:ln w="9525">
            <a:noFill/>
            <a:miter lim="800000"/>
            <a:headEnd/>
            <a:tailEnd/>
          </a:ln>
          <a:effectLst/>
        </p:spPr>
        <p:txBody>
          <a:bodyPr wrap="square" lIns="92075" tIns="46038" rIns="92075" bIns="46038">
            <a:spAutoFit/>
          </a:bodyPr>
          <a:lstStyle/>
          <a:p>
            <a:pPr>
              <a:lnSpc>
                <a:spcPct val="110000"/>
              </a:lnSpc>
            </a:pPr>
            <a:r>
              <a:rPr lang="en-US" sz="9600" dirty="0" smtClean="0">
                <a:solidFill>
                  <a:srgbClr val="FAFD00"/>
                </a:solidFill>
                <a:effectLst>
                  <a:outerShdw blurRad="38100" dist="38100" dir="2700000" algn="tl">
                    <a:srgbClr val="000000"/>
                  </a:outerShdw>
                </a:effectLst>
                <a:latin typeface="Book Antiqua" pitchFamily="18" charset="0"/>
              </a:rPr>
              <a:t>“It’s All About the Half-Life” </a:t>
            </a:r>
            <a:r>
              <a:rPr lang="en-US" sz="5400" dirty="0" smtClean="0">
                <a:solidFill>
                  <a:schemeClr val="accent2"/>
                </a:solidFill>
                <a:effectLst>
                  <a:outerShdw blurRad="38100" dist="38100" dir="2700000" algn="tl">
                    <a:srgbClr val="000000"/>
                  </a:outerShdw>
                </a:effectLst>
                <a:latin typeface="Book Antiqua" pitchFamily="18" charset="0"/>
              </a:rPr>
              <a:t>(Elimination or Excretion?)</a:t>
            </a:r>
            <a:endParaRPr lang="en-US" sz="5400" dirty="0">
              <a:solidFill>
                <a:schemeClr val="accent2"/>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3581733078"/>
      </p:ext>
    </p:extLst>
  </p:cSld>
  <p:clrMapOvr>
    <a:masterClrMapping/>
  </p:clrMapOvr>
  <p:transition>
    <p:pull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ChangeArrowheads="1"/>
          </p:cNvSpPr>
          <p:nvPr/>
        </p:nvSpPr>
        <p:spPr bwMode="auto">
          <a:xfrm>
            <a:off x="419100" y="609600"/>
            <a:ext cx="9525000" cy="4494180"/>
          </a:xfrm>
          <a:prstGeom prst="rect">
            <a:avLst/>
          </a:prstGeom>
          <a:noFill/>
          <a:ln w="9525">
            <a:noFill/>
            <a:miter lim="800000"/>
            <a:headEnd/>
            <a:tailEnd/>
          </a:ln>
          <a:effectLst/>
        </p:spPr>
        <p:txBody>
          <a:bodyPr wrap="square" lIns="92075" tIns="46038" rIns="92075" bIns="46038">
            <a:spAutoFit/>
          </a:bodyPr>
          <a:lstStyle/>
          <a:p>
            <a:pPr>
              <a:lnSpc>
                <a:spcPct val="110000"/>
              </a:lnSpc>
            </a:pPr>
            <a:r>
              <a:rPr lang="en-US" sz="10600" dirty="0" smtClean="0">
                <a:solidFill>
                  <a:srgbClr val="FAFD00"/>
                </a:solidFill>
                <a:effectLst>
                  <a:outerShdw blurRad="38100" dist="38100" dir="2700000" algn="tl">
                    <a:srgbClr val="000000"/>
                  </a:outerShdw>
                </a:effectLst>
                <a:latin typeface="Book Antiqua" pitchFamily="18" charset="0"/>
              </a:rPr>
              <a:t>Oral Fluid</a:t>
            </a:r>
            <a:endParaRPr lang="en-US" sz="10600" dirty="0">
              <a:solidFill>
                <a:srgbClr val="FAFD00"/>
              </a:solidFill>
              <a:effectLst>
                <a:outerShdw blurRad="38100" dist="38100" dir="2700000" algn="tl">
                  <a:srgbClr val="000000"/>
                </a:outerShdw>
              </a:effectLst>
              <a:latin typeface="Book Antiqua" pitchFamily="18" charset="0"/>
            </a:endParaRPr>
          </a:p>
          <a:p>
            <a:pPr>
              <a:lnSpc>
                <a:spcPct val="110000"/>
              </a:lnSpc>
            </a:pPr>
            <a:r>
              <a:rPr lang="en-US" sz="10600" dirty="0" smtClean="0">
                <a:solidFill>
                  <a:srgbClr val="FAFD00"/>
                </a:solidFill>
                <a:effectLst>
                  <a:outerShdw blurRad="38100" dist="38100" dir="2700000" algn="tl">
                    <a:srgbClr val="000000"/>
                  </a:outerShdw>
                </a:effectLst>
                <a:latin typeface="Book Antiqua" pitchFamily="18" charset="0"/>
              </a:rPr>
              <a:t>Tracks Blood</a:t>
            </a:r>
          </a:p>
          <a:p>
            <a:pPr>
              <a:lnSpc>
                <a:spcPct val="110000"/>
              </a:lnSpc>
            </a:pPr>
            <a:r>
              <a:rPr lang="en-US" sz="4800" dirty="0" smtClean="0">
                <a:solidFill>
                  <a:srgbClr val="FAFD00"/>
                </a:solidFill>
                <a:effectLst>
                  <a:outerShdw blurRad="38100" dist="38100" dir="2700000" algn="tl">
                    <a:srgbClr val="000000"/>
                  </a:outerShdw>
                </a:effectLst>
                <a:latin typeface="Book Antiqua" pitchFamily="18" charset="0"/>
              </a:rPr>
              <a:t>(pretty closely, anyway…)</a:t>
            </a:r>
            <a:endParaRPr lang="en-US" sz="2400" dirty="0">
              <a:solidFill>
                <a:srgbClr val="FAFD00"/>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1745704151"/>
      </p:ext>
    </p:extLst>
  </p:cSld>
  <p:clrMapOvr>
    <a:masterClrMapping/>
  </p:clrMapOvr>
  <p:transition>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3475" name="Group 3"/>
          <p:cNvGrpSpPr>
            <a:grpSpLocks/>
          </p:cNvGrpSpPr>
          <p:nvPr/>
        </p:nvGrpSpPr>
        <p:grpSpPr bwMode="auto">
          <a:xfrm>
            <a:off x="1359595" y="2236788"/>
            <a:ext cx="4698305" cy="3568541"/>
            <a:chOff x="864" y="1380"/>
            <a:chExt cx="3001" cy="2233"/>
          </a:xfrm>
        </p:grpSpPr>
        <p:sp>
          <p:nvSpPr>
            <p:cNvPr id="1513476" name="Freeform 4"/>
            <p:cNvSpPr>
              <a:spLocks/>
            </p:cNvSpPr>
            <p:nvPr/>
          </p:nvSpPr>
          <p:spPr bwMode="auto">
            <a:xfrm>
              <a:off x="972" y="1380"/>
              <a:ext cx="2893" cy="2233"/>
            </a:xfrm>
            <a:custGeom>
              <a:avLst/>
              <a:gdLst/>
              <a:ahLst/>
              <a:cxnLst>
                <a:cxn ang="0">
                  <a:pos x="0" y="47"/>
                </a:cxn>
                <a:cxn ang="0">
                  <a:pos x="72" y="0"/>
                </a:cxn>
                <a:cxn ang="0">
                  <a:pos x="144" y="0"/>
                </a:cxn>
                <a:cxn ang="0">
                  <a:pos x="216" y="0"/>
                </a:cxn>
                <a:cxn ang="0">
                  <a:pos x="288" y="24"/>
                </a:cxn>
                <a:cxn ang="0">
                  <a:pos x="336" y="83"/>
                </a:cxn>
                <a:cxn ang="0">
                  <a:pos x="384" y="142"/>
                </a:cxn>
                <a:cxn ang="0">
                  <a:pos x="420" y="213"/>
                </a:cxn>
                <a:cxn ang="0">
                  <a:pos x="456" y="283"/>
                </a:cxn>
                <a:cxn ang="0">
                  <a:pos x="480" y="354"/>
                </a:cxn>
                <a:cxn ang="0">
                  <a:pos x="528" y="413"/>
                </a:cxn>
                <a:cxn ang="0">
                  <a:pos x="588" y="484"/>
                </a:cxn>
                <a:cxn ang="0">
                  <a:pos x="636" y="555"/>
                </a:cxn>
                <a:cxn ang="0">
                  <a:pos x="696" y="626"/>
                </a:cxn>
                <a:cxn ang="0">
                  <a:pos x="756" y="697"/>
                </a:cxn>
                <a:cxn ang="0">
                  <a:pos x="804" y="768"/>
                </a:cxn>
                <a:cxn ang="0">
                  <a:pos x="840" y="838"/>
                </a:cxn>
                <a:cxn ang="0">
                  <a:pos x="876" y="909"/>
                </a:cxn>
                <a:cxn ang="0">
                  <a:pos x="912" y="992"/>
                </a:cxn>
                <a:cxn ang="0">
                  <a:pos x="996" y="1086"/>
                </a:cxn>
                <a:cxn ang="0">
                  <a:pos x="1068" y="1169"/>
                </a:cxn>
                <a:cxn ang="0">
                  <a:pos x="1140" y="1240"/>
                </a:cxn>
                <a:cxn ang="0">
                  <a:pos x="1200" y="1311"/>
                </a:cxn>
                <a:cxn ang="0">
                  <a:pos x="1260" y="1382"/>
                </a:cxn>
                <a:cxn ang="0">
                  <a:pos x="1332" y="1453"/>
                </a:cxn>
                <a:cxn ang="0">
                  <a:pos x="1356" y="1523"/>
                </a:cxn>
                <a:cxn ang="0">
                  <a:pos x="1416" y="1594"/>
                </a:cxn>
                <a:cxn ang="0">
                  <a:pos x="1500" y="1665"/>
                </a:cxn>
                <a:cxn ang="0">
                  <a:pos x="1572" y="1736"/>
                </a:cxn>
                <a:cxn ang="0">
                  <a:pos x="1632" y="1807"/>
                </a:cxn>
                <a:cxn ang="0">
                  <a:pos x="1716" y="1878"/>
                </a:cxn>
                <a:cxn ang="0">
                  <a:pos x="1812" y="1937"/>
                </a:cxn>
                <a:cxn ang="0">
                  <a:pos x="1896" y="1972"/>
                </a:cxn>
                <a:cxn ang="0">
                  <a:pos x="2040" y="2019"/>
                </a:cxn>
                <a:cxn ang="0">
                  <a:pos x="2112" y="2043"/>
                </a:cxn>
                <a:cxn ang="0">
                  <a:pos x="2196" y="2067"/>
                </a:cxn>
                <a:cxn ang="0">
                  <a:pos x="2268" y="2078"/>
                </a:cxn>
                <a:cxn ang="0">
                  <a:pos x="2340" y="2102"/>
                </a:cxn>
                <a:cxn ang="0">
                  <a:pos x="2412" y="2114"/>
                </a:cxn>
                <a:cxn ang="0">
                  <a:pos x="2484" y="2149"/>
                </a:cxn>
                <a:cxn ang="0">
                  <a:pos x="2556" y="2173"/>
                </a:cxn>
                <a:cxn ang="0">
                  <a:pos x="2628" y="2185"/>
                </a:cxn>
                <a:cxn ang="0">
                  <a:pos x="2700" y="2197"/>
                </a:cxn>
                <a:cxn ang="0">
                  <a:pos x="2772" y="2197"/>
                </a:cxn>
                <a:cxn ang="0">
                  <a:pos x="2844" y="2220"/>
                </a:cxn>
                <a:cxn ang="0">
                  <a:pos x="2892" y="2232"/>
                </a:cxn>
              </a:cxnLst>
              <a:rect l="0" t="0" r="r" b="b"/>
              <a:pathLst>
                <a:path w="2893" h="2233">
                  <a:moveTo>
                    <a:pt x="0" y="83"/>
                  </a:moveTo>
                  <a:lnTo>
                    <a:pt x="0" y="47"/>
                  </a:lnTo>
                  <a:lnTo>
                    <a:pt x="36" y="24"/>
                  </a:lnTo>
                  <a:lnTo>
                    <a:pt x="72" y="0"/>
                  </a:lnTo>
                  <a:lnTo>
                    <a:pt x="108" y="0"/>
                  </a:lnTo>
                  <a:lnTo>
                    <a:pt x="144" y="0"/>
                  </a:lnTo>
                  <a:lnTo>
                    <a:pt x="180" y="0"/>
                  </a:lnTo>
                  <a:lnTo>
                    <a:pt x="216" y="0"/>
                  </a:lnTo>
                  <a:lnTo>
                    <a:pt x="252" y="0"/>
                  </a:lnTo>
                  <a:lnTo>
                    <a:pt x="288" y="24"/>
                  </a:lnTo>
                  <a:lnTo>
                    <a:pt x="324" y="47"/>
                  </a:lnTo>
                  <a:lnTo>
                    <a:pt x="336" y="83"/>
                  </a:lnTo>
                  <a:lnTo>
                    <a:pt x="372" y="106"/>
                  </a:lnTo>
                  <a:lnTo>
                    <a:pt x="384" y="142"/>
                  </a:lnTo>
                  <a:lnTo>
                    <a:pt x="408" y="177"/>
                  </a:lnTo>
                  <a:lnTo>
                    <a:pt x="420" y="213"/>
                  </a:lnTo>
                  <a:lnTo>
                    <a:pt x="432" y="248"/>
                  </a:lnTo>
                  <a:lnTo>
                    <a:pt x="456" y="283"/>
                  </a:lnTo>
                  <a:lnTo>
                    <a:pt x="480" y="319"/>
                  </a:lnTo>
                  <a:lnTo>
                    <a:pt x="480" y="354"/>
                  </a:lnTo>
                  <a:lnTo>
                    <a:pt x="492" y="390"/>
                  </a:lnTo>
                  <a:lnTo>
                    <a:pt x="528" y="413"/>
                  </a:lnTo>
                  <a:lnTo>
                    <a:pt x="552" y="449"/>
                  </a:lnTo>
                  <a:lnTo>
                    <a:pt x="588" y="484"/>
                  </a:lnTo>
                  <a:lnTo>
                    <a:pt x="612" y="520"/>
                  </a:lnTo>
                  <a:lnTo>
                    <a:pt x="636" y="555"/>
                  </a:lnTo>
                  <a:lnTo>
                    <a:pt x="672" y="590"/>
                  </a:lnTo>
                  <a:lnTo>
                    <a:pt x="696" y="626"/>
                  </a:lnTo>
                  <a:lnTo>
                    <a:pt x="732" y="661"/>
                  </a:lnTo>
                  <a:lnTo>
                    <a:pt x="756" y="697"/>
                  </a:lnTo>
                  <a:lnTo>
                    <a:pt x="780" y="732"/>
                  </a:lnTo>
                  <a:lnTo>
                    <a:pt x="804" y="768"/>
                  </a:lnTo>
                  <a:lnTo>
                    <a:pt x="816" y="803"/>
                  </a:lnTo>
                  <a:lnTo>
                    <a:pt x="840" y="838"/>
                  </a:lnTo>
                  <a:lnTo>
                    <a:pt x="852" y="874"/>
                  </a:lnTo>
                  <a:lnTo>
                    <a:pt x="876" y="909"/>
                  </a:lnTo>
                  <a:lnTo>
                    <a:pt x="876" y="945"/>
                  </a:lnTo>
                  <a:lnTo>
                    <a:pt x="912" y="992"/>
                  </a:lnTo>
                  <a:lnTo>
                    <a:pt x="948" y="1039"/>
                  </a:lnTo>
                  <a:lnTo>
                    <a:pt x="996" y="1086"/>
                  </a:lnTo>
                  <a:lnTo>
                    <a:pt x="1032" y="1134"/>
                  </a:lnTo>
                  <a:lnTo>
                    <a:pt x="1068" y="1169"/>
                  </a:lnTo>
                  <a:lnTo>
                    <a:pt x="1104" y="1205"/>
                  </a:lnTo>
                  <a:lnTo>
                    <a:pt x="1140" y="1240"/>
                  </a:lnTo>
                  <a:lnTo>
                    <a:pt x="1176" y="1275"/>
                  </a:lnTo>
                  <a:lnTo>
                    <a:pt x="1200" y="1311"/>
                  </a:lnTo>
                  <a:lnTo>
                    <a:pt x="1236" y="1346"/>
                  </a:lnTo>
                  <a:lnTo>
                    <a:pt x="1260" y="1382"/>
                  </a:lnTo>
                  <a:lnTo>
                    <a:pt x="1296" y="1417"/>
                  </a:lnTo>
                  <a:lnTo>
                    <a:pt x="1332" y="1453"/>
                  </a:lnTo>
                  <a:lnTo>
                    <a:pt x="1344" y="1488"/>
                  </a:lnTo>
                  <a:lnTo>
                    <a:pt x="1356" y="1523"/>
                  </a:lnTo>
                  <a:lnTo>
                    <a:pt x="1380" y="1559"/>
                  </a:lnTo>
                  <a:lnTo>
                    <a:pt x="1416" y="1594"/>
                  </a:lnTo>
                  <a:lnTo>
                    <a:pt x="1464" y="1630"/>
                  </a:lnTo>
                  <a:lnTo>
                    <a:pt x="1500" y="1665"/>
                  </a:lnTo>
                  <a:lnTo>
                    <a:pt x="1548" y="1701"/>
                  </a:lnTo>
                  <a:lnTo>
                    <a:pt x="1572" y="1736"/>
                  </a:lnTo>
                  <a:lnTo>
                    <a:pt x="1608" y="1771"/>
                  </a:lnTo>
                  <a:lnTo>
                    <a:pt x="1632" y="1807"/>
                  </a:lnTo>
                  <a:lnTo>
                    <a:pt x="1680" y="1842"/>
                  </a:lnTo>
                  <a:lnTo>
                    <a:pt x="1716" y="1878"/>
                  </a:lnTo>
                  <a:lnTo>
                    <a:pt x="1764" y="1901"/>
                  </a:lnTo>
                  <a:lnTo>
                    <a:pt x="1812" y="1937"/>
                  </a:lnTo>
                  <a:lnTo>
                    <a:pt x="1848" y="1960"/>
                  </a:lnTo>
                  <a:lnTo>
                    <a:pt x="1896" y="1972"/>
                  </a:lnTo>
                  <a:lnTo>
                    <a:pt x="1992" y="1996"/>
                  </a:lnTo>
                  <a:lnTo>
                    <a:pt x="2040" y="2019"/>
                  </a:lnTo>
                  <a:lnTo>
                    <a:pt x="2076" y="2031"/>
                  </a:lnTo>
                  <a:lnTo>
                    <a:pt x="2112" y="2043"/>
                  </a:lnTo>
                  <a:lnTo>
                    <a:pt x="2148" y="2055"/>
                  </a:lnTo>
                  <a:lnTo>
                    <a:pt x="2196" y="2067"/>
                  </a:lnTo>
                  <a:lnTo>
                    <a:pt x="2232" y="2078"/>
                  </a:lnTo>
                  <a:lnTo>
                    <a:pt x="2268" y="2078"/>
                  </a:lnTo>
                  <a:lnTo>
                    <a:pt x="2304" y="2090"/>
                  </a:lnTo>
                  <a:lnTo>
                    <a:pt x="2340" y="2102"/>
                  </a:lnTo>
                  <a:lnTo>
                    <a:pt x="2376" y="2102"/>
                  </a:lnTo>
                  <a:lnTo>
                    <a:pt x="2412" y="2114"/>
                  </a:lnTo>
                  <a:lnTo>
                    <a:pt x="2448" y="2126"/>
                  </a:lnTo>
                  <a:lnTo>
                    <a:pt x="2484" y="2149"/>
                  </a:lnTo>
                  <a:lnTo>
                    <a:pt x="2520" y="2161"/>
                  </a:lnTo>
                  <a:lnTo>
                    <a:pt x="2556" y="2173"/>
                  </a:lnTo>
                  <a:lnTo>
                    <a:pt x="2592" y="2185"/>
                  </a:lnTo>
                  <a:lnTo>
                    <a:pt x="2628" y="2185"/>
                  </a:lnTo>
                  <a:lnTo>
                    <a:pt x="2664" y="2185"/>
                  </a:lnTo>
                  <a:lnTo>
                    <a:pt x="2700" y="2197"/>
                  </a:lnTo>
                  <a:lnTo>
                    <a:pt x="2736" y="2197"/>
                  </a:lnTo>
                  <a:lnTo>
                    <a:pt x="2772" y="2197"/>
                  </a:lnTo>
                  <a:lnTo>
                    <a:pt x="2808" y="2208"/>
                  </a:lnTo>
                  <a:lnTo>
                    <a:pt x="2844" y="2220"/>
                  </a:lnTo>
                  <a:lnTo>
                    <a:pt x="2880" y="2232"/>
                  </a:lnTo>
                  <a:lnTo>
                    <a:pt x="2892" y="2232"/>
                  </a:lnTo>
                </a:path>
              </a:pathLst>
            </a:custGeom>
            <a:noFill/>
            <a:ln w="50800" cap="rnd" cmpd="sng">
              <a:solidFill>
                <a:srgbClr val="00B0F0"/>
              </a:solidFill>
              <a:prstDash val="solid"/>
              <a:round/>
              <a:headEnd type="none" w="sm" len="sm"/>
              <a:tailEnd type="none" w="sm" len="sm"/>
            </a:ln>
            <a:effectLst/>
          </p:spPr>
          <p:txBody>
            <a:bodyPr/>
            <a:lstStyle/>
            <a:p>
              <a:endParaRPr lang="en-US"/>
            </a:p>
          </p:txBody>
        </p:sp>
        <p:sp>
          <p:nvSpPr>
            <p:cNvPr id="1513477" name="Line 5"/>
            <p:cNvSpPr>
              <a:spLocks noChangeShapeType="1"/>
            </p:cNvSpPr>
            <p:nvPr/>
          </p:nvSpPr>
          <p:spPr bwMode="auto">
            <a:xfrm flipV="1">
              <a:off x="864" y="1451"/>
              <a:ext cx="108" cy="2137"/>
            </a:xfrm>
            <a:prstGeom prst="line">
              <a:avLst/>
            </a:prstGeom>
            <a:noFill/>
            <a:ln w="50800">
              <a:solidFill>
                <a:srgbClr val="00B0F0"/>
              </a:solidFill>
              <a:round/>
              <a:headEnd type="none" w="sm" len="sm"/>
              <a:tailEnd type="none" w="sm" len="sm"/>
            </a:ln>
            <a:effectLst/>
          </p:spPr>
          <p:txBody>
            <a:bodyPr wrap="none" anchor="ctr"/>
            <a:lstStyle/>
            <a:p>
              <a:endParaRPr lang="en-US"/>
            </a:p>
          </p:txBody>
        </p:sp>
      </p:grpSp>
      <p:sp>
        <p:nvSpPr>
          <p:cNvPr id="1513480" name="Line 8"/>
          <p:cNvSpPr>
            <a:spLocks noChangeShapeType="1"/>
          </p:cNvSpPr>
          <p:nvPr/>
        </p:nvSpPr>
        <p:spPr bwMode="auto">
          <a:xfrm>
            <a:off x="1314450" y="1771650"/>
            <a:ext cx="0" cy="403860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1" name="Line 9"/>
          <p:cNvSpPr>
            <a:spLocks noChangeShapeType="1"/>
          </p:cNvSpPr>
          <p:nvPr/>
        </p:nvSpPr>
        <p:spPr bwMode="auto">
          <a:xfrm>
            <a:off x="1314450" y="5791200"/>
            <a:ext cx="805815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3" name="Rectangle 11"/>
          <p:cNvSpPr>
            <a:spLocks noChangeArrowheads="1"/>
          </p:cNvSpPr>
          <p:nvPr/>
        </p:nvSpPr>
        <p:spPr bwMode="auto">
          <a:xfrm>
            <a:off x="2041525" y="1189038"/>
            <a:ext cx="5534025" cy="579437"/>
          </a:xfrm>
          <a:prstGeom prst="rect">
            <a:avLst/>
          </a:prstGeom>
          <a:noFill/>
          <a:ln w="9525">
            <a:noFill/>
            <a:miter lim="800000"/>
            <a:headEnd/>
            <a:tailEnd/>
          </a:ln>
          <a:effectLst/>
        </p:spPr>
        <p:txBody>
          <a:bodyPr wrap="none" lIns="92075" tIns="46038" rIns="92075" bIns="46038">
            <a:spAutoFit/>
          </a:bodyPr>
          <a:lstStyle/>
          <a:p>
            <a:pPr algn="l"/>
            <a:r>
              <a:rPr lang="en-US" sz="3200">
                <a:solidFill>
                  <a:schemeClr val="accent2"/>
                </a:solidFill>
                <a:effectLst>
                  <a:outerShdw blurRad="38100" dist="38100" dir="2700000" algn="tl">
                    <a:srgbClr val="000000"/>
                  </a:outerShdw>
                </a:effectLst>
                <a:latin typeface="Book Antiqua" pitchFamily="18" charset="0"/>
              </a:rPr>
              <a:t>Absorption and Distribution</a:t>
            </a:r>
          </a:p>
        </p:txBody>
      </p:sp>
      <p:sp>
        <p:nvSpPr>
          <p:cNvPr id="1513484" name="Line 12"/>
          <p:cNvSpPr>
            <a:spLocks noChangeShapeType="1"/>
          </p:cNvSpPr>
          <p:nvPr/>
        </p:nvSpPr>
        <p:spPr bwMode="auto">
          <a:xfrm flipH="1">
            <a:off x="1676400" y="1524000"/>
            <a:ext cx="419100" cy="571500"/>
          </a:xfrm>
          <a:prstGeom prst="line">
            <a:avLst/>
          </a:prstGeom>
          <a:noFill/>
          <a:ln w="12700">
            <a:solidFill>
              <a:schemeClr val="accent2"/>
            </a:solidFill>
            <a:round/>
            <a:headEnd type="none" w="sm" len="sm"/>
            <a:tailEnd type="stealth" w="med" len="lg"/>
          </a:ln>
          <a:effectLst/>
        </p:spPr>
        <p:txBody>
          <a:bodyPr wrap="none" anchor="ctr"/>
          <a:lstStyle/>
          <a:p>
            <a:endParaRPr lang="en-US"/>
          </a:p>
        </p:txBody>
      </p:sp>
      <p:sp>
        <p:nvSpPr>
          <p:cNvPr id="1513485" name="Rectangle 13"/>
          <p:cNvSpPr>
            <a:spLocks noChangeArrowheads="1"/>
          </p:cNvSpPr>
          <p:nvPr/>
        </p:nvSpPr>
        <p:spPr bwMode="auto">
          <a:xfrm>
            <a:off x="4301904" y="3707394"/>
            <a:ext cx="5059363" cy="579437"/>
          </a:xfrm>
          <a:prstGeom prst="rect">
            <a:avLst/>
          </a:prstGeom>
          <a:noFill/>
          <a:ln w="9525">
            <a:noFill/>
            <a:miter lim="800000"/>
            <a:headEnd/>
            <a:tailEnd/>
          </a:ln>
          <a:effectLst/>
        </p:spPr>
        <p:txBody>
          <a:bodyPr wrap="none" lIns="92075" tIns="46038" rIns="92075" bIns="46038">
            <a:spAutoFit/>
          </a:bodyPr>
          <a:lstStyle/>
          <a:p>
            <a:pPr algn="l"/>
            <a:r>
              <a:rPr lang="en-US" sz="3200" dirty="0">
                <a:solidFill>
                  <a:schemeClr val="accent2"/>
                </a:solidFill>
                <a:effectLst>
                  <a:outerShdw blurRad="38100" dist="38100" dir="2700000" algn="tl">
                    <a:srgbClr val="000000"/>
                  </a:outerShdw>
                </a:effectLst>
                <a:latin typeface="Book Antiqua" pitchFamily="18" charset="0"/>
              </a:rPr>
              <a:t>Metabolism and Excretion</a:t>
            </a:r>
          </a:p>
        </p:txBody>
      </p:sp>
      <p:sp>
        <p:nvSpPr>
          <p:cNvPr id="1513486" name="Line 14"/>
          <p:cNvSpPr>
            <a:spLocks noChangeShapeType="1"/>
          </p:cNvSpPr>
          <p:nvPr/>
        </p:nvSpPr>
        <p:spPr bwMode="auto">
          <a:xfrm flipH="1">
            <a:off x="3444473" y="4019549"/>
            <a:ext cx="921392" cy="54509"/>
          </a:xfrm>
          <a:prstGeom prst="line">
            <a:avLst/>
          </a:prstGeom>
          <a:noFill/>
          <a:ln w="12700">
            <a:solidFill>
              <a:schemeClr val="accent2"/>
            </a:solidFill>
            <a:round/>
            <a:headEnd type="none" w="sm" len="sm"/>
            <a:tailEnd type="stealth" w="med" len="lg"/>
          </a:ln>
          <a:effectLst/>
        </p:spPr>
        <p:txBody>
          <a:bodyPr wrap="none" anchor="ctr"/>
          <a:lstStyle/>
          <a:p>
            <a:endParaRPr lang="en-US"/>
          </a:p>
        </p:txBody>
      </p:sp>
      <p:sp>
        <p:nvSpPr>
          <p:cNvPr id="1513488" name="Rectangle 16"/>
          <p:cNvSpPr>
            <a:spLocks noChangeArrowheads="1"/>
          </p:cNvSpPr>
          <p:nvPr/>
        </p:nvSpPr>
        <p:spPr bwMode="auto">
          <a:xfrm>
            <a:off x="1628538" y="3476865"/>
            <a:ext cx="1439497" cy="1324081"/>
          </a:xfrm>
          <a:prstGeom prst="rect">
            <a:avLst/>
          </a:prstGeom>
          <a:noFill/>
          <a:ln w="9525">
            <a:noFill/>
            <a:miter lim="800000"/>
            <a:headEnd/>
            <a:tailEnd/>
          </a:ln>
          <a:effectLst/>
        </p:spPr>
        <p:txBody>
          <a:bodyPr wrap="none" lIns="92075" tIns="46038" rIns="92075" bIns="46038">
            <a:spAutoFit/>
          </a:bodyPr>
          <a:lstStyle/>
          <a:p>
            <a:pPr algn="l"/>
            <a:r>
              <a:rPr lang="en-US" sz="4000" dirty="0" smtClean="0">
                <a:solidFill>
                  <a:srgbClr val="00B0F0"/>
                </a:solidFill>
                <a:effectLst>
                  <a:outerShdw blurRad="38100" dist="38100" dir="2700000" algn="tl">
                    <a:srgbClr val="000000"/>
                  </a:outerShdw>
                </a:effectLst>
                <a:latin typeface="Book Antiqua" pitchFamily="18" charset="0"/>
              </a:rPr>
              <a:t>Oral</a:t>
            </a:r>
          </a:p>
          <a:p>
            <a:pPr algn="l"/>
            <a:r>
              <a:rPr lang="en-US" sz="4000" dirty="0" smtClean="0">
                <a:solidFill>
                  <a:srgbClr val="00B0F0"/>
                </a:solidFill>
                <a:effectLst>
                  <a:outerShdw blurRad="38100" dist="38100" dir="2700000" algn="tl">
                    <a:srgbClr val="000000"/>
                  </a:outerShdw>
                </a:effectLst>
                <a:latin typeface="Book Antiqua" pitchFamily="18" charset="0"/>
              </a:rPr>
              <a:t>Fluid</a:t>
            </a:r>
            <a:endParaRPr lang="en-US" sz="4000" dirty="0">
              <a:solidFill>
                <a:srgbClr val="00B0F0"/>
              </a:solidFill>
              <a:effectLst>
                <a:outerShdw blurRad="38100" dist="38100" dir="2700000" algn="tl">
                  <a:srgbClr val="000000"/>
                </a:outerShdw>
              </a:effectLst>
              <a:latin typeface="Book Antiqua" pitchFamily="18" charset="0"/>
            </a:endParaRPr>
          </a:p>
        </p:txBody>
      </p:sp>
      <p:sp>
        <p:nvSpPr>
          <p:cNvPr id="1513490" name="Rectangle 18"/>
          <p:cNvSpPr>
            <a:spLocks noChangeArrowheads="1"/>
          </p:cNvSpPr>
          <p:nvPr/>
        </p:nvSpPr>
        <p:spPr bwMode="auto">
          <a:xfrm rot="16200000">
            <a:off x="-546410" y="3742156"/>
            <a:ext cx="2846933" cy="400752"/>
          </a:xfrm>
          <a:prstGeom prst="rect">
            <a:avLst/>
          </a:prstGeom>
          <a:noFill/>
          <a:ln w="9525">
            <a:noFill/>
            <a:miter lim="800000"/>
            <a:headEnd/>
            <a:tailEnd/>
          </a:ln>
          <a:effectLst/>
        </p:spPr>
        <p:txBody>
          <a:bodyPr wrap="none" lIns="92075" tIns="46038" rIns="92075" bIns="46038">
            <a:spAutoFit/>
          </a:bodyPr>
          <a:lstStyle/>
          <a:p>
            <a:pPr algn="l"/>
            <a:r>
              <a:rPr lang="en-US" sz="2000" dirty="0" smtClean="0">
                <a:effectLst/>
                <a:latin typeface="Book Antiqua" pitchFamily="18" charset="0"/>
              </a:rPr>
              <a:t>Concentration (ng/mL)</a:t>
            </a:r>
            <a:endParaRPr lang="en-US" sz="2000" dirty="0">
              <a:effectLst/>
              <a:latin typeface="Book Antiqua" pitchFamily="18" charset="0"/>
            </a:endParaRPr>
          </a:p>
        </p:txBody>
      </p:sp>
      <p:sp>
        <p:nvSpPr>
          <p:cNvPr id="1513491" name="Line 19"/>
          <p:cNvSpPr>
            <a:spLocks noChangeShapeType="1"/>
          </p:cNvSpPr>
          <p:nvPr/>
        </p:nvSpPr>
        <p:spPr bwMode="auto">
          <a:xfrm flipV="1">
            <a:off x="876300" y="5365998"/>
            <a:ext cx="0" cy="36963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13492" name="Line 20"/>
          <p:cNvSpPr>
            <a:spLocks noChangeShapeType="1"/>
          </p:cNvSpPr>
          <p:nvPr/>
        </p:nvSpPr>
        <p:spPr bwMode="auto">
          <a:xfrm flipV="1">
            <a:off x="876300" y="1562100"/>
            <a:ext cx="0" cy="8763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1513493" name="Rectangle 21"/>
          <p:cNvSpPr>
            <a:spLocks noChangeArrowheads="1"/>
          </p:cNvSpPr>
          <p:nvPr/>
        </p:nvSpPr>
        <p:spPr bwMode="auto">
          <a:xfrm>
            <a:off x="3736975" y="5919788"/>
            <a:ext cx="1033463" cy="519112"/>
          </a:xfrm>
          <a:prstGeom prst="rect">
            <a:avLst/>
          </a:prstGeom>
          <a:noFill/>
          <a:ln w="9525">
            <a:noFill/>
            <a:miter lim="800000"/>
            <a:headEnd/>
            <a:tailEnd/>
          </a:ln>
          <a:effectLst/>
        </p:spPr>
        <p:txBody>
          <a:bodyPr wrap="none" lIns="92075" tIns="46038" rIns="92075" bIns="46038">
            <a:spAutoFit/>
          </a:bodyPr>
          <a:lstStyle/>
          <a:p>
            <a:pPr algn="l"/>
            <a:r>
              <a:rPr lang="en-US" sz="2800">
                <a:effectLst/>
                <a:latin typeface="Book Antiqua" pitchFamily="18" charset="0"/>
              </a:rPr>
              <a:t>Time</a:t>
            </a:r>
          </a:p>
        </p:txBody>
      </p:sp>
      <p:sp>
        <p:nvSpPr>
          <p:cNvPr id="1513494" name="Line 22"/>
          <p:cNvSpPr>
            <a:spLocks noChangeShapeType="1"/>
          </p:cNvSpPr>
          <p:nvPr/>
        </p:nvSpPr>
        <p:spPr bwMode="auto">
          <a:xfrm>
            <a:off x="1619250" y="6191250"/>
            <a:ext cx="2133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13495" name="Line 23"/>
          <p:cNvSpPr>
            <a:spLocks noChangeShapeType="1"/>
          </p:cNvSpPr>
          <p:nvPr/>
        </p:nvSpPr>
        <p:spPr bwMode="auto">
          <a:xfrm>
            <a:off x="4800600" y="6191250"/>
            <a:ext cx="18669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2" name="Freeform 1"/>
          <p:cNvSpPr/>
          <p:nvPr/>
        </p:nvSpPr>
        <p:spPr bwMode="auto">
          <a:xfrm>
            <a:off x="1448554" y="4074059"/>
            <a:ext cx="144856" cy="1023042"/>
          </a:xfrm>
          <a:custGeom>
            <a:avLst/>
            <a:gdLst>
              <a:gd name="connsiteX0" fmla="*/ 0 w 144856"/>
              <a:gd name="connsiteY0" fmla="*/ 1023042 h 1023042"/>
              <a:gd name="connsiteX1" fmla="*/ 0 w 144856"/>
              <a:gd name="connsiteY1" fmla="*/ 1023042 h 1023042"/>
              <a:gd name="connsiteX2" fmla="*/ 135802 w 144856"/>
              <a:gd name="connsiteY2" fmla="*/ 851026 h 1023042"/>
              <a:gd name="connsiteX3" fmla="*/ 144856 w 144856"/>
              <a:gd name="connsiteY3" fmla="*/ 823866 h 1023042"/>
              <a:gd name="connsiteX4" fmla="*/ 135802 w 144856"/>
              <a:gd name="connsiteY4" fmla="*/ 624690 h 1023042"/>
              <a:gd name="connsiteX5" fmla="*/ 126749 w 144856"/>
              <a:gd name="connsiteY5" fmla="*/ 506994 h 1023042"/>
              <a:gd name="connsiteX6" fmla="*/ 117696 w 144856"/>
              <a:gd name="connsiteY6" fmla="*/ 461727 h 1023042"/>
              <a:gd name="connsiteX7" fmla="*/ 108642 w 144856"/>
              <a:gd name="connsiteY7" fmla="*/ 398353 h 1023042"/>
              <a:gd name="connsiteX8" fmla="*/ 117696 w 144856"/>
              <a:gd name="connsiteY8" fmla="*/ 181070 h 1023042"/>
              <a:gd name="connsiteX9" fmla="*/ 126749 w 144856"/>
              <a:gd name="connsiteY9" fmla="*/ 0 h 10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856" h="1023042">
                <a:moveTo>
                  <a:pt x="0" y="1023042"/>
                </a:moveTo>
                <a:lnTo>
                  <a:pt x="0" y="1023042"/>
                </a:lnTo>
                <a:cubicBezTo>
                  <a:pt x="45267" y="965703"/>
                  <a:pt x="92834" y="910107"/>
                  <a:pt x="135802" y="851026"/>
                </a:cubicBezTo>
                <a:cubicBezTo>
                  <a:pt x="141415" y="843308"/>
                  <a:pt x="144856" y="833409"/>
                  <a:pt x="144856" y="823866"/>
                </a:cubicBezTo>
                <a:cubicBezTo>
                  <a:pt x="144856" y="757405"/>
                  <a:pt x="139594" y="691042"/>
                  <a:pt x="135802" y="624690"/>
                </a:cubicBezTo>
                <a:cubicBezTo>
                  <a:pt x="133557" y="585406"/>
                  <a:pt x="131094" y="546101"/>
                  <a:pt x="126749" y="506994"/>
                </a:cubicBezTo>
                <a:cubicBezTo>
                  <a:pt x="125050" y="491700"/>
                  <a:pt x="120226" y="476905"/>
                  <a:pt x="117696" y="461727"/>
                </a:cubicBezTo>
                <a:cubicBezTo>
                  <a:pt x="114188" y="440678"/>
                  <a:pt x="111660" y="419478"/>
                  <a:pt x="108642" y="398353"/>
                </a:cubicBezTo>
                <a:cubicBezTo>
                  <a:pt x="111660" y="325925"/>
                  <a:pt x="113029" y="253410"/>
                  <a:pt x="117696" y="181070"/>
                </a:cubicBezTo>
                <a:cubicBezTo>
                  <a:pt x="132297" y="-45243"/>
                  <a:pt x="126749" y="367188"/>
                  <a:pt x="126749" y="0"/>
                </a:cubicBezTo>
              </a:path>
            </a:pathLst>
          </a:cu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3" name="Freeform 2"/>
          <p:cNvSpPr/>
          <p:nvPr/>
        </p:nvSpPr>
        <p:spPr bwMode="auto">
          <a:xfrm>
            <a:off x="1475715" y="2308634"/>
            <a:ext cx="253497" cy="2797520"/>
          </a:xfrm>
          <a:custGeom>
            <a:avLst/>
            <a:gdLst>
              <a:gd name="connsiteX0" fmla="*/ 0 w 253497"/>
              <a:gd name="connsiteY0" fmla="*/ 2797520 h 2797520"/>
              <a:gd name="connsiteX1" fmla="*/ 0 w 253497"/>
              <a:gd name="connsiteY1" fmla="*/ 2797520 h 2797520"/>
              <a:gd name="connsiteX2" fmla="*/ 9053 w 253497"/>
              <a:gd name="connsiteY2" fmla="*/ 2706986 h 2797520"/>
              <a:gd name="connsiteX3" fmla="*/ 36214 w 253497"/>
              <a:gd name="connsiteY3" fmla="*/ 2697932 h 2797520"/>
              <a:gd name="connsiteX4" fmla="*/ 45267 w 253497"/>
              <a:gd name="connsiteY4" fmla="*/ 2670772 h 2797520"/>
              <a:gd name="connsiteX5" fmla="*/ 72428 w 253497"/>
              <a:gd name="connsiteY5" fmla="*/ 2643612 h 2797520"/>
              <a:gd name="connsiteX6" fmla="*/ 90535 w 253497"/>
              <a:gd name="connsiteY6" fmla="*/ 2616451 h 2797520"/>
              <a:gd name="connsiteX7" fmla="*/ 117695 w 253497"/>
              <a:gd name="connsiteY7" fmla="*/ 2562130 h 2797520"/>
              <a:gd name="connsiteX8" fmla="*/ 135802 w 253497"/>
              <a:gd name="connsiteY8" fmla="*/ 2489703 h 2797520"/>
              <a:gd name="connsiteX9" fmla="*/ 144855 w 253497"/>
              <a:gd name="connsiteY9" fmla="*/ 2136617 h 2797520"/>
              <a:gd name="connsiteX10" fmla="*/ 153909 w 253497"/>
              <a:gd name="connsiteY10" fmla="*/ 2100404 h 2797520"/>
              <a:gd name="connsiteX11" fmla="*/ 162962 w 253497"/>
              <a:gd name="connsiteY11" fmla="*/ 2037029 h 2797520"/>
              <a:gd name="connsiteX12" fmla="*/ 181069 w 253497"/>
              <a:gd name="connsiteY12" fmla="*/ 1982709 h 2797520"/>
              <a:gd name="connsiteX13" fmla="*/ 190123 w 253497"/>
              <a:gd name="connsiteY13" fmla="*/ 1946495 h 2797520"/>
              <a:gd name="connsiteX14" fmla="*/ 208230 w 253497"/>
              <a:gd name="connsiteY14" fmla="*/ 1892174 h 2797520"/>
              <a:gd name="connsiteX15" fmla="*/ 217283 w 253497"/>
              <a:gd name="connsiteY15" fmla="*/ 1865014 h 2797520"/>
              <a:gd name="connsiteX16" fmla="*/ 235390 w 253497"/>
              <a:gd name="connsiteY16" fmla="*/ 1783532 h 2797520"/>
              <a:gd name="connsiteX17" fmla="*/ 253497 w 253497"/>
              <a:gd name="connsiteY17" fmla="*/ 1711105 h 2797520"/>
              <a:gd name="connsiteX18" fmla="*/ 244443 w 253497"/>
              <a:gd name="connsiteY18" fmla="*/ 1511928 h 2797520"/>
              <a:gd name="connsiteX19" fmla="*/ 226336 w 253497"/>
              <a:gd name="connsiteY19" fmla="*/ 1439501 h 2797520"/>
              <a:gd name="connsiteX20" fmla="*/ 217283 w 253497"/>
              <a:gd name="connsiteY20" fmla="*/ 1403287 h 2797520"/>
              <a:gd name="connsiteX21" fmla="*/ 199176 w 253497"/>
              <a:gd name="connsiteY21" fmla="*/ 1348966 h 2797520"/>
              <a:gd name="connsiteX22" fmla="*/ 172016 w 253497"/>
              <a:gd name="connsiteY22" fmla="*/ 1258431 h 2797520"/>
              <a:gd name="connsiteX23" fmla="*/ 135802 w 253497"/>
              <a:gd name="connsiteY23" fmla="*/ 1204111 h 2797520"/>
              <a:gd name="connsiteX24" fmla="*/ 99588 w 253497"/>
              <a:gd name="connsiteY24" fmla="*/ 1140736 h 2797520"/>
              <a:gd name="connsiteX25" fmla="*/ 63374 w 253497"/>
              <a:gd name="connsiteY25" fmla="*/ 1050202 h 2797520"/>
              <a:gd name="connsiteX26" fmla="*/ 54321 w 253497"/>
              <a:gd name="connsiteY26" fmla="*/ 1013988 h 2797520"/>
              <a:gd name="connsiteX27" fmla="*/ 36214 w 253497"/>
              <a:gd name="connsiteY27" fmla="*/ 959667 h 2797520"/>
              <a:gd name="connsiteX28" fmla="*/ 27160 w 253497"/>
              <a:gd name="connsiteY28" fmla="*/ 932507 h 2797520"/>
              <a:gd name="connsiteX29" fmla="*/ 9053 w 253497"/>
              <a:gd name="connsiteY29" fmla="*/ 851025 h 2797520"/>
              <a:gd name="connsiteX30" fmla="*/ 27160 w 253497"/>
              <a:gd name="connsiteY30" fmla="*/ 679010 h 2797520"/>
              <a:gd name="connsiteX31" fmla="*/ 36214 w 253497"/>
              <a:gd name="connsiteY31" fmla="*/ 651849 h 2797520"/>
              <a:gd name="connsiteX32" fmla="*/ 63374 w 253497"/>
              <a:gd name="connsiteY32" fmla="*/ 624689 h 2797520"/>
              <a:gd name="connsiteX33" fmla="*/ 99588 w 253497"/>
              <a:gd name="connsiteY33" fmla="*/ 570368 h 2797520"/>
              <a:gd name="connsiteX34" fmla="*/ 117695 w 253497"/>
              <a:gd name="connsiteY34" fmla="*/ 516047 h 2797520"/>
              <a:gd name="connsiteX35" fmla="*/ 126748 w 253497"/>
              <a:gd name="connsiteY35" fmla="*/ 488887 h 2797520"/>
              <a:gd name="connsiteX36" fmla="*/ 144855 w 253497"/>
              <a:gd name="connsiteY36" fmla="*/ 452673 h 2797520"/>
              <a:gd name="connsiteX37" fmla="*/ 153909 w 253497"/>
              <a:gd name="connsiteY37" fmla="*/ 425513 h 2797520"/>
              <a:gd name="connsiteX38" fmla="*/ 190123 w 253497"/>
              <a:gd name="connsiteY38" fmla="*/ 371192 h 2797520"/>
              <a:gd name="connsiteX39" fmla="*/ 208230 w 253497"/>
              <a:gd name="connsiteY39" fmla="*/ 344031 h 2797520"/>
              <a:gd name="connsiteX40" fmla="*/ 181069 w 253497"/>
              <a:gd name="connsiteY40" fmla="*/ 199176 h 2797520"/>
              <a:gd name="connsiteX41" fmla="*/ 144855 w 253497"/>
              <a:gd name="connsiteY41" fmla="*/ 99588 h 2797520"/>
              <a:gd name="connsiteX42" fmla="*/ 153909 w 253497"/>
              <a:gd name="connsiteY42" fmla="*/ 0 h 279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3497" h="2797520">
                <a:moveTo>
                  <a:pt x="0" y="2797520"/>
                </a:moveTo>
                <a:lnTo>
                  <a:pt x="0" y="2797520"/>
                </a:lnTo>
                <a:cubicBezTo>
                  <a:pt x="3018" y="2767342"/>
                  <a:pt x="-1312" y="2735489"/>
                  <a:pt x="9053" y="2706986"/>
                </a:cubicBezTo>
                <a:cubicBezTo>
                  <a:pt x="12314" y="2698017"/>
                  <a:pt x="29466" y="2704680"/>
                  <a:pt x="36214" y="2697932"/>
                </a:cubicBezTo>
                <a:cubicBezTo>
                  <a:pt x="42962" y="2691184"/>
                  <a:pt x="39973" y="2678712"/>
                  <a:pt x="45267" y="2670772"/>
                </a:cubicBezTo>
                <a:cubicBezTo>
                  <a:pt x="52369" y="2660119"/>
                  <a:pt x="64231" y="2653448"/>
                  <a:pt x="72428" y="2643612"/>
                </a:cubicBezTo>
                <a:cubicBezTo>
                  <a:pt x="79394" y="2635253"/>
                  <a:pt x="84499" y="2625505"/>
                  <a:pt x="90535" y="2616451"/>
                </a:cubicBezTo>
                <a:cubicBezTo>
                  <a:pt x="113290" y="2548185"/>
                  <a:pt x="82595" y="2632331"/>
                  <a:pt x="117695" y="2562130"/>
                </a:cubicBezTo>
                <a:cubicBezTo>
                  <a:pt x="126973" y="2543573"/>
                  <a:pt x="132359" y="2506916"/>
                  <a:pt x="135802" y="2489703"/>
                </a:cubicBezTo>
                <a:cubicBezTo>
                  <a:pt x="138820" y="2372008"/>
                  <a:pt x="139385" y="2254224"/>
                  <a:pt x="144855" y="2136617"/>
                </a:cubicBezTo>
                <a:cubicBezTo>
                  <a:pt x="145433" y="2124188"/>
                  <a:pt x="151683" y="2112646"/>
                  <a:pt x="153909" y="2100404"/>
                </a:cubicBezTo>
                <a:cubicBezTo>
                  <a:pt x="157726" y="2079409"/>
                  <a:pt x="158164" y="2057822"/>
                  <a:pt x="162962" y="2037029"/>
                </a:cubicBezTo>
                <a:cubicBezTo>
                  <a:pt x="167254" y="2018432"/>
                  <a:pt x="176440" y="2001225"/>
                  <a:pt x="181069" y="1982709"/>
                </a:cubicBezTo>
                <a:cubicBezTo>
                  <a:pt x="184087" y="1970638"/>
                  <a:pt x="186548" y="1958413"/>
                  <a:pt x="190123" y="1946495"/>
                </a:cubicBezTo>
                <a:cubicBezTo>
                  <a:pt x="195608" y="1928214"/>
                  <a:pt x="202194" y="1910281"/>
                  <a:pt x="208230" y="1892174"/>
                </a:cubicBezTo>
                <a:lnTo>
                  <a:pt x="217283" y="1865014"/>
                </a:lnTo>
                <a:cubicBezTo>
                  <a:pt x="236070" y="1752287"/>
                  <a:pt x="216286" y="1853578"/>
                  <a:pt x="235390" y="1783532"/>
                </a:cubicBezTo>
                <a:cubicBezTo>
                  <a:pt x="241938" y="1759524"/>
                  <a:pt x="253497" y="1711105"/>
                  <a:pt x="253497" y="1711105"/>
                </a:cubicBezTo>
                <a:cubicBezTo>
                  <a:pt x="250479" y="1644713"/>
                  <a:pt x="251056" y="1578059"/>
                  <a:pt x="244443" y="1511928"/>
                </a:cubicBezTo>
                <a:cubicBezTo>
                  <a:pt x="241967" y="1487166"/>
                  <a:pt x="232372" y="1463643"/>
                  <a:pt x="226336" y="1439501"/>
                </a:cubicBezTo>
                <a:cubicBezTo>
                  <a:pt x="223318" y="1427430"/>
                  <a:pt x="221218" y="1415091"/>
                  <a:pt x="217283" y="1403287"/>
                </a:cubicBezTo>
                <a:cubicBezTo>
                  <a:pt x="211247" y="1385180"/>
                  <a:pt x="203805" y="1367483"/>
                  <a:pt x="199176" y="1348966"/>
                </a:cubicBezTo>
                <a:cubicBezTo>
                  <a:pt x="194115" y="1328721"/>
                  <a:pt x="180834" y="1271657"/>
                  <a:pt x="172016" y="1258431"/>
                </a:cubicBezTo>
                <a:cubicBezTo>
                  <a:pt x="159945" y="1240324"/>
                  <a:pt x="142684" y="1224756"/>
                  <a:pt x="135802" y="1204111"/>
                </a:cubicBezTo>
                <a:cubicBezTo>
                  <a:pt x="121976" y="1162635"/>
                  <a:pt x="132474" y="1184585"/>
                  <a:pt x="99588" y="1140736"/>
                </a:cubicBezTo>
                <a:cubicBezTo>
                  <a:pt x="77213" y="1073612"/>
                  <a:pt x="90017" y="1103487"/>
                  <a:pt x="63374" y="1050202"/>
                </a:cubicBezTo>
                <a:cubicBezTo>
                  <a:pt x="60356" y="1038131"/>
                  <a:pt x="57896" y="1025906"/>
                  <a:pt x="54321" y="1013988"/>
                </a:cubicBezTo>
                <a:cubicBezTo>
                  <a:pt x="48837" y="995706"/>
                  <a:pt x="42250" y="977774"/>
                  <a:pt x="36214" y="959667"/>
                </a:cubicBezTo>
                <a:cubicBezTo>
                  <a:pt x="33196" y="950614"/>
                  <a:pt x="29474" y="941765"/>
                  <a:pt x="27160" y="932507"/>
                </a:cubicBezTo>
                <a:cubicBezTo>
                  <a:pt x="14375" y="881364"/>
                  <a:pt x="20547" y="908494"/>
                  <a:pt x="9053" y="851025"/>
                </a:cubicBezTo>
                <a:cubicBezTo>
                  <a:pt x="15754" y="750514"/>
                  <a:pt x="7976" y="746152"/>
                  <a:pt x="27160" y="679010"/>
                </a:cubicBezTo>
                <a:cubicBezTo>
                  <a:pt x="29782" y="669834"/>
                  <a:pt x="30920" y="659790"/>
                  <a:pt x="36214" y="651849"/>
                </a:cubicBezTo>
                <a:cubicBezTo>
                  <a:pt x="43316" y="641196"/>
                  <a:pt x="55514" y="634795"/>
                  <a:pt x="63374" y="624689"/>
                </a:cubicBezTo>
                <a:cubicBezTo>
                  <a:pt x="76735" y="607511"/>
                  <a:pt x="99588" y="570368"/>
                  <a:pt x="99588" y="570368"/>
                </a:cubicBezTo>
                <a:lnTo>
                  <a:pt x="117695" y="516047"/>
                </a:lnTo>
                <a:cubicBezTo>
                  <a:pt x="120713" y="506994"/>
                  <a:pt x="122480" y="497423"/>
                  <a:pt x="126748" y="488887"/>
                </a:cubicBezTo>
                <a:cubicBezTo>
                  <a:pt x="132784" y="476816"/>
                  <a:pt x="139538" y="465078"/>
                  <a:pt x="144855" y="452673"/>
                </a:cubicBezTo>
                <a:cubicBezTo>
                  <a:pt x="148614" y="443902"/>
                  <a:pt x="149274" y="433855"/>
                  <a:pt x="153909" y="425513"/>
                </a:cubicBezTo>
                <a:cubicBezTo>
                  <a:pt x="164478" y="406490"/>
                  <a:pt x="178052" y="389299"/>
                  <a:pt x="190123" y="371192"/>
                </a:cubicBezTo>
                <a:lnTo>
                  <a:pt x="208230" y="344031"/>
                </a:lnTo>
                <a:cubicBezTo>
                  <a:pt x="191653" y="161691"/>
                  <a:pt x="214506" y="307847"/>
                  <a:pt x="181069" y="199176"/>
                </a:cubicBezTo>
                <a:cubicBezTo>
                  <a:pt x="151432" y="102855"/>
                  <a:pt x="180654" y="153285"/>
                  <a:pt x="144855" y="99588"/>
                </a:cubicBezTo>
                <a:lnTo>
                  <a:pt x="153909" y="0"/>
                </a:lnTo>
              </a:path>
            </a:pathLst>
          </a:cu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5" name="Rectangle 4"/>
          <p:cNvSpPr/>
          <p:nvPr/>
        </p:nvSpPr>
        <p:spPr>
          <a:xfrm>
            <a:off x="3479200" y="2066994"/>
            <a:ext cx="2723823" cy="369332"/>
          </a:xfrm>
          <a:prstGeom prst="rect">
            <a:avLst/>
          </a:prstGeom>
        </p:spPr>
        <p:txBody>
          <a:bodyPr wrap="none">
            <a:spAutoFit/>
          </a:bodyPr>
          <a:lstStyle/>
          <a:p>
            <a:r>
              <a:rPr lang="en-US" dirty="0" smtClean="0">
                <a:latin typeface="Book Antiqua" pitchFamily="18" charset="0"/>
              </a:rPr>
              <a:t>Peak Quantitative Level</a:t>
            </a:r>
            <a:endParaRPr lang="en-US" dirty="0"/>
          </a:p>
        </p:txBody>
      </p:sp>
      <p:sp>
        <p:nvSpPr>
          <p:cNvPr id="37" name="Line 14"/>
          <p:cNvSpPr>
            <a:spLocks noChangeShapeType="1"/>
          </p:cNvSpPr>
          <p:nvPr/>
        </p:nvSpPr>
        <p:spPr bwMode="auto">
          <a:xfrm flipH="1" flipV="1">
            <a:off x="2095498" y="2236788"/>
            <a:ext cx="1348974" cy="0"/>
          </a:xfrm>
          <a:prstGeom prst="line">
            <a:avLst/>
          </a:prstGeom>
          <a:noFill/>
          <a:ln w="57150">
            <a:solidFill>
              <a:schemeClr val="tx2"/>
            </a:solidFill>
            <a:prstDash val="sysDot"/>
            <a:round/>
            <a:headEnd type="none" w="sm" len="sm"/>
            <a:tailEnd type="stealth" w="med" len="lg"/>
          </a:ln>
          <a:effectLst/>
        </p:spPr>
        <p:txBody>
          <a:bodyPr wrap="none" anchor="ctr"/>
          <a:lstStyle/>
          <a:p>
            <a:endParaRPr lang="en-US"/>
          </a:p>
        </p:txBody>
      </p:sp>
    </p:spTree>
    <p:extLst>
      <p:ext uri="{BB962C8B-B14F-4D97-AF65-F5344CB8AC3E}">
        <p14:creationId xmlns:p14="http://schemas.microsoft.com/office/powerpoint/2010/main" val="3405262340"/>
      </p:ext>
    </p:extLst>
  </p:cSld>
  <p:clrMapOvr>
    <a:masterClrMapping/>
  </p:clrMapOvr>
  <p:transition>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3475" name="Group 3"/>
          <p:cNvGrpSpPr>
            <a:grpSpLocks/>
          </p:cNvGrpSpPr>
          <p:nvPr/>
        </p:nvGrpSpPr>
        <p:grpSpPr bwMode="auto">
          <a:xfrm>
            <a:off x="1359595" y="2236788"/>
            <a:ext cx="4698305" cy="3568541"/>
            <a:chOff x="864" y="1380"/>
            <a:chExt cx="3001" cy="2233"/>
          </a:xfrm>
        </p:grpSpPr>
        <p:sp>
          <p:nvSpPr>
            <p:cNvPr id="1513476" name="Freeform 4"/>
            <p:cNvSpPr>
              <a:spLocks/>
            </p:cNvSpPr>
            <p:nvPr/>
          </p:nvSpPr>
          <p:spPr bwMode="auto">
            <a:xfrm>
              <a:off x="972" y="1380"/>
              <a:ext cx="2893" cy="2233"/>
            </a:xfrm>
            <a:custGeom>
              <a:avLst/>
              <a:gdLst/>
              <a:ahLst/>
              <a:cxnLst>
                <a:cxn ang="0">
                  <a:pos x="0" y="47"/>
                </a:cxn>
                <a:cxn ang="0">
                  <a:pos x="72" y="0"/>
                </a:cxn>
                <a:cxn ang="0">
                  <a:pos x="144" y="0"/>
                </a:cxn>
                <a:cxn ang="0">
                  <a:pos x="216" y="0"/>
                </a:cxn>
                <a:cxn ang="0">
                  <a:pos x="288" y="24"/>
                </a:cxn>
                <a:cxn ang="0">
                  <a:pos x="336" y="83"/>
                </a:cxn>
                <a:cxn ang="0">
                  <a:pos x="384" y="142"/>
                </a:cxn>
                <a:cxn ang="0">
                  <a:pos x="420" y="213"/>
                </a:cxn>
                <a:cxn ang="0">
                  <a:pos x="456" y="283"/>
                </a:cxn>
                <a:cxn ang="0">
                  <a:pos x="480" y="354"/>
                </a:cxn>
                <a:cxn ang="0">
                  <a:pos x="528" y="413"/>
                </a:cxn>
                <a:cxn ang="0">
                  <a:pos x="588" y="484"/>
                </a:cxn>
                <a:cxn ang="0">
                  <a:pos x="636" y="555"/>
                </a:cxn>
                <a:cxn ang="0">
                  <a:pos x="696" y="626"/>
                </a:cxn>
                <a:cxn ang="0">
                  <a:pos x="756" y="697"/>
                </a:cxn>
                <a:cxn ang="0">
                  <a:pos x="804" y="768"/>
                </a:cxn>
                <a:cxn ang="0">
                  <a:pos x="840" y="838"/>
                </a:cxn>
                <a:cxn ang="0">
                  <a:pos x="876" y="909"/>
                </a:cxn>
                <a:cxn ang="0">
                  <a:pos x="912" y="992"/>
                </a:cxn>
                <a:cxn ang="0">
                  <a:pos x="996" y="1086"/>
                </a:cxn>
                <a:cxn ang="0">
                  <a:pos x="1068" y="1169"/>
                </a:cxn>
                <a:cxn ang="0">
                  <a:pos x="1140" y="1240"/>
                </a:cxn>
                <a:cxn ang="0">
                  <a:pos x="1200" y="1311"/>
                </a:cxn>
                <a:cxn ang="0">
                  <a:pos x="1260" y="1382"/>
                </a:cxn>
                <a:cxn ang="0">
                  <a:pos x="1332" y="1453"/>
                </a:cxn>
                <a:cxn ang="0">
                  <a:pos x="1356" y="1523"/>
                </a:cxn>
                <a:cxn ang="0">
                  <a:pos x="1416" y="1594"/>
                </a:cxn>
                <a:cxn ang="0">
                  <a:pos x="1500" y="1665"/>
                </a:cxn>
                <a:cxn ang="0">
                  <a:pos x="1572" y="1736"/>
                </a:cxn>
                <a:cxn ang="0">
                  <a:pos x="1632" y="1807"/>
                </a:cxn>
                <a:cxn ang="0">
                  <a:pos x="1716" y="1878"/>
                </a:cxn>
                <a:cxn ang="0">
                  <a:pos x="1812" y="1937"/>
                </a:cxn>
                <a:cxn ang="0">
                  <a:pos x="1896" y="1972"/>
                </a:cxn>
                <a:cxn ang="0">
                  <a:pos x="2040" y="2019"/>
                </a:cxn>
                <a:cxn ang="0">
                  <a:pos x="2112" y="2043"/>
                </a:cxn>
                <a:cxn ang="0">
                  <a:pos x="2196" y="2067"/>
                </a:cxn>
                <a:cxn ang="0">
                  <a:pos x="2268" y="2078"/>
                </a:cxn>
                <a:cxn ang="0">
                  <a:pos x="2340" y="2102"/>
                </a:cxn>
                <a:cxn ang="0">
                  <a:pos x="2412" y="2114"/>
                </a:cxn>
                <a:cxn ang="0">
                  <a:pos x="2484" y="2149"/>
                </a:cxn>
                <a:cxn ang="0">
                  <a:pos x="2556" y="2173"/>
                </a:cxn>
                <a:cxn ang="0">
                  <a:pos x="2628" y="2185"/>
                </a:cxn>
                <a:cxn ang="0">
                  <a:pos x="2700" y="2197"/>
                </a:cxn>
                <a:cxn ang="0">
                  <a:pos x="2772" y="2197"/>
                </a:cxn>
                <a:cxn ang="0">
                  <a:pos x="2844" y="2220"/>
                </a:cxn>
                <a:cxn ang="0">
                  <a:pos x="2892" y="2232"/>
                </a:cxn>
              </a:cxnLst>
              <a:rect l="0" t="0" r="r" b="b"/>
              <a:pathLst>
                <a:path w="2893" h="2233">
                  <a:moveTo>
                    <a:pt x="0" y="83"/>
                  </a:moveTo>
                  <a:lnTo>
                    <a:pt x="0" y="47"/>
                  </a:lnTo>
                  <a:lnTo>
                    <a:pt x="36" y="24"/>
                  </a:lnTo>
                  <a:lnTo>
                    <a:pt x="72" y="0"/>
                  </a:lnTo>
                  <a:lnTo>
                    <a:pt x="108" y="0"/>
                  </a:lnTo>
                  <a:lnTo>
                    <a:pt x="144" y="0"/>
                  </a:lnTo>
                  <a:lnTo>
                    <a:pt x="180" y="0"/>
                  </a:lnTo>
                  <a:lnTo>
                    <a:pt x="216" y="0"/>
                  </a:lnTo>
                  <a:lnTo>
                    <a:pt x="252" y="0"/>
                  </a:lnTo>
                  <a:lnTo>
                    <a:pt x="288" y="24"/>
                  </a:lnTo>
                  <a:lnTo>
                    <a:pt x="324" y="47"/>
                  </a:lnTo>
                  <a:lnTo>
                    <a:pt x="336" y="83"/>
                  </a:lnTo>
                  <a:lnTo>
                    <a:pt x="372" y="106"/>
                  </a:lnTo>
                  <a:lnTo>
                    <a:pt x="384" y="142"/>
                  </a:lnTo>
                  <a:lnTo>
                    <a:pt x="408" y="177"/>
                  </a:lnTo>
                  <a:lnTo>
                    <a:pt x="420" y="213"/>
                  </a:lnTo>
                  <a:lnTo>
                    <a:pt x="432" y="248"/>
                  </a:lnTo>
                  <a:lnTo>
                    <a:pt x="456" y="283"/>
                  </a:lnTo>
                  <a:lnTo>
                    <a:pt x="480" y="319"/>
                  </a:lnTo>
                  <a:lnTo>
                    <a:pt x="480" y="354"/>
                  </a:lnTo>
                  <a:lnTo>
                    <a:pt x="492" y="390"/>
                  </a:lnTo>
                  <a:lnTo>
                    <a:pt x="528" y="413"/>
                  </a:lnTo>
                  <a:lnTo>
                    <a:pt x="552" y="449"/>
                  </a:lnTo>
                  <a:lnTo>
                    <a:pt x="588" y="484"/>
                  </a:lnTo>
                  <a:lnTo>
                    <a:pt x="612" y="520"/>
                  </a:lnTo>
                  <a:lnTo>
                    <a:pt x="636" y="555"/>
                  </a:lnTo>
                  <a:lnTo>
                    <a:pt x="672" y="590"/>
                  </a:lnTo>
                  <a:lnTo>
                    <a:pt x="696" y="626"/>
                  </a:lnTo>
                  <a:lnTo>
                    <a:pt x="732" y="661"/>
                  </a:lnTo>
                  <a:lnTo>
                    <a:pt x="756" y="697"/>
                  </a:lnTo>
                  <a:lnTo>
                    <a:pt x="780" y="732"/>
                  </a:lnTo>
                  <a:lnTo>
                    <a:pt x="804" y="768"/>
                  </a:lnTo>
                  <a:lnTo>
                    <a:pt x="816" y="803"/>
                  </a:lnTo>
                  <a:lnTo>
                    <a:pt x="840" y="838"/>
                  </a:lnTo>
                  <a:lnTo>
                    <a:pt x="852" y="874"/>
                  </a:lnTo>
                  <a:lnTo>
                    <a:pt x="876" y="909"/>
                  </a:lnTo>
                  <a:lnTo>
                    <a:pt x="876" y="945"/>
                  </a:lnTo>
                  <a:lnTo>
                    <a:pt x="912" y="992"/>
                  </a:lnTo>
                  <a:lnTo>
                    <a:pt x="948" y="1039"/>
                  </a:lnTo>
                  <a:lnTo>
                    <a:pt x="996" y="1086"/>
                  </a:lnTo>
                  <a:lnTo>
                    <a:pt x="1032" y="1134"/>
                  </a:lnTo>
                  <a:lnTo>
                    <a:pt x="1068" y="1169"/>
                  </a:lnTo>
                  <a:lnTo>
                    <a:pt x="1104" y="1205"/>
                  </a:lnTo>
                  <a:lnTo>
                    <a:pt x="1140" y="1240"/>
                  </a:lnTo>
                  <a:lnTo>
                    <a:pt x="1176" y="1275"/>
                  </a:lnTo>
                  <a:lnTo>
                    <a:pt x="1200" y="1311"/>
                  </a:lnTo>
                  <a:lnTo>
                    <a:pt x="1236" y="1346"/>
                  </a:lnTo>
                  <a:lnTo>
                    <a:pt x="1260" y="1382"/>
                  </a:lnTo>
                  <a:lnTo>
                    <a:pt x="1296" y="1417"/>
                  </a:lnTo>
                  <a:lnTo>
                    <a:pt x="1332" y="1453"/>
                  </a:lnTo>
                  <a:lnTo>
                    <a:pt x="1344" y="1488"/>
                  </a:lnTo>
                  <a:lnTo>
                    <a:pt x="1356" y="1523"/>
                  </a:lnTo>
                  <a:lnTo>
                    <a:pt x="1380" y="1559"/>
                  </a:lnTo>
                  <a:lnTo>
                    <a:pt x="1416" y="1594"/>
                  </a:lnTo>
                  <a:lnTo>
                    <a:pt x="1464" y="1630"/>
                  </a:lnTo>
                  <a:lnTo>
                    <a:pt x="1500" y="1665"/>
                  </a:lnTo>
                  <a:lnTo>
                    <a:pt x="1548" y="1701"/>
                  </a:lnTo>
                  <a:lnTo>
                    <a:pt x="1572" y="1736"/>
                  </a:lnTo>
                  <a:lnTo>
                    <a:pt x="1608" y="1771"/>
                  </a:lnTo>
                  <a:lnTo>
                    <a:pt x="1632" y="1807"/>
                  </a:lnTo>
                  <a:lnTo>
                    <a:pt x="1680" y="1842"/>
                  </a:lnTo>
                  <a:lnTo>
                    <a:pt x="1716" y="1878"/>
                  </a:lnTo>
                  <a:lnTo>
                    <a:pt x="1764" y="1901"/>
                  </a:lnTo>
                  <a:lnTo>
                    <a:pt x="1812" y="1937"/>
                  </a:lnTo>
                  <a:lnTo>
                    <a:pt x="1848" y="1960"/>
                  </a:lnTo>
                  <a:lnTo>
                    <a:pt x="1896" y="1972"/>
                  </a:lnTo>
                  <a:lnTo>
                    <a:pt x="1992" y="1996"/>
                  </a:lnTo>
                  <a:lnTo>
                    <a:pt x="2040" y="2019"/>
                  </a:lnTo>
                  <a:lnTo>
                    <a:pt x="2076" y="2031"/>
                  </a:lnTo>
                  <a:lnTo>
                    <a:pt x="2112" y="2043"/>
                  </a:lnTo>
                  <a:lnTo>
                    <a:pt x="2148" y="2055"/>
                  </a:lnTo>
                  <a:lnTo>
                    <a:pt x="2196" y="2067"/>
                  </a:lnTo>
                  <a:lnTo>
                    <a:pt x="2232" y="2078"/>
                  </a:lnTo>
                  <a:lnTo>
                    <a:pt x="2268" y="2078"/>
                  </a:lnTo>
                  <a:lnTo>
                    <a:pt x="2304" y="2090"/>
                  </a:lnTo>
                  <a:lnTo>
                    <a:pt x="2340" y="2102"/>
                  </a:lnTo>
                  <a:lnTo>
                    <a:pt x="2376" y="2102"/>
                  </a:lnTo>
                  <a:lnTo>
                    <a:pt x="2412" y="2114"/>
                  </a:lnTo>
                  <a:lnTo>
                    <a:pt x="2448" y="2126"/>
                  </a:lnTo>
                  <a:lnTo>
                    <a:pt x="2484" y="2149"/>
                  </a:lnTo>
                  <a:lnTo>
                    <a:pt x="2520" y="2161"/>
                  </a:lnTo>
                  <a:lnTo>
                    <a:pt x="2556" y="2173"/>
                  </a:lnTo>
                  <a:lnTo>
                    <a:pt x="2592" y="2185"/>
                  </a:lnTo>
                  <a:lnTo>
                    <a:pt x="2628" y="2185"/>
                  </a:lnTo>
                  <a:lnTo>
                    <a:pt x="2664" y="2185"/>
                  </a:lnTo>
                  <a:lnTo>
                    <a:pt x="2700" y="2197"/>
                  </a:lnTo>
                  <a:lnTo>
                    <a:pt x="2736" y="2197"/>
                  </a:lnTo>
                  <a:lnTo>
                    <a:pt x="2772" y="2197"/>
                  </a:lnTo>
                  <a:lnTo>
                    <a:pt x="2808" y="2208"/>
                  </a:lnTo>
                  <a:lnTo>
                    <a:pt x="2844" y="2220"/>
                  </a:lnTo>
                  <a:lnTo>
                    <a:pt x="2880" y="2232"/>
                  </a:lnTo>
                  <a:lnTo>
                    <a:pt x="2892" y="2232"/>
                  </a:lnTo>
                </a:path>
              </a:pathLst>
            </a:custGeom>
            <a:noFill/>
            <a:ln w="50800" cap="rnd" cmpd="sng">
              <a:solidFill>
                <a:srgbClr val="00B0F0"/>
              </a:solidFill>
              <a:prstDash val="solid"/>
              <a:round/>
              <a:headEnd type="none" w="sm" len="sm"/>
              <a:tailEnd type="none" w="sm" len="sm"/>
            </a:ln>
            <a:effectLst/>
          </p:spPr>
          <p:txBody>
            <a:bodyPr/>
            <a:lstStyle/>
            <a:p>
              <a:endParaRPr lang="en-US"/>
            </a:p>
          </p:txBody>
        </p:sp>
        <p:sp>
          <p:nvSpPr>
            <p:cNvPr id="1513477" name="Line 5"/>
            <p:cNvSpPr>
              <a:spLocks noChangeShapeType="1"/>
            </p:cNvSpPr>
            <p:nvPr/>
          </p:nvSpPr>
          <p:spPr bwMode="auto">
            <a:xfrm flipV="1">
              <a:off x="864" y="1451"/>
              <a:ext cx="108" cy="2137"/>
            </a:xfrm>
            <a:prstGeom prst="line">
              <a:avLst/>
            </a:prstGeom>
            <a:noFill/>
            <a:ln w="50800">
              <a:solidFill>
                <a:srgbClr val="00B0F0"/>
              </a:solidFill>
              <a:round/>
              <a:headEnd type="none" w="sm" len="sm"/>
              <a:tailEnd type="none" w="sm" len="sm"/>
            </a:ln>
            <a:effectLst/>
          </p:spPr>
          <p:txBody>
            <a:bodyPr wrap="none" anchor="ctr"/>
            <a:lstStyle/>
            <a:p>
              <a:endParaRPr lang="en-US"/>
            </a:p>
          </p:txBody>
        </p:sp>
      </p:grpSp>
      <p:sp>
        <p:nvSpPr>
          <p:cNvPr id="1513480" name="Line 8"/>
          <p:cNvSpPr>
            <a:spLocks noChangeShapeType="1"/>
          </p:cNvSpPr>
          <p:nvPr/>
        </p:nvSpPr>
        <p:spPr bwMode="auto">
          <a:xfrm>
            <a:off x="1314450" y="1771650"/>
            <a:ext cx="0" cy="403860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1" name="Line 9"/>
          <p:cNvSpPr>
            <a:spLocks noChangeShapeType="1"/>
          </p:cNvSpPr>
          <p:nvPr/>
        </p:nvSpPr>
        <p:spPr bwMode="auto">
          <a:xfrm>
            <a:off x="1314450" y="5791200"/>
            <a:ext cx="805815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8" name="Rectangle 16"/>
          <p:cNvSpPr>
            <a:spLocks noChangeArrowheads="1"/>
          </p:cNvSpPr>
          <p:nvPr/>
        </p:nvSpPr>
        <p:spPr bwMode="auto">
          <a:xfrm>
            <a:off x="1628538" y="3476865"/>
            <a:ext cx="1439497" cy="1324081"/>
          </a:xfrm>
          <a:prstGeom prst="rect">
            <a:avLst/>
          </a:prstGeom>
          <a:noFill/>
          <a:ln w="9525">
            <a:noFill/>
            <a:miter lim="800000"/>
            <a:headEnd/>
            <a:tailEnd/>
          </a:ln>
          <a:effectLst/>
        </p:spPr>
        <p:txBody>
          <a:bodyPr wrap="none" lIns="92075" tIns="46038" rIns="92075" bIns="46038">
            <a:spAutoFit/>
          </a:bodyPr>
          <a:lstStyle/>
          <a:p>
            <a:pPr algn="l"/>
            <a:r>
              <a:rPr lang="en-US" sz="4000" dirty="0" smtClean="0">
                <a:solidFill>
                  <a:srgbClr val="00B0F0"/>
                </a:solidFill>
                <a:effectLst>
                  <a:outerShdw blurRad="38100" dist="38100" dir="2700000" algn="tl">
                    <a:srgbClr val="000000"/>
                  </a:outerShdw>
                </a:effectLst>
                <a:latin typeface="Book Antiqua" pitchFamily="18" charset="0"/>
              </a:rPr>
              <a:t>Oral</a:t>
            </a:r>
          </a:p>
          <a:p>
            <a:pPr algn="l"/>
            <a:r>
              <a:rPr lang="en-US" sz="4000" dirty="0" smtClean="0">
                <a:solidFill>
                  <a:srgbClr val="00B0F0"/>
                </a:solidFill>
                <a:effectLst>
                  <a:outerShdw blurRad="38100" dist="38100" dir="2700000" algn="tl">
                    <a:srgbClr val="000000"/>
                  </a:outerShdw>
                </a:effectLst>
                <a:latin typeface="Book Antiqua" pitchFamily="18" charset="0"/>
              </a:rPr>
              <a:t>Fluid</a:t>
            </a:r>
            <a:endParaRPr lang="en-US" sz="4000" dirty="0">
              <a:solidFill>
                <a:srgbClr val="00B0F0"/>
              </a:solidFill>
              <a:effectLst>
                <a:outerShdw blurRad="38100" dist="38100" dir="2700000" algn="tl">
                  <a:srgbClr val="000000"/>
                </a:outerShdw>
              </a:effectLst>
              <a:latin typeface="Book Antiqua" pitchFamily="18" charset="0"/>
            </a:endParaRPr>
          </a:p>
        </p:txBody>
      </p:sp>
      <p:sp>
        <p:nvSpPr>
          <p:cNvPr id="1513490" name="Rectangle 18"/>
          <p:cNvSpPr>
            <a:spLocks noChangeArrowheads="1"/>
          </p:cNvSpPr>
          <p:nvPr/>
        </p:nvSpPr>
        <p:spPr bwMode="auto">
          <a:xfrm rot="16200000">
            <a:off x="-546410" y="3742156"/>
            <a:ext cx="2846933" cy="400752"/>
          </a:xfrm>
          <a:prstGeom prst="rect">
            <a:avLst/>
          </a:prstGeom>
          <a:noFill/>
          <a:ln w="9525">
            <a:noFill/>
            <a:miter lim="800000"/>
            <a:headEnd/>
            <a:tailEnd/>
          </a:ln>
          <a:effectLst/>
        </p:spPr>
        <p:txBody>
          <a:bodyPr wrap="none" lIns="92075" tIns="46038" rIns="92075" bIns="46038">
            <a:spAutoFit/>
          </a:bodyPr>
          <a:lstStyle/>
          <a:p>
            <a:pPr algn="l"/>
            <a:r>
              <a:rPr lang="en-US" sz="2000" dirty="0" smtClean="0">
                <a:effectLst/>
                <a:latin typeface="Book Antiqua" pitchFamily="18" charset="0"/>
              </a:rPr>
              <a:t>Concentration (ng/mL)</a:t>
            </a:r>
            <a:endParaRPr lang="en-US" sz="2000" dirty="0">
              <a:effectLst/>
              <a:latin typeface="Book Antiqua" pitchFamily="18" charset="0"/>
            </a:endParaRPr>
          </a:p>
        </p:txBody>
      </p:sp>
      <p:sp>
        <p:nvSpPr>
          <p:cNvPr id="1513491" name="Line 19"/>
          <p:cNvSpPr>
            <a:spLocks noChangeShapeType="1"/>
          </p:cNvSpPr>
          <p:nvPr/>
        </p:nvSpPr>
        <p:spPr bwMode="auto">
          <a:xfrm flipV="1">
            <a:off x="876300" y="5365998"/>
            <a:ext cx="0" cy="36963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13492" name="Line 20"/>
          <p:cNvSpPr>
            <a:spLocks noChangeShapeType="1"/>
          </p:cNvSpPr>
          <p:nvPr/>
        </p:nvSpPr>
        <p:spPr bwMode="auto">
          <a:xfrm flipV="1">
            <a:off x="876300" y="1562100"/>
            <a:ext cx="0" cy="8763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1513493" name="Rectangle 21"/>
          <p:cNvSpPr>
            <a:spLocks noChangeArrowheads="1"/>
          </p:cNvSpPr>
          <p:nvPr/>
        </p:nvSpPr>
        <p:spPr bwMode="auto">
          <a:xfrm>
            <a:off x="3736975" y="5919788"/>
            <a:ext cx="1033463" cy="519112"/>
          </a:xfrm>
          <a:prstGeom prst="rect">
            <a:avLst/>
          </a:prstGeom>
          <a:noFill/>
          <a:ln w="9525">
            <a:noFill/>
            <a:miter lim="800000"/>
            <a:headEnd/>
            <a:tailEnd/>
          </a:ln>
          <a:effectLst/>
        </p:spPr>
        <p:txBody>
          <a:bodyPr wrap="none" lIns="92075" tIns="46038" rIns="92075" bIns="46038">
            <a:spAutoFit/>
          </a:bodyPr>
          <a:lstStyle/>
          <a:p>
            <a:pPr algn="l"/>
            <a:r>
              <a:rPr lang="en-US" sz="2800">
                <a:effectLst/>
                <a:latin typeface="Book Antiqua" pitchFamily="18" charset="0"/>
              </a:rPr>
              <a:t>Time</a:t>
            </a:r>
          </a:p>
        </p:txBody>
      </p:sp>
      <p:sp>
        <p:nvSpPr>
          <p:cNvPr id="1513494" name="Line 22"/>
          <p:cNvSpPr>
            <a:spLocks noChangeShapeType="1"/>
          </p:cNvSpPr>
          <p:nvPr/>
        </p:nvSpPr>
        <p:spPr bwMode="auto">
          <a:xfrm>
            <a:off x="1619250" y="6191250"/>
            <a:ext cx="2133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13495" name="Line 23"/>
          <p:cNvSpPr>
            <a:spLocks noChangeShapeType="1"/>
          </p:cNvSpPr>
          <p:nvPr/>
        </p:nvSpPr>
        <p:spPr bwMode="auto">
          <a:xfrm>
            <a:off x="4800600" y="6191250"/>
            <a:ext cx="18669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25" name="Line 19"/>
          <p:cNvSpPr>
            <a:spLocks noChangeShapeType="1"/>
          </p:cNvSpPr>
          <p:nvPr/>
        </p:nvSpPr>
        <p:spPr bwMode="auto">
          <a:xfrm flipH="1" flipV="1">
            <a:off x="1314449" y="5165315"/>
            <a:ext cx="5657850" cy="71360"/>
          </a:xfrm>
          <a:prstGeom prst="line">
            <a:avLst/>
          </a:prstGeom>
          <a:noFill/>
          <a:ln w="19050">
            <a:solidFill>
              <a:srgbClr val="FFFF00"/>
            </a:solidFill>
            <a:prstDash val="sysDash"/>
            <a:round/>
            <a:headEnd type="none" w="sm" len="sm"/>
            <a:tailEnd type="none" w="sm" len="sm"/>
          </a:ln>
          <a:effectLst/>
        </p:spPr>
        <p:txBody>
          <a:bodyPr wrap="none" anchor="ctr"/>
          <a:lstStyle/>
          <a:p>
            <a:endParaRPr lang="en-US" dirty="0"/>
          </a:p>
        </p:txBody>
      </p:sp>
      <p:sp>
        <p:nvSpPr>
          <p:cNvPr id="2" name="Freeform 1"/>
          <p:cNvSpPr/>
          <p:nvPr/>
        </p:nvSpPr>
        <p:spPr bwMode="auto">
          <a:xfrm>
            <a:off x="1448554" y="4074059"/>
            <a:ext cx="144856" cy="1023042"/>
          </a:xfrm>
          <a:custGeom>
            <a:avLst/>
            <a:gdLst>
              <a:gd name="connsiteX0" fmla="*/ 0 w 144856"/>
              <a:gd name="connsiteY0" fmla="*/ 1023042 h 1023042"/>
              <a:gd name="connsiteX1" fmla="*/ 0 w 144856"/>
              <a:gd name="connsiteY1" fmla="*/ 1023042 h 1023042"/>
              <a:gd name="connsiteX2" fmla="*/ 135802 w 144856"/>
              <a:gd name="connsiteY2" fmla="*/ 851026 h 1023042"/>
              <a:gd name="connsiteX3" fmla="*/ 144856 w 144856"/>
              <a:gd name="connsiteY3" fmla="*/ 823866 h 1023042"/>
              <a:gd name="connsiteX4" fmla="*/ 135802 w 144856"/>
              <a:gd name="connsiteY4" fmla="*/ 624690 h 1023042"/>
              <a:gd name="connsiteX5" fmla="*/ 126749 w 144856"/>
              <a:gd name="connsiteY5" fmla="*/ 506994 h 1023042"/>
              <a:gd name="connsiteX6" fmla="*/ 117696 w 144856"/>
              <a:gd name="connsiteY6" fmla="*/ 461727 h 1023042"/>
              <a:gd name="connsiteX7" fmla="*/ 108642 w 144856"/>
              <a:gd name="connsiteY7" fmla="*/ 398353 h 1023042"/>
              <a:gd name="connsiteX8" fmla="*/ 117696 w 144856"/>
              <a:gd name="connsiteY8" fmla="*/ 181070 h 1023042"/>
              <a:gd name="connsiteX9" fmla="*/ 126749 w 144856"/>
              <a:gd name="connsiteY9" fmla="*/ 0 h 10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856" h="1023042">
                <a:moveTo>
                  <a:pt x="0" y="1023042"/>
                </a:moveTo>
                <a:lnTo>
                  <a:pt x="0" y="1023042"/>
                </a:lnTo>
                <a:cubicBezTo>
                  <a:pt x="45267" y="965703"/>
                  <a:pt x="92834" y="910107"/>
                  <a:pt x="135802" y="851026"/>
                </a:cubicBezTo>
                <a:cubicBezTo>
                  <a:pt x="141415" y="843308"/>
                  <a:pt x="144856" y="833409"/>
                  <a:pt x="144856" y="823866"/>
                </a:cubicBezTo>
                <a:cubicBezTo>
                  <a:pt x="144856" y="757405"/>
                  <a:pt x="139594" y="691042"/>
                  <a:pt x="135802" y="624690"/>
                </a:cubicBezTo>
                <a:cubicBezTo>
                  <a:pt x="133557" y="585406"/>
                  <a:pt x="131094" y="546101"/>
                  <a:pt x="126749" y="506994"/>
                </a:cubicBezTo>
                <a:cubicBezTo>
                  <a:pt x="125050" y="491700"/>
                  <a:pt x="120226" y="476905"/>
                  <a:pt x="117696" y="461727"/>
                </a:cubicBezTo>
                <a:cubicBezTo>
                  <a:pt x="114188" y="440678"/>
                  <a:pt x="111660" y="419478"/>
                  <a:pt x="108642" y="398353"/>
                </a:cubicBezTo>
                <a:cubicBezTo>
                  <a:pt x="111660" y="325925"/>
                  <a:pt x="113029" y="253410"/>
                  <a:pt x="117696" y="181070"/>
                </a:cubicBezTo>
                <a:cubicBezTo>
                  <a:pt x="132297" y="-45243"/>
                  <a:pt x="126749" y="367188"/>
                  <a:pt x="126749" y="0"/>
                </a:cubicBezTo>
              </a:path>
            </a:pathLst>
          </a:cu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3" name="Freeform 2"/>
          <p:cNvSpPr/>
          <p:nvPr/>
        </p:nvSpPr>
        <p:spPr bwMode="auto">
          <a:xfrm>
            <a:off x="1475715" y="2308634"/>
            <a:ext cx="253497" cy="2797520"/>
          </a:xfrm>
          <a:custGeom>
            <a:avLst/>
            <a:gdLst>
              <a:gd name="connsiteX0" fmla="*/ 0 w 253497"/>
              <a:gd name="connsiteY0" fmla="*/ 2797520 h 2797520"/>
              <a:gd name="connsiteX1" fmla="*/ 0 w 253497"/>
              <a:gd name="connsiteY1" fmla="*/ 2797520 h 2797520"/>
              <a:gd name="connsiteX2" fmla="*/ 9053 w 253497"/>
              <a:gd name="connsiteY2" fmla="*/ 2706986 h 2797520"/>
              <a:gd name="connsiteX3" fmla="*/ 36214 w 253497"/>
              <a:gd name="connsiteY3" fmla="*/ 2697932 h 2797520"/>
              <a:gd name="connsiteX4" fmla="*/ 45267 w 253497"/>
              <a:gd name="connsiteY4" fmla="*/ 2670772 h 2797520"/>
              <a:gd name="connsiteX5" fmla="*/ 72428 w 253497"/>
              <a:gd name="connsiteY5" fmla="*/ 2643612 h 2797520"/>
              <a:gd name="connsiteX6" fmla="*/ 90535 w 253497"/>
              <a:gd name="connsiteY6" fmla="*/ 2616451 h 2797520"/>
              <a:gd name="connsiteX7" fmla="*/ 117695 w 253497"/>
              <a:gd name="connsiteY7" fmla="*/ 2562130 h 2797520"/>
              <a:gd name="connsiteX8" fmla="*/ 135802 w 253497"/>
              <a:gd name="connsiteY8" fmla="*/ 2489703 h 2797520"/>
              <a:gd name="connsiteX9" fmla="*/ 144855 w 253497"/>
              <a:gd name="connsiteY9" fmla="*/ 2136617 h 2797520"/>
              <a:gd name="connsiteX10" fmla="*/ 153909 w 253497"/>
              <a:gd name="connsiteY10" fmla="*/ 2100404 h 2797520"/>
              <a:gd name="connsiteX11" fmla="*/ 162962 w 253497"/>
              <a:gd name="connsiteY11" fmla="*/ 2037029 h 2797520"/>
              <a:gd name="connsiteX12" fmla="*/ 181069 w 253497"/>
              <a:gd name="connsiteY12" fmla="*/ 1982709 h 2797520"/>
              <a:gd name="connsiteX13" fmla="*/ 190123 w 253497"/>
              <a:gd name="connsiteY13" fmla="*/ 1946495 h 2797520"/>
              <a:gd name="connsiteX14" fmla="*/ 208230 w 253497"/>
              <a:gd name="connsiteY14" fmla="*/ 1892174 h 2797520"/>
              <a:gd name="connsiteX15" fmla="*/ 217283 w 253497"/>
              <a:gd name="connsiteY15" fmla="*/ 1865014 h 2797520"/>
              <a:gd name="connsiteX16" fmla="*/ 235390 w 253497"/>
              <a:gd name="connsiteY16" fmla="*/ 1783532 h 2797520"/>
              <a:gd name="connsiteX17" fmla="*/ 253497 w 253497"/>
              <a:gd name="connsiteY17" fmla="*/ 1711105 h 2797520"/>
              <a:gd name="connsiteX18" fmla="*/ 244443 w 253497"/>
              <a:gd name="connsiteY18" fmla="*/ 1511928 h 2797520"/>
              <a:gd name="connsiteX19" fmla="*/ 226336 w 253497"/>
              <a:gd name="connsiteY19" fmla="*/ 1439501 h 2797520"/>
              <a:gd name="connsiteX20" fmla="*/ 217283 w 253497"/>
              <a:gd name="connsiteY20" fmla="*/ 1403287 h 2797520"/>
              <a:gd name="connsiteX21" fmla="*/ 199176 w 253497"/>
              <a:gd name="connsiteY21" fmla="*/ 1348966 h 2797520"/>
              <a:gd name="connsiteX22" fmla="*/ 172016 w 253497"/>
              <a:gd name="connsiteY22" fmla="*/ 1258431 h 2797520"/>
              <a:gd name="connsiteX23" fmla="*/ 135802 w 253497"/>
              <a:gd name="connsiteY23" fmla="*/ 1204111 h 2797520"/>
              <a:gd name="connsiteX24" fmla="*/ 99588 w 253497"/>
              <a:gd name="connsiteY24" fmla="*/ 1140736 h 2797520"/>
              <a:gd name="connsiteX25" fmla="*/ 63374 w 253497"/>
              <a:gd name="connsiteY25" fmla="*/ 1050202 h 2797520"/>
              <a:gd name="connsiteX26" fmla="*/ 54321 w 253497"/>
              <a:gd name="connsiteY26" fmla="*/ 1013988 h 2797520"/>
              <a:gd name="connsiteX27" fmla="*/ 36214 w 253497"/>
              <a:gd name="connsiteY27" fmla="*/ 959667 h 2797520"/>
              <a:gd name="connsiteX28" fmla="*/ 27160 w 253497"/>
              <a:gd name="connsiteY28" fmla="*/ 932507 h 2797520"/>
              <a:gd name="connsiteX29" fmla="*/ 9053 w 253497"/>
              <a:gd name="connsiteY29" fmla="*/ 851025 h 2797520"/>
              <a:gd name="connsiteX30" fmla="*/ 27160 w 253497"/>
              <a:gd name="connsiteY30" fmla="*/ 679010 h 2797520"/>
              <a:gd name="connsiteX31" fmla="*/ 36214 w 253497"/>
              <a:gd name="connsiteY31" fmla="*/ 651849 h 2797520"/>
              <a:gd name="connsiteX32" fmla="*/ 63374 w 253497"/>
              <a:gd name="connsiteY32" fmla="*/ 624689 h 2797520"/>
              <a:gd name="connsiteX33" fmla="*/ 99588 w 253497"/>
              <a:gd name="connsiteY33" fmla="*/ 570368 h 2797520"/>
              <a:gd name="connsiteX34" fmla="*/ 117695 w 253497"/>
              <a:gd name="connsiteY34" fmla="*/ 516047 h 2797520"/>
              <a:gd name="connsiteX35" fmla="*/ 126748 w 253497"/>
              <a:gd name="connsiteY35" fmla="*/ 488887 h 2797520"/>
              <a:gd name="connsiteX36" fmla="*/ 144855 w 253497"/>
              <a:gd name="connsiteY36" fmla="*/ 452673 h 2797520"/>
              <a:gd name="connsiteX37" fmla="*/ 153909 w 253497"/>
              <a:gd name="connsiteY37" fmla="*/ 425513 h 2797520"/>
              <a:gd name="connsiteX38" fmla="*/ 190123 w 253497"/>
              <a:gd name="connsiteY38" fmla="*/ 371192 h 2797520"/>
              <a:gd name="connsiteX39" fmla="*/ 208230 w 253497"/>
              <a:gd name="connsiteY39" fmla="*/ 344031 h 2797520"/>
              <a:gd name="connsiteX40" fmla="*/ 181069 w 253497"/>
              <a:gd name="connsiteY40" fmla="*/ 199176 h 2797520"/>
              <a:gd name="connsiteX41" fmla="*/ 144855 w 253497"/>
              <a:gd name="connsiteY41" fmla="*/ 99588 h 2797520"/>
              <a:gd name="connsiteX42" fmla="*/ 153909 w 253497"/>
              <a:gd name="connsiteY42" fmla="*/ 0 h 279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3497" h="2797520">
                <a:moveTo>
                  <a:pt x="0" y="2797520"/>
                </a:moveTo>
                <a:lnTo>
                  <a:pt x="0" y="2797520"/>
                </a:lnTo>
                <a:cubicBezTo>
                  <a:pt x="3018" y="2767342"/>
                  <a:pt x="-1312" y="2735489"/>
                  <a:pt x="9053" y="2706986"/>
                </a:cubicBezTo>
                <a:cubicBezTo>
                  <a:pt x="12314" y="2698017"/>
                  <a:pt x="29466" y="2704680"/>
                  <a:pt x="36214" y="2697932"/>
                </a:cubicBezTo>
                <a:cubicBezTo>
                  <a:pt x="42962" y="2691184"/>
                  <a:pt x="39973" y="2678712"/>
                  <a:pt x="45267" y="2670772"/>
                </a:cubicBezTo>
                <a:cubicBezTo>
                  <a:pt x="52369" y="2660119"/>
                  <a:pt x="64231" y="2653448"/>
                  <a:pt x="72428" y="2643612"/>
                </a:cubicBezTo>
                <a:cubicBezTo>
                  <a:pt x="79394" y="2635253"/>
                  <a:pt x="84499" y="2625505"/>
                  <a:pt x="90535" y="2616451"/>
                </a:cubicBezTo>
                <a:cubicBezTo>
                  <a:pt x="113290" y="2548185"/>
                  <a:pt x="82595" y="2632331"/>
                  <a:pt x="117695" y="2562130"/>
                </a:cubicBezTo>
                <a:cubicBezTo>
                  <a:pt x="126973" y="2543573"/>
                  <a:pt x="132359" y="2506916"/>
                  <a:pt x="135802" y="2489703"/>
                </a:cubicBezTo>
                <a:cubicBezTo>
                  <a:pt x="138820" y="2372008"/>
                  <a:pt x="139385" y="2254224"/>
                  <a:pt x="144855" y="2136617"/>
                </a:cubicBezTo>
                <a:cubicBezTo>
                  <a:pt x="145433" y="2124188"/>
                  <a:pt x="151683" y="2112646"/>
                  <a:pt x="153909" y="2100404"/>
                </a:cubicBezTo>
                <a:cubicBezTo>
                  <a:pt x="157726" y="2079409"/>
                  <a:pt x="158164" y="2057822"/>
                  <a:pt x="162962" y="2037029"/>
                </a:cubicBezTo>
                <a:cubicBezTo>
                  <a:pt x="167254" y="2018432"/>
                  <a:pt x="176440" y="2001225"/>
                  <a:pt x="181069" y="1982709"/>
                </a:cubicBezTo>
                <a:cubicBezTo>
                  <a:pt x="184087" y="1970638"/>
                  <a:pt x="186548" y="1958413"/>
                  <a:pt x="190123" y="1946495"/>
                </a:cubicBezTo>
                <a:cubicBezTo>
                  <a:pt x="195608" y="1928214"/>
                  <a:pt x="202194" y="1910281"/>
                  <a:pt x="208230" y="1892174"/>
                </a:cubicBezTo>
                <a:lnTo>
                  <a:pt x="217283" y="1865014"/>
                </a:lnTo>
                <a:cubicBezTo>
                  <a:pt x="236070" y="1752287"/>
                  <a:pt x="216286" y="1853578"/>
                  <a:pt x="235390" y="1783532"/>
                </a:cubicBezTo>
                <a:cubicBezTo>
                  <a:pt x="241938" y="1759524"/>
                  <a:pt x="253497" y="1711105"/>
                  <a:pt x="253497" y="1711105"/>
                </a:cubicBezTo>
                <a:cubicBezTo>
                  <a:pt x="250479" y="1644713"/>
                  <a:pt x="251056" y="1578059"/>
                  <a:pt x="244443" y="1511928"/>
                </a:cubicBezTo>
                <a:cubicBezTo>
                  <a:pt x="241967" y="1487166"/>
                  <a:pt x="232372" y="1463643"/>
                  <a:pt x="226336" y="1439501"/>
                </a:cubicBezTo>
                <a:cubicBezTo>
                  <a:pt x="223318" y="1427430"/>
                  <a:pt x="221218" y="1415091"/>
                  <a:pt x="217283" y="1403287"/>
                </a:cubicBezTo>
                <a:cubicBezTo>
                  <a:pt x="211247" y="1385180"/>
                  <a:pt x="203805" y="1367483"/>
                  <a:pt x="199176" y="1348966"/>
                </a:cubicBezTo>
                <a:cubicBezTo>
                  <a:pt x="194115" y="1328721"/>
                  <a:pt x="180834" y="1271657"/>
                  <a:pt x="172016" y="1258431"/>
                </a:cubicBezTo>
                <a:cubicBezTo>
                  <a:pt x="159945" y="1240324"/>
                  <a:pt x="142684" y="1224756"/>
                  <a:pt x="135802" y="1204111"/>
                </a:cubicBezTo>
                <a:cubicBezTo>
                  <a:pt x="121976" y="1162635"/>
                  <a:pt x="132474" y="1184585"/>
                  <a:pt x="99588" y="1140736"/>
                </a:cubicBezTo>
                <a:cubicBezTo>
                  <a:pt x="77213" y="1073612"/>
                  <a:pt x="90017" y="1103487"/>
                  <a:pt x="63374" y="1050202"/>
                </a:cubicBezTo>
                <a:cubicBezTo>
                  <a:pt x="60356" y="1038131"/>
                  <a:pt x="57896" y="1025906"/>
                  <a:pt x="54321" y="1013988"/>
                </a:cubicBezTo>
                <a:cubicBezTo>
                  <a:pt x="48837" y="995706"/>
                  <a:pt x="42250" y="977774"/>
                  <a:pt x="36214" y="959667"/>
                </a:cubicBezTo>
                <a:cubicBezTo>
                  <a:pt x="33196" y="950614"/>
                  <a:pt x="29474" y="941765"/>
                  <a:pt x="27160" y="932507"/>
                </a:cubicBezTo>
                <a:cubicBezTo>
                  <a:pt x="14375" y="881364"/>
                  <a:pt x="20547" y="908494"/>
                  <a:pt x="9053" y="851025"/>
                </a:cubicBezTo>
                <a:cubicBezTo>
                  <a:pt x="15754" y="750514"/>
                  <a:pt x="7976" y="746152"/>
                  <a:pt x="27160" y="679010"/>
                </a:cubicBezTo>
                <a:cubicBezTo>
                  <a:pt x="29782" y="669834"/>
                  <a:pt x="30920" y="659790"/>
                  <a:pt x="36214" y="651849"/>
                </a:cubicBezTo>
                <a:cubicBezTo>
                  <a:pt x="43316" y="641196"/>
                  <a:pt x="55514" y="634795"/>
                  <a:pt x="63374" y="624689"/>
                </a:cubicBezTo>
                <a:cubicBezTo>
                  <a:pt x="76735" y="607511"/>
                  <a:pt x="99588" y="570368"/>
                  <a:pt x="99588" y="570368"/>
                </a:cubicBezTo>
                <a:lnTo>
                  <a:pt x="117695" y="516047"/>
                </a:lnTo>
                <a:cubicBezTo>
                  <a:pt x="120713" y="506994"/>
                  <a:pt x="122480" y="497423"/>
                  <a:pt x="126748" y="488887"/>
                </a:cubicBezTo>
                <a:cubicBezTo>
                  <a:pt x="132784" y="476816"/>
                  <a:pt x="139538" y="465078"/>
                  <a:pt x="144855" y="452673"/>
                </a:cubicBezTo>
                <a:cubicBezTo>
                  <a:pt x="148614" y="443902"/>
                  <a:pt x="149274" y="433855"/>
                  <a:pt x="153909" y="425513"/>
                </a:cubicBezTo>
                <a:cubicBezTo>
                  <a:pt x="164478" y="406490"/>
                  <a:pt x="178052" y="389299"/>
                  <a:pt x="190123" y="371192"/>
                </a:cubicBezTo>
                <a:lnTo>
                  <a:pt x="208230" y="344031"/>
                </a:lnTo>
                <a:cubicBezTo>
                  <a:pt x="191653" y="161691"/>
                  <a:pt x="214506" y="307847"/>
                  <a:pt x="181069" y="199176"/>
                </a:cubicBezTo>
                <a:cubicBezTo>
                  <a:pt x="151432" y="102855"/>
                  <a:pt x="180654" y="153285"/>
                  <a:pt x="144855" y="99588"/>
                </a:cubicBezTo>
                <a:lnTo>
                  <a:pt x="153909" y="0"/>
                </a:lnTo>
              </a:path>
            </a:pathLst>
          </a:cu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4" name="Rectangle 3"/>
          <p:cNvSpPr/>
          <p:nvPr/>
        </p:nvSpPr>
        <p:spPr>
          <a:xfrm>
            <a:off x="6972299" y="4997166"/>
            <a:ext cx="1955985" cy="461665"/>
          </a:xfrm>
          <a:prstGeom prst="rect">
            <a:avLst/>
          </a:prstGeom>
        </p:spPr>
        <p:txBody>
          <a:bodyPr wrap="none">
            <a:spAutoFit/>
          </a:bodyPr>
          <a:lstStyle/>
          <a:p>
            <a:r>
              <a:rPr lang="en-US" sz="2400" dirty="0" smtClean="0">
                <a:solidFill>
                  <a:srgbClr val="FFFF00"/>
                </a:solidFill>
                <a:effectLst>
                  <a:outerShdw blurRad="38100" dist="38100" dir="2700000" algn="tl">
                    <a:srgbClr val="000000"/>
                  </a:outerShdw>
                </a:effectLst>
                <a:latin typeface="Book Antiqua" pitchFamily="18" charset="0"/>
              </a:rPr>
              <a:t>Cutoff Level</a:t>
            </a:r>
            <a:endParaRPr lang="en-US" sz="2400" dirty="0">
              <a:solidFill>
                <a:srgbClr val="FFFF00"/>
              </a:solidFill>
            </a:endParaRPr>
          </a:p>
        </p:txBody>
      </p:sp>
      <p:sp>
        <p:nvSpPr>
          <p:cNvPr id="34" name="Line 14"/>
          <p:cNvSpPr>
            <a:spLocks noChangeShapeType="1"/>
          </p:cNvSpPr>
          <p:nvPr/>
        </p:nvSpPr>
        <p:spPr bwMode="auto">
          <a:xfrm flipH="1" flipV="1">
            <a:off x="2095498" y="2236788"/>
            <a:ext cx="1348974" cy="0"/>
          </a:xfrm>
          <a:prstGeom prst="line">
            <a:avLst/>
          </a:prstGeom>
          <a:noFill/>
          <a:ln w="57150">
            <a:solidFill>
              <a:schemeClr val="tx2"/>
            </a:solidFill>
            <a:prstDash val="sysDot"/>
            <a:round/>
            <a:headEnd type="none" w="sm" len="sm"/>
            <a:tailEnd type="stealth" w="med" len="lg"/>
          </a:ln>
          <a:effectLst/>
        </p:spPr>
        <p:txBody>
          <a:bodyPr wrap="none" anchor="ctr"/>
          <a:lstStyle/>
          <a:p>
            <a:endParaRPr lang="en-US"/>
          </a:p>
        </p:txBody>
      </p:sp>
      <p:sp>
        <p:nvSpPr>
          <p:cNvPr id="5" name="Rectangle 4"/>
          <p:cNvSpPr/>
          <p:nvPr/>
        </p:nvSpPr>
        <p:spPr>
          <a:xfrm>
            <a:off x="3479200" y="2066994"/>
            <a:ext cx="2723823" cy="369332"/>
          </a:xfrm>
          <a:prstGeom prst="rect">
            <a:avLst/>
          </a:prstGeom>
        </p:spPr>
        <p:txBody>
          <a:bodyPr wrap="none">
            <a:spAutoFit/>
          </a:bodyPr>
          <a:lstStyle/>
          <a:p>
            <a:r>
              <a:rPr lang="en-US" dirty="0" smtClean="0">
                <a:latin typeface="Book Antiqua" pitchFamily="18" charset="0"/>
              </a:rPr>
              <a:t>Peak Quantitative Level</a:t>
            </a:r>
            <a:endParaRPr lang="en-US" dirty="0"/>
          </a:p>
        </p:txBody>
      </p:sp>
      <p:sp>
        <p:nvSpPr>
          <p:cNvPr id="10" name="Oval 9"/>
          <p:cNvSpPr/>
          <p:nvPr/>
        </p:nvSpPr>
        <p:spPr bwMode="auto">
          <a:xfrm>
            <a:off x="6972299" y="4945281"/>
            <a:ext cx="2057401" cy="565434"/>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3624776584"/>
      </p:ext>
    </p:extLst>
  </p:cSld>
  <p:clrMapOvr>
    <a:masterClrMapping/>
  </p:clrMapOvr>
  <p:transition>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3475" name="Group 3"/>
          <p:cNvGrpSpPr>
            <a:grpSpLocks/>
          </p:cNvGrpSpPr>
          <p:nvPr/>
        </p:nvGrpSpPr>
        <p:grpSpPr bwMode="auto">
          <a:xfrm>
            <a:off x="1359595" y="2236788"/>
            <a:ext cx="4698305" cy="3568541"/>
            <a:chOff x="864" y="1380"/>
            <a:chExt cx="3001" cy="2233"/>
          </a:xfrm>
        </p:grpSpPr>
        <p:sp>
          <p:nvSpPr>
            <p:cNvPr id="1513476" name="Freeform 4"/>
            <p:cNvSpPr>
              <a:spLocks/>
            </p:cNvSpPr>
            <p:nvPr/>
          </p:nvSpPr>
          <p:spPr bwMode="auto">
            <a:xfrm>
              <a:off x="972" y="1380"/>
              <a:ext cx="2893" cy="2233"/>
            </a:xfrm>
            <a:custGeom>
              <a:avLst/>
              <a:gdLst/>
              <a:ahLst/>
              <a:cxnLst>
                <a:cxn ang="0">
                  <a:pos x="0" y="47"/>
                </a:cxn>
                <a:cxn ang="0">
                  <a:pos x="72" y="0"/>
                </a:cxn>
                <a:cxn ang="0">
                  <a:pos x="144" y="0"/>
                </a:cxn>
                <a:cxn ang="0">
                  <a:pos x="216" y="0"/>
                </a:cxn>
                <a:cxn ang="0">
                  <a:pos x="288" y="24"/>
                </a:cxn>
                <a:cxn ang="0">
                  <a:pos x="336" y="83"/>
                </a:cxn>
                <a:cxn ang="0">
                  <a:pos x="384" y="142"/>
                </a:cxn>
                <a:cxn ang="0">
                  <a:pos x="420" y="213"/>
                </a:cxn>
                <a:cxn ang="0">
                  <a:pos x="456" y="283"/>
                </a:cxn>
                <a:cxn ang="0">
                  <a:pos x="480" y="354"/>
                </a:cxn>
                <a:cxn ang="0">
                  <a:pos x="528" y="413"/>
                </a:cxn>
                <a:cxn ang="0">
                  <a:pos x="588" y="484"/>
                </a:cxn>
                <a:cxn ang="0">
                  <a:pos x="636" y="555"/>
                </a:cxn>
                <a:cxn ang="0">
                  <a:pos x="696" y="626"/>
                </a:cxn>
                <a:cxn ang="0">
                  <a:pos x="756" y="697"/>
                </a:cxn>
                <a:cxn ang="0">
                  <a:pos x="804" y="768"/>
                </a:cxn>
                <a:cxn ang="0">
                  <a:pos x="840" y="838"/>
                </a:cxn>
                <a:cxn ang="0">
                  <a:pos x="876" y="909"/>
                </a:cxn>
                <a:cxn ang="0">
                  <a:pos x="912" y="992"/>
                </a:cxn>
                <a:cxn ang="0">
                  <a:pos x="996" y="1086"/>
                </a:cxn>
                <a:cxn ang="0">
                  <a:pos x="1068" y="1169"/>
                </a:cxn>
                <a:cxn ang="0">
                  <a:pos x="1140" y="1240"/>
                </a:cxn>
                <a:cxn ang="0">
                  <a:pos x="1200" y="1311"/>
                </a:cxn>
                <a:cxn ang="0">
                  <a:pos x="1260" y="1382"/>
                </a:cxn>
                <a:cxn ang="0">
                  <a:pos x="1332" y="1453"/>
                </a:cxn>
                <a:cxn ang="0">
                  <a:pos x="1356" y="1523"/>
                </a:cxn>
                <a:cxn ang="0">
                  <a:pos x="1416" y="1594"/>
                </a:cxn>
                <a:cxn ang="0">
                  <a:pos x="1500" y="1665"/>
                </a:cxn>
                <a:cxn ang="0">
                  <a:pos x="1572" y="1736"/>
                </a:cxn>
                <a:cxn ang="0">
                  <a:pos x="1632" y="1807"/>
                </a:cxn>
                <a:cxn ang="0">
                  <a:pos x="1716" y="1878"/>
                </a:cxn>
                <a:cxn ang="0">
                  <a:pos x="1812" y="1937"/>
                </a:cxn>
                <a:cxn ang="0">
                  <a:pos x="1896" y="1972"/>
                </a:cxn>
                <a:cxn ang="0">
                  <a:pos x="2040" y="2019"/>
                </a:cxn>
                <a:cxn ang="0">
                  <a:pos x="2112" y="2043"/>
                </a:cxn>
                <a:cxn ang="0">
                  <a:pos x="2196" y="2067"/>
                </a:cxn>
                <a:cxn ang="0">
                  <a:pos x="2268" y="2078"/>
                </a:cxn>
                <a:cxn ang="0">
                  <a:pos x="2340" y="2102"/>
                </a:cxn>
                <a:cxn ang="0">
                  <a:pos x="2412" y="2114"/>
                </a:cxn>
                <a:cxn ang="0">
                  <a:pos x="2484" y="2149"/>
                </a:cxn>
                <a:cxn ang="0">
                  <a:pos x="2556" y="2173"/>
                </a:cxn>
                <a:cxn ang="0">
                  <a:pos x="2628" y="2185"/>
                </a:cxn>
                <a:cxn ang="0">
                  <a:pos x="2700" y="2197"/>
                </a:cxn>
                <a:cxn ang="0">
                  <a:pos x="2772" y="2197"/>
                </a:cxn>
                <a:cxn ang="0">
                  <a:pos x="2844" y="2220"/>
                </a:cxn>
                <a:cxn ang="0">
                  <a:pos x="2892" y="2232"/>
                </a:cxn>
              </a:cxnLst>
              <a:rect l="0" t="0" r="r" b="b"/>
              <a:pathLst>
                <a:path w="2893" h="2233">
                  <a:moveTo>
                    <a:pt x="0" y="83"/>
                  </a:moveTo>
                  <a:lnTo>
                    <a:pt x="0" y="47"/>
                  </a:lnTo>
                  <a:lnTo>
                    <a:pt x="36" y="24"/>
                  </a:lnTo>
                  <a:lnTo>
                    <a:pt x="72" y="0"/>
                  </a:lnTo>
                  <a:lnTo>
                    <a:pt x="108" y="0"/>
                  </a:lnTo>
                  <a:lnTo>
                    <a:pt x="144" y="0"/>
                  </a:lnTo>
                  <a:lnTo>
                    <a:pt x="180" y="0"/>
                  </a:lnTo>
                  <a:lnTo>
                    <a:pt x="216" y="0"/>
                  </a:lnTo>
                  <a:lnTo>
                    <a:pt x="252" y="0"/>
                  </a:lnTo>
                  <a:lnTo>
                    <a:pt x="288" y="24"/>
                  </a:lnTo>
                  <a:lnTo>
                    <a:pt x="324" y="47"/>
                  </a:lnTo>
                  <a:lnTo>
                    <a:pt x="336" y="83"/>
                  </a:lnTo>
                  <a:lnTo>
                    <a:pt x="372" y="106"/>
                  </a:lnTo>
                  <a:lnTo>
                    <a:pt x="384" y="142"/>
                  </a:lnTo>
                  <a:lnTo>
                    <a:pt x="408" y="177"/>
                  </a:lnTo>
                  <a:lnTo>
                    <a:pt x="420" y="213"/>
                  </a:lnTo>
                  <a:lnTo>
                    <a:pt x="432" y="248"/>
                  </a:lnTo>
                  <a:lnTo>
                    <a:pt x="456" y="283"/>
                  </a:lnTo>
                  <a:lnTo>
                    <a:pt x="480" y="319"/>
                  </a:lnTo>
                  <a:lnTo>
                    <a:pt x="480" y="354"/>
                  </a:lnTo>
                  <a:lnTo>
                    <a:pt x="492" y="390"/>
                  </a:lnTo>
                  <a:lnTo>
                    <a:pt x="528" y="413"/>
                  </a:lnTo>
                  <a:lnTo>
                    <a:pt x="552" y="449"/>
                  </a:lnTo>
                  <a:lnTo>
                    <a:pt x="588" y="484"/>
                  </a:lnTo>
                  <a:lnTo>
                    <a:pt x="612" y="520"/>
                  </a:lnTo>
                  <a:lnTo>
                    <a:pt x="636" y="555"/>
                  </a:lnTo>
                  <a:lnTo>
                    <a:pt x="672" y="590"/>
                  </a:lnTo>
                  <a:lnTo>
                    <a:pt x="696" y="626"/>
                  </a:lnTo>
                  <a:lnTo>
                    <a:pt x="732" y="661"/>
                  </a:lnTo>
                  <a:lnTo>
                    <a:pt x="756" y="697"/>
                  </a:lnTo>
                  <a:lnTo>
                    <a:pt x="780" y="732"/>
                  </a:lnTo>
                  <a:lnTo>
                    <a:pt x="804" y="768"/>
                  </a:lnTo>
                  <a:lnTo>
                    <a:pt x="816" y="803"/>
                  </a:lnTo>
                  <a:lnTo>
                    <a:pt x="840" y="838"/>
                  </a:lnTo>
                  <a:lnTo>
                    <a:pt x="852" y="874"/>
                  </a:lnTo>
                  <a:lnTo>
                    <a:pt x="876" y="909"/>
                  </a:lnTo>
                  <a:lnTo>
                    <a:pt x="876" y="945"/>
                  </a:lnTo>
                  <a:lnTo>
                    <a:pt x="912" y="992"/>
                  </a:lnTo>
                  <a:lnTo>
                    <a:pt x="948" y="1039"/>
                  </a:lnTo>
                  <a:lnTo>
                    <a:pt x="996" y="1086"/>
                  </a:lnTo>
                  <a:lnTo>
                    <a:pt x="1032" y="1134"/>
                  </a:lnTo>
                  <a:lnTo>
                    <a:pt x="1068" y="1169"/>
                  </a:lnTo>
                  <a:lnTo>
                    <a:pt x="1104" y="1205"/>
                  </a:lnTo>
                  <a:lnTo>
                    <a:pt x="1140" y="1240"/>
                  </a:lnTo>
                  <a:lnTo>
                    <a:pt x="1176" y="1275"/>
                  </a:lnTo>
                  <a:lnTo>
                    <a:pt x="1200" y="1311"/>
                  </a:lnTo>
                  <a:lnTo>
                    <a:pt x="1236" y="1346"/>
                  </a:lnTo>
                  <a:lnTo>
                    <a:pt x="1260" y="1382"/>
                  </a:lnTo>
                  <a:lnTo>
                    <a:pt x="1296" y="1417"/>
                  </a:lnTo>
                  <a:lnTo>
                    <a:pt x="1332" y="1453"/>
                  </a:lnTo>
                  <a:lnTo>
                    <a:pt x="1344" y="1488"/>
                  </a:lnTo>
                  <a:lnTo>
                    <a:pt x="1356" y="1523"/>
                  </a:lnTo>
                  <a:lnTo>
                    <a:pt x="1380" y="1559"/>
                  </a:lnTo>
                  <a:lnTo>
                    <a:pt x="1416" y="1594"/>
                  </a:lnTo>
                  <a:lnTo>
                    <a:pt x="1464" y="1630"/>
                  </a:lnTo>
                  <a:lnTo>
                    <a:pt x="1500" y="1665"/>
                  </a:lnTo>
                  <a:lnTo>
                    <a:pt x="1548" y="1701"/>
                  </a:lnTo>
                  <a:lnTo>
                    <a:pt x="1572" y="1736"/>
                  </a:lnTo>
                  <a:lnTo>
                    <a:pt x="1608" y="1771"/>
                  </a:lnTo>
                  <a:lnTo>
                    <a:pt x="1632" y="1807"/>
                  </a:lnTo>
                  <a:lnTo>
                    <a:pt x="1680" y="1842"/>
                  </a:lnTo>
                  <a:lnTo>
                    <a:pt x="1716" y="1878"/>
                  </a:lnTo>
                  <a:lnTo>
                    <a:pt x="1764" y="1901"/>
                  </a:lnTo>
                  <a:lnTo>
                    <a:pt x="1812" y="1937"/>
                  </a:lnTo>
                  <a:lnTo>
                    <a:pt x="1848" y="1960"/>
                  </a:lnTo>
                  <a:lnTo>
                    <a:pt x="1896" y="1972"/>
                  </a:lnTo>
                  <a:lnTo>
                    <a:pt x="1992" y="1996"/>
                  </a:lnTo>
                  <a:lnTo>
                    <a:pt x="2040" y="2019"/>
                  </a:lnTo>
                  <a:lnTo>
                    <a:pt x="2076" y="2031"/>
                  </a:lnTo>
                  <a:lnTo>
                    <a:pt x="2112" y="2043"/>
                  </a:lnTo>
                  <a:lnTo>
                    <a:pt x="2148" y="2055"/>
                  </a:lnTo>
                  <a:lnTo>
                    <a:pt x="2196" y="2067"/>
                  </a:lnTo>
                  <a:lnTo>
                    <a:pt x="2232" y="2078"/>
                  </a:lnTo>
                  <a:lnTo>
                    <a:pt x="2268" y="2078"/>
                  </a:lnTo>
                  <a:lnTo>
                    <a:pt x="2304" y="2090"/>
                  </a:lnTo>
                  <a:lnTo>
                    <a:pt x="2340" y="2102"/>
                  </a:lnTo>
                  <a:lnTo>
                    <a:pt x="2376" y="2102"/>
                  </a:lnTo>
                  <a:lnTo>
                    <a:pt x="2412" y="2114"/>
                  </a:lnTo>
                  <a:lnTo>
                    <a:pt x="2448" y="2126"/>
                  </a:lnTo>
                  <a:lnTo>
                    <a:pt x="2484" y="2149"/>
                  </a:lnTo>
                  <a:lnTo>
                    <a:pt x="2520" y="2161"/>
                  </a:lnTo>
                  <a:lnTo>
                    <a:pt x="2556" y="2173"/>
                  </a:lnTo>
                  <a:lnTo>
                    <a:pt x="2592" y="2185"/>
                  </a:lnTo>
                  <a:lnTo>
                    <a:pt x="2628" y="2185"/>
                  </a:lnTo>
                  <a:lnTo>
                    <a:pt x="2664" y="2185"/>
                  </a:lnTo>
                  <a:lnTo>
                    <a:pt x="2700" y="2197"/>
                  </a:lnTo>
                  <a:lnTo>
                    <a:pt x="2736" y="2197"/>
                  </a:lnTo>
                  <a:lnTo>
                    <a:pt x="2772" y="2197"/>
                  </a:lnTo>
                  <a:lnTo>
                    <a:pt x="2808" y="2208"/>
                  </a:lnTo>
                  <a:lnTo>
                    <a:pt x="2844" y="2220"/>
                  </a:lnTo>
                  <a:lnTo>
                    <a:pt x="2880" y="2232"/>
                  </a:lnTo>
                  <a:lnTo>
                    <a:pt x="2892" y="2232"/>
                  </a:lnTo>
                </a:path>
              </a:pathLst>
            </a:custGeom>
            <a:noFill/>
            <a:ln w="50800" cap="rnd" cmpd="sng">
              <a:solidFill>
                <a:srgbClr val="00B0F0"/>
              </a:solidFill>
              <a:prstDash val="solid"/>
              <a:round/>
              <a:headEnd type="none" w="sm" len="sm"/>
              <a:tailEnd type="none" w="sm" len="sm"/>
            </a:ln>
            <a:effectLst/>
          </p:spPr>
          <p:txBody>
            <a:bodyPr/>
            <a:lstStyle/>
            <a:p>
              <a:endParaRPr lang="en-US"/>
            </a:p>
          </p:txBody>
        </p:sp>
        <p:sp>
          <p:nvSpPr>
            <p:cNvPr id="1513477" name="Line 5"/>
            <p:cNvSpPr>
              <a:spLocks noChangeShapeType="1"/>
            </p:cNvSpPr>
            <p:nvPr/>
          </p:nvSpPr>
          <p:spPr bwMode="auto">
            <a:xfrm flipV="1">
              <a:off x="864" y="1451"/>
              <a:ext cx="108" cy="2137"/>
            </a:xfrm>
            <a:prstGeom prst="line">
              <a:avLst/>
            </a:prstGeom>
            <a:noFill/>
            <a:ln w="50800">
              <a:solidFill>
                <a:srgbClr val="00B0F0"/>
              </a:solidFill>
              <a:round/>
              <a:headEnd type="none" w="sm" len="sm"/>
              <a:tailEnd type="none" w="sm" len="sm"/>
            </a:ln>
            <a:effectLst/>
          </p:spPr>
          <p:txBody>
            <a:bodyPr wrap="none" anchor="ctr"/>
            <a:lstStyle/>
            <a:p>
              <a:endParaRPr lang="en-US"/>
            </a:p>
          </p:txBody>
        </p:sp>
      </p:grpSp>
      <p:sp>
        <p:nvSpPr>
          <p:cNvPr id="1513480" name="Line 8"/>
          <p:cNvSpPr>
            <a:spLocks noChangeShapeType="1"/>
          </p:cNvSpPr>
          <p:nvPr/>
        </p:nvSpPr>
        <p:spPr bwMode="auto">
          <a:xfrm>
            <a:off x="1314450" y="1771650"/>
            <a:ext cx="0" cy="403860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1" name="Line 9"/>
          <p:cNvSpPr>
            <a:spLocks noChangeShapeType="1"/>
          </p:cNvSpPr>
          <p:nvPr/>
        </p:nvSpPr>
        <p:spPr bwMode="auto">
          <a:xfrm>
            <a:off x="1314450" y="5791200"/>
            <a:ext cx="805815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8" name="Rectangle 16"/>
          <p:cNvSpPr>
            <a:spLocks noChangeArrowheads="1"/>
          </p:cNvSpPr>
          <p:nvPr/>
        </p:nvSpPr>
        <p:spPr bwMode="auto">
          <a:xfrm>
            <a:off x="1628538" y="3476865"/>
            <a:ext cx="1439497" cy="1324081"/>
          </a:xfrm>
          <a:prstGeom prst="rect">
            <a:avLst/>
          </a:prstGeom>
          <a:noFill/>
          <a:ln w="9525">
            <a:noFill/>
            <a:miter lim="800000"/>
            <a:headEnd/>
            <a:tailEnd/>
          </a:ln>
          <a:effectLst/>
        </p:spPr>
        <p:txBody>
          <a:bodyPr wrap="none" lIns="92075" tIns="46038" rIns="92075" bIns="46038">
            <a:spAutoFit/>
          </a:bodyPr>
          <a:lstStyle/>
          <a:p>
            <a:pPr algn="l"/>
            <a:r>
              <a:rPr lang="en-US" sz="4000" dirty="0" smtClean="0">
                <a:solidFill>
                  <a:srgbClr val="00B0F0"/>
                </a:solidFill>
                <a:effectLst>
                  <a:outerShdw blurRad="38100" dist="38100" dir="2700000" algn="tl">
                    <a:srgbClr val="000000"/>
                  </a:outerShdw>
                </a:effectLst>
                <a:latin typeface="Book Antiqua" pitchFamily="18" charset="0"/>
              </a:rPr>
              <a:t>Oral</a:t>
            </a:r>
          </a:p>
          <a:p>
            <a:pPr algn="l"/>
            <a:r>
              <a:rPr lang="en-US" sz="4000" dirty="0" smtClean="0">
                <a:solidFill>
                  <a:srgbClr val="00B0F0"/>
                </a:solidFill>
                <a:effectLst>
                  <a:outerShdw blurRad="38100" dist="38100" dir="2700000" algn="tl">
                    <a:srgbClr val="000000"/>
                  </a:outerShdw>
                </a:effectLst>
                <a:latin typeface="Book Antiqua" pitchFamily="18" charset="0"/>
              </a:rPr>
              <a:t>Fluid</a:t>
            </a:r>
            <a:endParaRPr lang="en-US" sz="4000" dirty="0">
              <a:solidFill>
                <a:srgbClr val="00B0F0"/>
              </a:solidFill>
              <a:effectLst>
                <a:outerShdw blurRad="38100" dist="38100" dir="2700000" algn="tl">
                  <a:srgbClr val="000000"/>
                </a:outerShdw>
              </a:effectLst>
              <a:latin typeface="Book Antiqua" pitchFamily="18" charset="0"/>
            </a:endParaRPr>
          </a:p>
        </p:txBody>
      </p:sp>
      <p:sp>
        <p:nvSpPr>
          <p:cNvPr id="1513490" name="Rectangle 18"/>
          <p:cNvSpPr>
            <a:spLocks noChangeArrowheads="1"/>
          </p:cNvSpPr>
          <p:nvPr/>
        </p:nvSpPr>
        <p:spPr bwMode="auto">
          <a:xfrm rot="16200000">
            <a:off x="-546410" y="3742156"/>
            <a:ext cx="2846933" cy="400752"/>
          </a:xfrm>
          <a:prstGeom prst="rect">
            <a:avLst/>
          </a:prstGeom>
          <a:noFill/>
          <a:ln w="9525">
            <a:noFill/>
            <a:miter lim="800000"/>
            <a:headEnd/>
            <a:tailEnd/>
          </a:ln>
          <a:effectLst/>
        </p:spPr>
        <p:txBody>
          <a:bodyPr wrap="none" lIns="92075" tIns="46038" rIns="92075" bIns="46038">
            <a:spAutoFit/>
          </a:bodyPr>
          <a:lstStyle/>
          <a:p>
            <a:pPr algn="l"/>
            <a:r>
              <a:rPr lang="en-US" sz="2000" dirty="0" smtClean="0">
                <a:effectLst/>
                <a:latin typeface="Book Antiqua" pitchFamily="18" charset="0"/>
              </a:rPr>
              <a:t>Concentration (ng/mL)</a:t>
            </a:r>
            <a:endParaRPr lang="en-US" sz="2000" dirty="0">
              <a:effectLst/>
              <a:latin typeface="Book Antiqua" pitchFamily="18" charset="0"/>
            </a:endParaRPr>
          </a:p>
        </p:txBody>
      </p:sp>
      <p:sp>
        <p:nvSpPr>
          <p:cNvPr id="1513491" name="Line 19"/>
          <p:cNvSpPr>
            <a:spLocks noChangeShapeType="1"/>
          </p:cNvSpPr>
          <p:nvPr/>
        </p:nvSpPr>
        <p:spPr bwMode="auto">
          <a:xfrm flipV="1">
            <a:off x="876300" y="5365998"/>
            <a:ext cx="0" cy="36963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13492" name="Line 20"/>
          <p:cNvSpPr>
            <a:spLocks noChangeShapeType="1"/>
          </p:cNvSpPr>
          <p:nvPr/>
        </p:nvSpPr>
        <p:spPr bwMode="auto">
          <a:xfrm flipV="1">
            <a:off x="876300" y="1562100"/>
            <a:ext cx="0" cy="8763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1513493" name="Rectangle 21"/>
          <p:cNvSpPr>
            <a:spLocks noChangeArrowheads="1"/>
          </p:cNvSpPr>
          <p:nvPr/>
        </p:nvSpPr>
        <p:spPr bwMode="auto">
          <a:xfrm>
            <a:off x="3736975" y="5919788"/>
            <a:ext cx="1033463" cy="519112"/>
          </a:xfrm>
          <a:prstGeom prst="rect">
            <a:avLst/>
          </a:prstGeom>
          <a:noFill/>
          <a:ln w="9525">
            <a:noFill/>
            <a:miter lim="800000"/>
            <a:headEnd/>
            <a:tailEnd/>
          </a:ln>
          <a:effectLst/>
        </p:spPr>
        <p:txBody>
          <a:bodyPr wrap="none" lIns="92075" tIns="46038" rIns="92075" bIns="46038">
            <a:spAutoFit/>
          </a:bodyPr>
          <a:lstStyle/>
          <a:p>
            <a:pPr algn="l"/>
            <a:r>
              <a:rPr lang="en-US" sz="2800">
                <a:effectLst/>
                <a:latin typeface="Book Antiqua" pitchFamily="18" charset="0"/>
              </a:rPr>
              <a:t>Time</a:t>
            </a:r>
          </a:p>
        </p:txBody>
      </p:sp>
      <p:sp>
        <p:nvSpPr>
          <p:cNvPr id="1513494" name="Line 22"/>
          <p:cNvSpPr>
            <a:spLocks noChangeShapeType="1"/>
          </p:cNvSpPr>
          <p:nvPr/>
        </p:nvSpPr>
        <p:spPr bwMode="auto">
          <a:xfrm>
            <a:off x="1619250" y="6191250"/>
            <a:ext cx="2133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13495" name="Line 23"/>
          <p:cNvSpPr>
            <a:spLocks noChangeShapeType="1"/>
          </p:cNvSpPr>
          <p:nvPr/>
        </p:nvSpPr>
        <p:spPr bwMode="auto">
          <a:xfrm>
            <a:off x="4800600" y="6191250"/>
            <a:ext cx="18669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25" name="Line 19"/>
          <p:cNvSpPr>
            <a:spLocks noChangeShapeType="1"/>
          </p:cNvSpPr>
          <p:nvPr/>
        </p:nvSpPr>
        <p:spPr bwMode="auto">
          <a:xfrm flipH="1" flipV="1">
            <a:off x="1314449" y="5165315"/>
            <a:ext cx="5657850" cy="71360"/>
          </a:xfrm>
          <a:prstGeom prst="line">
            <a:avLst/>
          </a:prstGeom>
          <a:noFill/>
          <a:ln w="19050">
            <a:solidFill>
              <a:srgbClr val="FFFF00"/>
            </a:solidFill>
            <a:prstDash val="sysDash"/>
            <a:round/>
            <a:headEnd type="none" w="sm" len="sm"/>
            <a:tailEnd type="none" w="sm" len="sm"/>
          </a:ln>
          <a:effectLst/>
        </p:spPr>
        <p:txBody>
          <a:bodyPr wrap="none" anchor="ctr"/>
          <a:lstStyle/>
          <a:p>
            <a:endParaRPr lang="en-US" dirty="0"/>
          </a:p>
        </p:txBody>
      </p:sp>
      <p:sp>
        <p:nvSpPr>
          <p:cNvPr id="2" name="Freeform 1"/>
          <p:cNvSpPr/>
          <p:nvPr/>
        </p:nvSpPr>
        <p:spPr bwMode="auto">
          <a:xfrm>
            <a:off x="1448554" y="4074059"/>
            <a:ext cx="144856" cy="1023042"/>
          </a:xfrm>
          <a:custGeom>
            <a:avLst/>
            <a:gdLst>
              <a:gd name="connsiteX0" fmla="*/ 0 w 144856"/>
              <a:gd name="connsiteY0" fmla="*/ 1023042 h 1023042"/>
              <a:gd name="connsiteX1" fmla="*/ 0 w 144856"/>
              <a:gd name="connsiteY1" fmla="*/ 1023042 h 1023042"/>
              <a:gd name="connsiteX2" fmla="*/ 135802 w 144856"/>
              <a:gd name="connsiteY2" fmla="*/ 851026 h 1023042"/>
              <a:gd name="connsiteX3" fmla="*/ 144856 w 144856"/>
              <a:gd name="connsiteY3" fmla="*/ 823866 h 1023042"/>
              <a:gd name="connsiteX4" fmla="*/ 135802 w 144856"/>
              <a:gd name="connsiteY4" fmla="*/ 624690 h 1023042"/>
              <a:gd name="connsiteX5" fmla="*/ 126749 w 144856"/>
              <a:gd name="connsiteY5" fmla="*/ 506994 h 1023042"/>
              <a:gd name="connsiteX6" fmla="*/ 117696 w 144856"/>
              <a:gd name="connsiteY6" fmla="*/ 461727 h 1023042"/>
              <a:gd name="connsiteX7" fmla="*/ 108642 w 144856"/>
              <a:gd name="connsiteY7" fmla="*/ 398353 h 1023042"/>
              <a:gd name="connsiteX8" fmla="*/ 117696 w 144856"/>
              <a:gd name="connsiteY8" fmla="*/ 181070 h 1023042"/>
              <a:gd name="connsiteX9" fmla="*/ 126749 w 144856"/>
              <a:gd name="connsiteY9" fmla="*/ 0 h 10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856" h="1023042">
                <a:moveTo>
                  <a:pt x="0" y="1023042"/>
                </a:moveTo>
                <a:lnTo>
                  <a:pt x="0" y="1023042"/>
                </a:lnTo>
                <a:cubicBezTo>
                  <a:pt x="45267" y="965703"/>
                  <a:pt x="92834" y="910107"/>
                  <a:pt x="135802" y="851026"/>
                </a:cubicBezTo>
                <a:cubicBezTo>
                  <a:pt x="141415" y="843308"/>
                  <a:pt x="144856" y="833409"/>
                  <a:pt x="144856" y="823866"/>
                </a:cubicBezTo>
                <a:cubicBezTo>
                  <a:pt x="144856" y="757405"/>
                  <a:pt x="139594" y="691042"/>
                  <a:pt x="135802" y="624690"/>
                </a:cubicBezTo>
                <a:cubicBezTo>
                  <a:pt x="133557" y="585406"/>
                  <a:pt x="131094" y="546101"/>
                  <a:pt x="126749" y="506994"/>
                </a:cubicBezTo>
                <a:cubicBezTo>
                  <a:pt x="125050" y="491700"/>
                  <a:pt x="120226" y="476905"/>
                  <a:pt x="117696" y="461727"/>
                </a:cubicBezTo>
                <a:cubicBezTo>
                  <a:pt x="114188" y="440678"/>
                  <a:pt x="111660" y="419478"/>
                  <a:pt x="108642" y="398353"/>
                </a:cubicBezTo>
                <a:cubicBezTo>
                  <a:pt x="111660" y="325925"/>
                  <a:pt x="113029" y="253410"/>
                  <a:pt x="117696" y="181070"/>
                </a:cubicBezTo>
                <a:cubicBezTo>
                  <a:pt x="132297" y="-45243"/>
                  <a:pt x="126749" y="367188"/>
                  <a:pt x="126749" y="0"/>
                </a:cubicBezTo>
              </a:path>
            </a:pathLst>
          </a:cu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3" name="Freeform 2"/>
          <p:cNvSpPr/>
          <p:nvPr/>
        </p:nvSpPr>
        <p:spPr bwMode="auto">
          <a:xfrm>
            <a:off x="1475715" y="2308634"/>
            <a:ext cx="253497" cy="2797520"/>
          </a:xfrm>
          <a:custGeom>
            <a:avLst/>
            <a:gdLst>
              <a:gd name="connsiteX0" fmla="*/ 0 w 253497"/>
              <a:gd name="connsiteY0" fmla="*/ 2797520 h 2797520"/>
              <a:gd name="connsiteX1" fmla="*/ 0 w 253497"/>
              <a:gd name="connsiteY1" fmla="*/ 2797520 h 2797520"/>
              <a:gd name="connsiteX2" fmla="*/ 9053 w 253497"/>
              <a:gd name="connsiteY2" fmla="*/ 2706986 h 2797520"/>
              <a:gd name="connsiteX3" fmla="*/ 36214 w 253497"/>
              <a:gd name="connsiteY3" fmla="*/ 2697932 h 2797520"/>
              <a:gd name="connsiteX4" fmla="*/ 45267 w 253497"/>
              <a:gd name="connsiteY4" fmla="*/ 2670772 h 2797520"/>
              <a:gd name="connsiteX5" fmla="*/ 72428 w 253497"/>
              <a:gd name="connsiteY5" fmla="*/ 2643612 h 2797520"/>
              <a:gd name="connsiteX6" fmla="*/ 90535 w 253497"/>
              <a:gd name="connsiteY6" fmla="*/ 2616451 h 2797520"/>
              <a:gd name="connsiteX7" fmla="*/ 117695 w 253497"/>
              <a:gd name="connsiteY7" fmla="*/ 2562130 h 2797520"/>
              <a:gd name="connsiteX8" fmla="*/ 135802 w 253497"/>
              <a:gd name="connsiteY8" fmla="*/ 2489703 h 2797520"/>
              <a:gd name="connsiteX9" fmla="*/ 144855 w 253497"/>
              <a:gd name="connsiteY9" fmla="*/ 2136617 h 2797520"/>
              <a:gd name="connsiteX10" fmla="*/ 153909 w 253497"/>
              <a:gd name="connsiteY10" fmla="*/ 2100404 h 2797520"/>
              <a:gd name="connsiteX11" fmla="*/ 162962 w 253497"/>
              <a:gd name="connsiteY11" fmla="*/ 2037029 h 2797520"/>
              <a:gd name="connsiteX12" fmla="*/ 181069 w 253497"/>
              <a:gd name="connsiteY12" fmla="*/ 1982709 h 2797520"/>
              <a:gd name="connsiteX13" fmla="*/ 190123 w 253497"/>
              <a:gd name="connsiteY13" fmla="*/ 1946495 h 2797520"/>
              <a:gd name="connsiteX14" fmla="*/ 208230 w 253497"/>
              <a:gd name="connsiteY14" fmla="*/ 1892174 h 2797520"/>
              <a:gd name="connsiteX15" fmla="*/ 217283 w 253497"/>
              <a:gd name="connsiteY15" fmla="*/ 1865014 h 2797520"/>
              <a:gd name="connsiteX16" fmla="*/ 235390 w 253497"/>
              <a:gd name="connsiteY16" fmla="*/ 1783532 h 2797520"/>
              <a:gd name="connsiteX17" fmla="*/ 253497 w 253497"/>
              <a:gd name="connsiteY17" fmla="*/ 1711105 h 2797520"/>
              <a:gd name="connsiteX18" fmla="*/ 244443 w 253497"/>
              <a:gd name="connsiteY18" fmla="*/ 1511928 h 2797520"/>
              <a:gd name="connsiteX19" fmla="*/ 226336 w 253497"/>
              <a:gd name="connsiteY19" fmla="*/ 1439501 h 2797520"/>
              <a:gd name="connsiteX20" fmla="*/ 217283 w 253497"/>
              <a:gd name="connsiteY20" fmla="*/ 1403287 h 2797520"/>
              <a:gd name="connsiteX21" fmla="*/ 199176 w 253497"/>
              <a:gd name="connsiteY21" fmla="*/ 1348966 h 2797520"/>
              <a:gd name="connsiteX22" fmla="*/ 172016 w 253497"/>
              <a:gd name="connsiteY22" fmla="*/ 1258431 h 2797520"/>
              <a:gd name="connsiteX23" fmla="*/ 135802 w 253497"/>
              <a:gd name="connsiteY23" fmla="*/ 1204111 h 2797520"/>
              <a:gd name="connsiteX24" fmla="*/ 99588 w 253497"/>
              <a:gd name="connsiteY24" fmla="*/ 1140736 h 2797520"/>
              <a:gd name="connsiteX25" fmla="*/ 63374 w 253497"/>
              <a:gd name="connsiteY25" fmla="*/ 1050202 h 2797520"/>
              <a:gd name="connsiteX26" fmla="*/ 54321 w 253497"/>
              <a:gd name="connsiteY26" fmla="*/ 1013988 h 2797520"/>
              <a:gd name="connsiteX27" fmla="*/ 36214 w 253497"/>
              <a:gd name="connsiteY27" fmla="*/ 959667 h 2797520"/>
              <a:gd name="connsiteX28" fmla="*/ 27160 w 253497"/>
              <a:gd name="connsiteY28" fmla="*/ 932507 h 2797520"/>
              <a:gd name="connsiteX29" fmla="*/ 9053 w 253497"/>
              <a:gd name="connsiteY29" fmla="*/ 851025 h 2797520"/>
              <a:gd name="connsiteX30" fmla="*/ 27160 w 253497"/>
              <a:gd name="connsiteY30" fmla="*/ 679010 h 2797520"/>
              <a:gd name="connsiteX31" fmla="*/ 36214 w 253497"/>
              <a:gd name="connsiteY31" fmla="*/ 651849 h 2797520"/>
              <a:gd name="connsiteX32" fmla="*/ 63374 w 253497"/>
              <a:gd name="connsiteY32" fmla="*/ 624689 h 2797520"/>
              <a:gd name="connsiteX33" fmla="*/ 99588 w 253497"/>
              <a:gd name="connsiteY33" fmla="*/ 570368 h 2797520"/>
              <a:gd name="connsiteX34" fmla="*/ 117695 w 253497"/>
              <a:gd name="connsiteY34" fmla="*/ 516047 h 2797520"/>
              <a:gd name="connsiteX35" fmla="*/ 126748 w 253497"/>
              <a:gd name="connsiteY35" fmla="*/ 488887 h 2797520"/>
              <a:gd name="connsiteX36" fmla="*/ 144855 w 253497"/>
              <a:gd name="connsiteY36" fmla="*/ 452673 h 2797520"/>
              <a:gd name="connsiteX37" fmla="*/ 153909 w 253497"/>
              <a:gd name="connsiteY37" fmla="*/ 425513 h 2797520"/>
              <a:gd name="connsiteX38" fmla="*/ 190123 w 253497"/>
              <a:gd name="connsiteY38" fmla="*/ 371192 h 2797520"/>
              <a:gd name="connsiteX39" fmla="*/ 208230 w 253497"/>
              <a:gd name="connsiteY39" fmla="*/ 344031 h 2797520"/>
              <a:gd name="connsiteX40" fmla="*/ 181069 w 253497"/>
              <a:gd name="connsiteY40" fmla="*/ 199176 h 2797520"/>
              <a:gd name="connsiteX41" fmla="*/ 144855 w 253497"/>
              <a:gd name="connsiteY41" fmla="*/ 99588 h 2797520"/>
              <a:gd name="connsiteX42" fmla="*/ 153909 w 253497"/>
              <a:gd name="connsiteY42" fmla="*/ 0 h 279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3497" h="2797520">
                <a:moveTo>
                  <a:pt x="0" y="2797520"/>
                </a:moveTo>
                <a:lnTo>
                  <a:pt x="0" y="2797520"/>
                </a:lnTo>
                <a:cubicBezTo>
                  <a:pt x="3018" y="2767342"/>
                  <a:pt x="-1312" y="2735489"/>
                  <a:pt x="9053" y="2706986"/>
                </a:cubicBezTo>
                <a:cubicBezTo>
                  <a:pt x="12314" y="2698017"/>
                  <a:pt x="29466" y="2704680"/>
                  <a:pt x="36214" y="2697932"/>
                </a:cubicBezTo>
                <a:cubicBezTo>
                  <a:pt x="42962" y="2691184"/>
                  <a:pt x="39973" y="2678712"/>
                  <a:pt x="45267" y="2670772"/>
                </a:cubicBezTo>
                <a:cubicBezTo>
                  <a:pt x="52369" y="2660119"/>
                  <a:pt x="64231" y="2653448"/>
                  <a:pt x="72428" y="2643612"/>
                </a:cubicBezTo>
                <a:cubicBezTo>
                  <a:pt x="79394" y="2635253"/>
                  <a:pt x="84499" y="2625505"/>
                  <a:pt x="90535" y="2616451"/>
                </a:cubicBezTo>
                <a:cubicBezTo>
                  <a:pt x="113290" y="2548185"/>
                  <a:pt x="82595" y="2632331"/>
                  <a:pt x="117695" y="2562130"/>
                </a:cubicBezTo>
                <a:cubicBezTo>
                  <a:pt x="126973" y="2543573"/>
                  <a:pt x="132359" y="2506916"/>
                  <a:pt x="135802" y="2489703"/>
                </a:cubicBezTo>
                <a:cubicBezTo>
                  <a:pt x="138820" y="2372008"/>
                  <a:pt x="139385" y="2254224"/>
                  <a:pt x="144855" y="2136617"/>
                </a:cubicBezTo>
                <a:cubicBezTo>
                  <a:pt x="145433" y="2124188"/>
                  <a:pt x="151683" y="2112646"/>
                  <a:pt x="153909" y="2100404"/>
                </a:cubicBezTo>
                <a:cubicBezTo>
                  <a:pt x="157726" y="2079409"/>
                  <a:pt x="158164" y="2057822"/>
                  <a:pt x="162962" y="2037029"/>
                </a:cubicBezTo>
                <a:cubicBezTo>
                  <a:pt x="167254" y="2018432"/>
                  <a:pt x="176440" y="2001225"/>
                  <a:pt x="181069" y="1982709"/>
                </a:cubicBezTo>
                <a:cubicBezTo>
                  <a:pt x="184087" y="1970638"/>
                  <a:pt x="186548" y="1958413"/>
                  <a:pt x="190123" y="1946495"/>
                </a:cubicBezTo>
                <a:cubicBezTo>
                  <a:pt x="195608" y="1928214"/>
                  <a:pt x="202194" y="1910281"/>
                  <a:pt x="208230" y="1892174"/>
                </a:cubicBezTo>
                <a:lnTo>
                  <a:pt x="217283" y="1865014"/>
                </a:lnTo>
                <a:cubicBezTo>
                  <a:pt x="236070" y="1752287"/>
                  <a:pt x="216286" y="1853578"/>
                  <a:pt x="235390" y="1783532"/>
                </a:cubicBezTo>
                <a:cubicBezTo>
                  <a:pt x="241938" y="1759524"/>
                  <a:pt x="253497" y="1711105"/>
                  <a:pt x="253497" y="1711105"/>
                </a:cubicBezTo>
                <a:cubicBezTo>
                  <a:pt x="250479" y="1644713"/>
                  <a:pt x="251056" y="1578059"/>
                  <a:pt x="244443" y="1511928"/>
                </a:cubicBezTo>
                <a:cubicBezTo>
                  <a:pt x="241967" y="1487166"/>
                  <a:pt x="232372" y="1463643"/>
                  <a:pt x="226336" y="1439501"/>
                </a:cubicBezTo>
                <a:cubicBezTo>
                  <a:pt x="223318" y="1427430"/>
                  <a:pt x="221218" y="1415091"/>
                  <a:pt x="217283" y="1403287"/>
                </a:cubicBezTo>
                <a:cubicBezTo>
                  <a:pt x="211247" y="1385180"/>
                  <a:pt x="203805" y="1367483"/>
                  <a:pt x="199176" y="1348966"/>
                </a:cubicBezTo>
                <a:cubicBezTo>
                  <a:pt x="194115" y="1328721"/>
                  <a:pt x="180834" y="1271657"/>
                  <a:pt x="172016" y="1258431"/>
                </a:cubicBezTo>
                <a:cubicBezTo>
                  <a:pt x="159945" y="1240324"/>
                  <a:pt x="142684" y="1224756"/>
                  <a:pt x="135802" y="1204111"/>
                </a:cubicBezTo>
                <a:cubicBezTo>
                  <a:pt x="121976" y="1162635"/>
                  <a:pt x="132474" y="1184585"/>
                  <a:pt x="99588" y="1140736"/>
                </a:cubicBezTo>
                <a:cubicBezTo>
                  <a:pt x="77213" y="1073612"/>
                  <a:pt x="90017" y="1103487"/>
                  <a:pt x="63374" y="1050202"/>
                </a:cubicBezTo>
                <a:cubicBezTo>
                  <a:pt x="60356" y="1038131"/>
                  <a:pt x="57896" y="1025906"/>
                  <a:pt x="54321" y="1013988"/>
                </a:cubicBezTo>
                <a:cubicBezTo>
                  <a:pt x="48837" y="995706"/>
                  <a:pt x="42250" y="977774"/>
                  <a:pt x="36214" y="959667"/>
                </a:cubicBezTo>
                <a:cubicBezTo>
                  <a:pt x="33196" y="950614"/>
                  <a:pt x="29474" y="941765"/>
                  <a:pt x="27160" y="932507"/>
                </a:cubicBezTo>
                <a:cubicBezTo>
                  <a:pt x="14375" y="881364"/>
                  <a:pt x="20547" y="908494"/>
                  <a:pt x="9053" y="851025"/>
                </a:cubicBezTo>
                <a:cubicBezTo>
                  <a:pt x="15754" y="750514"/>
                  <a:pt x="7976" y="746152"/>
                  <a:pt x="27160" y="679010"/>
                </a:cubicBezTo>
                <a:cubicBezTo>
                  <a:pt x="29782" y="669834"/>
                  <a:pt x="30920" y="659790"/>
                  <a:pt x="36214" y="651849"/>
                </a:cubicBezTo>
                <a:cubicBezTo>
                  <a:pt x="43316" y="641196"/>
                  <a:pt x="55514" y="634795"/>
                  <a:pt x="63374" y="624689"/>
                </a:cubicBezTo>
                <a:cubicBezTo>
                  <a:pt x="76735" y="607511"/>
                  <a:pt x="99588" y="570368"/>
                  <a:pt x="99588" y="570368"/>
                </a:cubicBezTo>
                <a:lnTo>
                  <a:pt x="117695" y="516047"/>
                </a:lnTo>
                <a:cubicBezTo>
                  <a:pt x="120713" y="506994"/>
                  <a:pt x="122480" y="497423"/>
                  <a:pt x="126748" y="488887"/>
                </a:cubicBezTo>
                <a:cubicBezTo>
                  <a:pt x="132784" y="476816"/>
                  <a:pt x="139538" y="465078"/>
                  <a:pt x="144855" y="452673"/>
                </a:cubicBezTo>
                <a:cubicBezTo>
                  <a:pt x="148614" y="443902"/>
                  <a:pt x="149274" y="433855"/>
                  <a:pt x="153909" y="425513"/>
                </a:cubicBezTo>
                <a:cubicBezTo>
                  <a:pt x="164478" y="406490"/>
                  <a:pt x="178052" y="389299"/>
                  <a:pt x="190123" y="371192"/>
                </a:cubicBezTo>
                <a:lnTo>
                  <a:pt x="208230" y="344031"/>
                </a:lnTo>
                <a:cubicBezTo>
                  <a:pt x="191653" y="161691"/>
                  <a:pt x="214506" y="307847"/>
                  <a:pt x="181069" y="199176"/>
                </a:cubicBezTo>
                <a:cubicBezTo>
                  <a:pt x="151432" y="102855"/>
                  <a:pt x="180654" y="153285"/>
                  <a:pt x="144855" y="99588"/>
                </a:cubicBezTo>
                <a:lnTo>
                  <a:pt x="153909" y="0"/>
                </a:lnTo>
              </a:path>
            </a:pathLst>
          </a:cu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4" name="Rectangle 3"/>
          <p:cNvSpPr/>
          <p:nvPr/>
        </p:nvSpPr>
        <p:spPr>
          <a:xfrm>
            <a:off x="6972299" y="4997166"/>
            <a:ext cx="1955985" cy="461665"/>
          </a:xfrm>
          <a:prstGeom prst="rect">
            <a:avLst/>
          </a:prstGeom>
        </p:spPr>
        <p:txBody>
          <a:bodyPr wrap="none">
            <a:spAutoFit/>
          </a:bodyPr>
          <a:lstStyle/>
          <a:p>
            <a:r>
              <a:rPr lang="en-US" sz="2400" dirty="0" smtClean="0">
                <a:solidFill>
                  <a:srgbClr val="FFFF00"/>
                </a:solidFill>
                <a:effectLst>
                  <a:outerShdw blurRad="38100" dist="38100" dir="2700000" algn="tl">
                    <a:srgbClr val="000000"/>
                  </a:outerShdw>
                </a:effectLst>
                <a:latin typeface="Book Antiqua" pitchFamily="18" charset="0"/>
              </a:rPr>
              <a:t>Cutoff Level</a:t>
            </a:r>
            <a:endParaRPr lang="en-US" sz="2400" dirty="0">
              <a:solidFill>
                <a:srgbClr val="FFFF00"/>
              </a:solidFill>
            </a:endParaRPr>
          </a:p>
        </p:txBody>
      </p:sp>
      <p:sp>
        <p:nvSpPr>
          <p:cNvPr id="34" name="Line 14"/>
          <p:cNvSpPr>
            <a:spLocks noChangeShapeType="1"/>
          </p:cNvSpPr>
          <p:nvPr/>
        </p:nvSpPr>
        <p:spPr bwMode="auto">
          <a:xfrm flipH="1" flipV="1">
            <a:off x="2095498" y="2236788"/>
            <a:ext cx="1348974" cy="0"/>
          </a:xfrm>
          <a:prstGeom prst="line">
            <a:avLst/>
          </a:prstGeom>
          <a:noFill/>
          <a:ln w="57150">
            <a:solidFill>
              <a:schemeClr val="tx2"/>
            </a:solidFill>
            <a:prstDash val="sysDot"/>
            <a:round/>
            <a:headEnd type="none" w="sm" len="sm"/>
            <a:tailEnd type="stealth" w="med" len="lg"/>
          </a:ln>
          <a:effectLst/>
        </p:spPr>
        <p:txBody>
          <a:bodyPr wrap="none" anchor="ctr"/>
          <a:lstStyle/>
          <a:p>
            <a:endParaRPr lang="en-US"/>
          </a:p>
        </p:txBody>
      </p:sp>
      <p:sp>
        <p:nvSpPr>
          <p:cNvPr id="5" name="Rectangle 4"/>
          <p:cNvSpPr/>
          <p:nvPr/>
        </p:nvSpPr>
        <p:spPr>
          <a:xfrm>
            <a:off x="3479200" y="2066994"/>
            <a:ext cx="2723823" cy="369332"/>
          </a:xfrm>
          <a:prstGeom prst="rect">
            <a:avLst/>
          </a:prstGeom>
        </p:spPr>
        <p:txBody>
          <a:bodyPr wrap="none">
            <a:spAutoFit/>
          </a:bodyPr>
          <a:lstStyle/>
          <a:p>
            <a:r>
              <a:rPr lang="en-US" dirty="0" smtClean="0">
                <a:latin typeface="Book Antiqua" pitchFamily="18" charset="0"/>
              </a:rPr>
              <a:t>Peak Quantitative Level</a:t>
            </a:r>
            <a:endParaRPr lang="en-US" dirty="0"/>
          </a:p>
        </p:txBody>
      </p:sp>
      <p:grpSp>
        <p:nvGrpSpPr>
          <p:cNvPr id="9" name="Group 8"/>
          <p:cNvGrpSpPr/>
          <p:nvPr/>
        </p:nvGrpSpPr>
        <p:grpSpPr>
          <a:xfrm>
            <a:off x="1624720" y="2422930"/>
            <a:ext cx="4445063" cy="3312704"/>
            <a:chOff x="1624720" y="2422930"/>
            <a:chExt cx="4445063" cy="3312704"/>
          </a:xfrm>
        </p:grpSpPr>
        <p:sp>
          <p:nvSpPr>
            <p:cNvPr id="7" name="Rectangle 6"/>
            <p:cNvSpPr/>
            <p:nvPr/>
          </p:nvSpPr>
          <p:spPr>
            <a:xfrm>
              <a:off x="1624720" y="5227998"/>
              <a:ext cx="1875835" cy="461665"/>
            </a:xfrm>
            <a:prstGeom prst="rect">
              <a:avLst/>
            </a:prstGeom>
          </p:spPr>
          <p:txBody>
            <a:bodyPr wrap="none">
              <a:spAutoFit/>
            </a:bodyPr>
            <a:lstStyle/>
            <a:p>
              <a:r>
                <a:rPr lang="en-US" sz="2400" dirty="0" smtClean="0">
                  <a:solidFill>
                    <a:schemeClr val="accent2"/>
                  </a:solidFill>
                  <a:latin typeface="Book Antiqua" pitchFamily="18" charset="0"/>
                </a:rPr>
                <a:t>NEGATIVE</a:t>
              </a:r>
              <a:endParaRPr lang="en-US" dirty="0">
                <a:solidFill>
                  <a:schemeClr val="accent2"/>
                </a:solidFill>
              </a:endParaRPr>
            </a:p>
          </p:txBody>
        </p:sp>
        <p:sp>
          <p:nvSpPr>
            <p:cNvPr id="35" name="Rectangle 34"/>
            <p:cNvSpPr/>
            <p:nvPr/>
          </p:nvSpPr>
          <p:spPr>
            <a:xfrm>
              <a:off x="4381500" y="3246032"/>
              <a:ext cx="1688283" cy="461665"/>
            </a:xfrm>
            <a:prstGeom prst="rect">
              <a:avLst/>
            </a:prstGeom>
          </p:spPr>
          <p:txBody>
            <a:bodyPr wrap="none">
              <a:spAutoFit/>
            </a:bodyPr>
            <a:lstStyle/>
            <a:p>
              <a:r>
                <a:rPr lang="en-US" sz="2400" dirty="0" smtClean="0">
                  <a:solidFill>
                    <a:srgbClr val="FF0000"/>
                  </a:solidFill>
                  <a:latin typeface="Book Antiqua" pitchFamily="18" charset="0"/>
                </a:rPr>
                <a:t>POSITIVE</a:t>
              </a:r>
              <a:endParaRPr lang="en-US" dirty="0">
                <a:solidFill>
                  <a:srgbClr val="FF0000"/>
                </a:solidFill>
              </a:endParaRPr>
            </a:p>
          </p:txBody>
        </p:sp>
        <p:sp>
          <p:nvSpPr>
            <p:cNvPr id="36" name="Line 14"/>
            <p:cNvSpPr>
              <a:spLocks noChangeShapeType="1"/>
            </p:cNvSpPr>
            <p:nvPr/>
          </p:nvSpPr>
          <p:spPr bwMode="auto">
            <a:xfrm flipH="1">
              <a:off x="3596595" y="5236675"/>
              <a:ext cx="1" cy="498959"/>
            </a:xfrm>
            <a:prstGeom prst="line">
              <a:avLst/>
            </a:prstGeom>
            <a:noFill/>
            <a:ln w="57150">
              <a:solidFill>
                <a:schemeClr val="accent2"/>
              </a:solidFill>
              <a:round/>
              <a:headEnd type="none" w="sm" len="sm"/>
              <a:tailEnd type="stealth" w="med" len="lg"/>
            </a:ln>
            <a:effectLst/>
          </p:spPr>
          <p:txBody>
            <a:bodyPr wrap="none" anchor="ctr"/>
            <a:lstStyle/>
            <a:p>
              <a:endParaRPr lang="en-US"/>
            </a:p>
          </p:txBody>
        </p:sp>
        <p:sp>
          <p:nvSpPr>
            <p:cNvPr id="37" name="Line 14"/>
            <p:cNvSpPr>
              <a:spLocks noChangeShapeType="1"/>
            </p:cNvSpPr>
            <p:nvPr/>
          </p:nvSpPr>
          <p:spPr bwMode="auto">
            <a:xfrm flipH="1" flipV="1">
              <a:off x="4381500" y="2422930"/>
              <a:ext cx="0" cy="2683224"/>
            </a:xfrm>
            <a:prstGeom prst="line">
              <a:avLst/>
            </a:prstGeom>
            <a:noFill/>
            <a:ln w="57150">
              <a:solidFill>
                <a:srgbClr val="FF0000"/>
              </a:solidFill>
              <a:round/>
              <a:headEnd type="none" w="sm" len="sm"/>
              <a:tailEnd type="stealth" w="med" len="lg"/>
            </a:ln>
            <a:effectLst/>
          </p:spPr>
          <p:txBody>
            <a:bodyPr wrap="none" anchor="ctr"/>
            <a:lstStyle/>
            <a:p>
              <a:endParaRPr lang="en-US"/>
            </a:p>
          </p:txBody>
        </p:sp>
      </p:grpSp>
      <p:sp>
        <p:nvSpPr>
          <p:cNvPr id="26" name="Rectangle 24"/>
          <p:cNvSpPr>
            <a:spLocks noGrp="1" noChangeArrowheads="1"/>
          </p:cNvSpPr>
          <p:nvPr>
            <p:ph type="title"/>
          </p:nvPr>
        </p:nvSpPr>
        <p:spPr>
          <a:xfrm>
            <a:off x="419100" y="283924"/>
            <a:ext cx="9302750" cy="1047750"/>
          </a:xfrm>
          <a:noFill/>
          <a:ln/>
        </p:spPr>
        <p:txBody>
          <a:bodyPr/>
          <a:lstStyle/>
          <a:p>
            <a:pPr algn="ctr"/>
            <a:r>
              <a:rPr lang="en-US" sz="6600" dirty="0" smtClean="0">
                <a:latin typeface="Book Antiqua" pitchFamily="18" charset="0"/>
              </a:rPr>
              <a:t>Qualitative Reporting</a:t>
            </a:r>
            <a:endParaRPr lang="en-US" sz="6600" dirty="0">
              <a:latin typeface="Book Antiqua" pitchFamily="18" charset="0"/>
            </a:endParaRPr>
          </a:p>
        </p:txBody>
      </p:sp>
    </p:spTree>
    <p:extLst>
      <p:ext uri="{BB962C8B-B14F-4D97-AF65-F5344CB8AC3E}">
        <p14:creationId xmlns:p14="http://schemas.microsoft.com/office/powerpoint/2010/main" val="1078776380"/>
      </p:ext>
    </p:extLst>
  </p:cSld>
  <p:clrMapOvr>
    <a:masterClrMapping/>
  </p:clrMapOvr>
  <p:transition>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3475" name="Group 3"/>
          <p:cNvGrpSpPr>
            <a:grpSpLocks/>
          </p:cNvGrpSpPr>
          <p:nvPr/>
        </p:nvGrpSpPr>
        <p:grpSpPr bwMode="auto">
          <a:xfrm>
            <a:off x="1359595" y="2236788"/>
            <a:ext cx="4698305" cy="3568541"/>
            <a:chOff x="864" y="1380"/>
            <a:chExt cx="3001" cy="2233"/>
          </a:xfrm>
        </p:grpSpPr>
        <p:sp>
          <p:nvSpPr>
            <p:cNvPr id="1513476" name="Freeform 4"/>
            <p:cNvSpPr>
              <a:spLocks/>
            </p:cNvSpPr>
            <p:nvPr/>
          </p:nvSpPr>
          <p:spPr bwMode="auto">
            <a:xfrm>
              <a:off x="972" y="1380"/>
              <a:ext cx="2893" cy="2233"/>
            </a:xfrm>
            <a:custGeom>
              <a:avLst/>
              <a:gdLst/>
              <a:ahLst/>
              <a:cxnLst>
                <a:cxn ang="0">
                  <a:pos x="0" y="47"/>
                </a:cxn>
                <a:cxn ang="0">
                  <a:pos x="72" y="0"/>
                </a:cxn>
                <a:cxn ang="0">
                  <a:pos x="144" y="0"/>
                </a:cxn>
                <a:cxn ang="0">
                  <a:pos x="216" y="0"/>
                </a:cxn>
                <a:cxn ang="0">
                  <a:pos x="288" y="24"/>
                </a:cxn>
                <a:cxn ang="0">
                  <a:pos x="336" y="83"/>
                </a:cxn>
                <a:cxn ang="0">
                  <a:pos x="384" y="142"/>
                </a:cxn>
                <a:cxn ang="0">
                  <a:pos x="420" y="213"/>
                </a:cxn>
                <a:cxn ang="0">
                  <a:pos x="456" y="283"/>
                </a:cxn>
                <a:cxn ang="0">
                  <a:pos x="480" y="354"/>
                </a:cxn>
                <a:cxn ang="0">
                  <a:pos x="528" y="413"/>
                </a:cxn>
                <a:cxn ang="0">
                  <a:pos x="588" y="484"/>
                </a:cxn>
                <a:cxn ang="0">
                  <a:pos x="636" y="555"/>
                </a:cxn>
                <a:cxn ang="0">
                  <a:pos x="696" y="626"/>
                </a:cxn>
                <a:cxn ang="0">
                  <a:pos x="756" y="697"/>
                </a:cxn>
                <a:cxn ang="0">
                  <a:pos x="804" y="768"/>
                </a:cxn>
                <a:cxn ang="0">
                  <a:pos x="840" y="838"/>
                </a:cxn>
                <a:cxn ang="0">
                  <a:pos x="876" y="909"/>
                </a:cxn>
                <a:cxn ang="0">
                  <a:pos x="912" y="992"/>
                </a:cxn>
                <a:cxn ang="0">
                  <a:pos x="996" y="1086"/>
                </a:cxn>
                <a:cxn ang="0">
                  <a:pos x="1068" y="1169"/>
                </a:cxn>
                <a:cxn ang="0">
                  <a:pos x="1140" y="1240"/>
                </a:cxn>
                <a:cxn ang="0">
                  <a:pos x="1200" y="1311"/>
                </a:cxn>
                <a:cxn ang="0">
                  <a:pos x="1260" y="1382"/>
                </a:cxn>
                <a:cxn ang="0">
                  <a:pos x="1332" y="1453"/>
                </a:cxn>
                <a:cxn ang="0">
                  <a:pos x="1356" y="1523"/>
                </a:cxn>
                <a:cxn ang="0">
                  <a:pos x="1416" y="1594"/>
                </a:cxn>
                <a:cxn ang="0">
                  <a:pos x="1500" y="1665"/>
                </a:cxn>
                <a:cxn ang="0">
                  <a:pos x="1572" y="1736"/>
                </a:cxn>
                <a:cxn ang="0">
                  <a:pos x="1632" y="1807"/>
                </a:cxn>
                <a:cxn ang="0">
                  <a:pos x="1716" y="1878"/>
                </a:cxn>
                <a:cxn ang="0">
                  <a:pos x="1812" y="1937"/>
                </a:cxn>
                <a:cxn ang="0">
                  <a:pos x="1896" y="1972"/>
                </a:cxn>
                <a:cxn ang="0">
                  <a:pos x="2040" y="2019"/>
                </a:cxn>
                <a:cxn ang="0">
                  <a:pos x="2112" y="2043"/>
                </a:cxn>
                <a:cxn ang="0">
                  <a:pos x="2196" y="2067"/>
                </a:cxn>
                <a:cxn ang="0">
                  <a:pos x="2268" y="2078"/>
                </a:cxn>
                <a:cxn ang="0">
                  <a:pos x="2340" y="2102"/>
                </a:cxn>
                <a:cxn ang="0">
                  <a:pos x="2412" y="2114"/>
                </a:cxn>
                <a:cxn ang="0">
                  <a:pos x="2484" y="2149"/>
                </a:cxn>
                <a:cxn ang="0">
                  <a:pos x="2556" y="2173"/>
                </a:cxn>
                <a:cxn ang="0">
                  <a:pos x="2628" y="2185"/>
                </a:cxn>
                <a:cxn ang="0">
                  <a:pos x="2700" y="2197"/>
                </a:cxn>
                <a:cxn ang="0">
                  <a:pos x="2772" y="2197"/>
                </a:cxn>
                <a:cxn ang="0">
                  <a:pos x="2844" y="2220"/>
                </a:cxn>
                <a:cxn ang="0">
                  <a:pos x="2892" y="2232"/>
                </a:cxn>
              </a:cxnLst>
              <a:rect l="0" t="0" r="r" b="b"/>
              <a:pathLst>
                <a:path w="2893" h="2233">
                  <a:moveTo>
                    <a:pt x="0" y="83"/>
                  </a:moveTo>
                  <a:lnTo>
                    <a:pt x="0" y="47"/>
                  </a:lnTo>
                  <a:lnTo>
                    <a:pt x="36" y="24"/>
                  </a:lnTo>
                  <a:lnTo>
                    <a:pt x="72" y="0"/>
                  </a:lnTo>
                  <a:lnTo>
                    <a:pt x="108" y="0"/>
                  </a:lnTo>
                  <a:lnTo>
                    <a:pt x="144" y="0"/>
                  </a:lnTo>
                  <a:lnTo>
                    <a:pt x="180" y="0"/>
                  </a:lnTo>
                  <a:lnTo>
                    <a:pt x="216" y="0"/>
                  </a:lnTo>
                  <a:lnTo>
                    <a:pt x="252" y="0"/>
                  </a:lnTo>
                  <a:lnTo>
                    <a:pt x="288" y="24"/>
                  </a:lnTo>
                  <a:lnTo>
                    <a:pt x="324" y="47"/>
                  </a:lnTo>
                  <a:lnTo>
                    <a:pt x="336" y="83"/>
                  </a:lnTo>
                  <a:lnTo>
                    <a:pt x="372" y="106"/>
                  </a:lnTo>
                  <a:lnTo>
                    <a:pt x="384" y="142"/>
                  </a:lnTo>
                  <a:lnTo>
                    <a:pt x="408" y="177"/>
                  </a:lnTo>
                  <a:lnTo>
                    <a:pt x="420" y="213"/>
                  </a:lnTo>
                  <a:lnTo>
                    <a:pt x="432" y="248"/>
                  </a:lnTo>
                  <a:lnTo>
                    <a:pt x="456" y="283"/>
                  </a:lnTo>
                  <a:lnTo>
                    <a:pt x="480" y="319"/>
                  </a:lnTo>
                  <a:lnTo>
                    <a:pt x="480" y="354"/>
                  </a:lnTo>
                  <a:lnTo>
                    <a:pt x="492" y="390"/>
                  </a:lnTo>
                  <a:lnTo>
                    <a:pt x="528" y="413"/>
                  </a:lnTo>
                  <a:lnTo>
                    <a:pt x="552" y="449"/>
                  </a:lnTo>
                  <a:lnTo>
                    <a:pt x="588" y="484"/>
                  </a:lnTo>
                  <a:lnTo>
                    <a:pt x="612" y="520"/>
                  </a:lnTo>
                  <a:lnTo>
                    <a:pt x="636" y="555"/>
                  </a:lnTo>
                  <a:lnTo>
                    <a:pt x="672" y="590"/>
                  </a:lnTo>
                  <a:lnTo>
                    <a:pt x="696" y="626"/>
                  </a:lnTo>
                  <a:lnTo>
                    <a:pt x="732" y="661"/>
                  </a:lnTo>
                  <a:lnTo>
                    <a:pt x="756" y="697"/>
                  </a:lnTo>
                  <a:lnTo>
                    <a:pt x="780" y="732"/>
                  </a:lnTo>
                  <a:lnTo>
                    <a:pt x="804" y="768"/>
                  </a:lnTo>
                  <a:lnTo>
                    <a:pt x="816" y="803"/>
                  </a:lnTo>
                  <a:lnTo>
                    <a:pt x="840" y="838"/>
                  </a:lnTo>
                  <a:lnTo>
                    <a:pt x="852" y="874"/>
                  </a:lnTo>
                  <a:lnTo>
                    <a:pt x="876" y="909"/>
                  </a:lnTo>
                  <a:lnTo>
                    <a:pt x="876" y="945"/>
                  </a:lnTo>
                  <a:lnTo>
                    <a:pt x="912" y="992"/>
                  </a:lnTo>
                  <a:lnTo>
                    <a:pt x="948" y="1039"/>
                  </a:lnTo>
                  <a:lnTo>
                    <a:pt x="996" y="1086"/>
                  </a:lnTo>
                  <a:lnTo>
                    <a:pt x="1032" y="1134"/>
                  </a:lnTo>
                  <a:lnTo>
                    <a:pt x="1068" y="1169"/>
                  </a:lnTo>
                  <a:lnTo>
                    <a:pt x="1104" y="1205"/>
                  </a:lnTo>
                  <a:lnTo>
                    <a:pt x="1140" y="1240"/>
                  </a:lnTo>
                  <a:lnTo>
                    <a:pt x="1176" y="1275"/>
                  </a:lnTo>
                  <a:lnTo>
                    <a:pt x="1200" y="1311"/>
                  </a:lnTo>
                  <a:lnTo>
                    <a:pt x="1236" y="1346"/>
                  </a:lnTo>
                  <a:lnTo>
                    <a:pt x="1260" y="1382"/>
                  </a:lnTo>
                  <a:lnTo>
                    <a:pt x="1296" y="1417"/>
                  </a:lnTo>
                  <a:lnTo>
                    <a:pt x="1332" y="1453"/>
                  </a:lnTo>
                  <a:lnTo>
                    <a:pt x="1344" y="1488"/>
                  </a:lnTo>
                  <a:lnTo>
                    <a:pt x="1356" y="1523"/>
                  </a:lnTo>
                  <a:lnTo>
                    <a:pt x="1380" y="1559"/>
                  </a:lnTo>
                  <a:lnTo>
                    <a:pt x="1416" y="1594"/>
                  </a:lnTo>
                  <a:lnTo>
                    <a:pt x="1464" y="1630"/>
                  </a:lnTo>
                  <a:lnTo>
                    <a:pt x="1500" y="1665"/>
                  </a:lnTo>
                  <a:lnTo>
                    <a:pt x="1548" y="1701"/>
                  </a:lnTo>
                  <a:lnTo>
                    <a:pt x="1572" y="1736"/>
                  </a:lnTo>
                  <a:lnTo>
                    <a:pt x="1608" y="1771"/>
                  </a:lnTo>
                  <a:lnTo>
                    <a:pt x="1632" y="1807"/>
                  </a:lnTo>
                  <a:lnTo>
                    <a:pt x="1680" y="1842"/>
                  </a:lnTo>
                  <a:lnTo>
                    <a:pt x="1716" y="1878"/>
                  </a:lnTo>
                  <a:lnTo>
                    <a:pt x="1764" y="1901"/>
                  </a:lnTo>
                  <a:lnTo>
                    <a:pt x="1812" y="1937"/>
                  </a:lnTo>
                  <a:lnTo>
                    <a:pt x="1848" y="1960"/>
                  </a:lnTo>
                  <a:lnTo>
                    <a:pt x="1896" y="1972"/>
                  </a:lnTo>
                  <a:lnTo>
                    <a:pt x="1992" y="1996"/>
                  </a:lnTo>
                  <a:lnTo>
                    <a:pt x="2040" y="2019"/>
                  </a:lnTo>
                  <a:lnTo>
                    <a:pt x="2076" y="2031"/>
                  </a:lnTo>
                  <a:lnTo>
                    <a:pt x="2112" y="2043"/>
                  </a:lnTo>
                  <a:lnTo>
                    <a:pt x="2148" y="2055"/>
                  </a:lnTo>
                  <a:lnTo>
                    <a:pt x="2196" y="2067"/>
                  </a:lnTo>
                  <a:lnTo>
                    <a:pt x="2232" y="2078"/>
                  </a:lnTo>
                  <a:lnTo>
                    <a:pt x="2268" y="2078"/>
                  </a:lnTo>
                  <a:lnTo>
                    <a:pt x="2304" y="2090"/>
                  </a:lnTo>
                  <a:lnTo>
                    <a:pt x="2340" y="2102"/>
                  </a:lnTo>
                  <a:lnTo>
                    <a:pt x="2376" y="2102"/>
                  </a:lnTo>
                  <a:lnTo>
                    <a:pt x="2412" y="2114"/>
                  </a:lnTo>
                  <a:lnTo>
                    <a:pt x="2448" y="2126"/>
                  </a:lnTo>
                  <a:lnTo>
                    <a:pt x="2484" y="2149"/>
                  </a:lnTo>
                  <a:lnTo>
                    <a:pt x="2520" y="2161"/>
                  </a:lnTo>
                  <a:lnTo>
                    <a:pt x="2556" y="2173"/>
                  </a:lnTo>
                  <a:lnTo>
                    <a:pt x="2592" y="2185"/>
                  </a:lnTo>
                  <a:lnTo>
                    <a:pt x="2628" y="2185"/>
                  </a:lnTo>
                  <a:lnTo>
                    <a:pt x="2664" y="2185"/>
                  </a:lnTo>
                  <a:lnTo>
                    <a:pt x="2700" y="2197"/>
                  </a:lnTo>
                  <a:lnTo>
                    <a:pt x="2736" y="2197"/>
                  </a:lnTo>
                  <a:lnTo>
                    <a:pt x="2772" y="2197"/>
                  </a:lnTo>
                  <a:lnTo>
                    <a:pt x="2808" y="2208"/>
                  </a:lnTo>
                  <a:lnTo>
                    <a:pt x="2844" y="2220"/>
                  </a:lnTo>
                  <a:lnTo>
                    <a:pt x="2880" y="2232"/>
                  </a:lnTo>
                  <a:lnTo>
                    <a:pt x="2892" y="2232"/>
                  </a:lnTo>
                </a:path>
              </a:pathLst>
            </a:custGeom>
            <a:noFill/>
            <a:ln w="50800" cap="rnd" cmpd="sng">
              <a:solidFill>
                <a:srgbClr val="00B0F0"/>
              </a:solidFill>
              <a:prstDash val="solid"/>
              <a:round/>
              <a:headEnd type="none" w="sm" len="sm"/>
              <a:tailEnd type="none" w="sm" len="sm"/>
            </a:ln>
            <a:effectLst/>
          </p:spPr>
          <p:txBody>
            <a:bodyPr/>
            <a:lstStyle/>
            <a:p>
              <a:endParaRPr lang="en-US"/>
            </a:p>
          </p:txBody>
        </p:sp>
        <p:sp>
          <p:nvSpPr>
            <p:cNvPr id="1513477" name="Line 5"/>
            <p:cNvSpPr>
              <a:spLocks noChangeShapeType="1"/>
            </p:cNvSpPr>
            <p:nvPr/>
          </p:nvSpPr>
          <p:spPr bwMode="auto">
            <a:xfrm flipV="1">
              <a:off x="864" y="1451"/>
              <a:ext cx="108" cy="2137"/>
            </a:xfrm>
            <a:prstGeom prst="line">
              <a:avLst/>
            </a:prstGeom>
            <a:noFill/>
            <a:ln w="50800">
              <a:solidFill>
                <a:srgbClr val="00B0F0"/>
              </a:solidFill>
              <a:round/>
              <a:headEnd type="none" w="sm" len="sm"/>
              <a:tailEnd type="none" w="sm" len="sm"/>
            </a:ln>
            <a:effectLst/>
          </p:spPr>
          <p:txBody>
            <a:bodyPr wrap="none" anchor="ctr"/>
            <a:lstStyle/>
            <a:p>
              <a:endParaRPr lang="en-US"/>
            </a:p>
          </p:txBody>
        </p:sp>
      </p:grpSp>
      <p:sp>
        <p:nvSpPr>
          <p:cNvPr id="1513480" name="Line 8"/>
          <p:cNvSpPr>
            <a:spLocks noChangeShapeType="1"/>
          </p:cNvSpPr>
          <p:nvPr/>
        </p:nvSpPr>
        <p:spPr bwMode="auto">
          <a:xfrm>
            <a:off x="1314450" y="1771650"/>
            <a:ext cx="0" cy="403860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1" name="Line 9"/>
          <p:cNvSpPr>
            <a:spLocks noChangeShapeType="1"/>
          </p:cNvSpPr>
          <p:nvPr/>
        </p:nvSpPr>
        <p:spPr bwMode="auto">
          <a:xfrm>
            <a:off x="1314450" y="5791200"/>
            <a:ext cx="805815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8" name="Rectangle 16"/>
          <p:cNvSpPr>
            <a:spLocks noChangeArrowheads="1"/>
          </p:cNvSpPr>
          <p:nvPr/>
        </p:nvSpPr>
        <p:spPr bwMode="auto">
          <a:xfrm>
            <a:off x="1628538" y="3476865"/>
            <a:ext cx="1439497" cy="1324081"/>
          </a:xfrm>
          <a:prstGeom prst="rect">
            <a:avLst/>
          </a:prstGeom>
          <a:noFill/>
          <a:ln w="9525">
            <a:noFill/>
            <a:miter lim="800000"/>
            <a:headEnd/>
            <a:tailEnd/>
          </a:ln>
          <a:effectLst/>
        </p:spPr>
        <p:txBody>
          <a:bodyPr wrap="none" lIns="92075" tIns="46038" rIns="92075" bIns="46038">
            <a:spAutoFit/>
          </a:bodyPr>
          <a:lstStyle/>
          <a:p>
            <a:pPr algn="l"/>
            <a:r>
              <a:rPr lang="en-US" sz="4000" dirty="0" smtClean="0">
                <a:solidFill>
                  <a:srgbClr val="00B0F0"/>
                </a:solidFill>
                <a:effectLst>
                  <a:outerShdw blurRad="38100" dist="38100" dir="2700000" algn="tl">
                    <a:srgbClr val="000000"/>
                  </a:outerShdw>
                </a:effectLst>
                <a:latin typeface="Book Antiqua" pitchFamily="18" charset="0"/>
              </a:rPr>
              <a:t>Oral</a:t>
            </a:r>
          </a:p>
          <a:p>
            <a:pPr algn="l"/>
            <a:r>
              <a:rPr lang="en-US" sz="4000" dirty="0" smtClean="0">
                <a:solidFill>
                  <a:srgbClr val="00B0F0"/>
                </a:solidFill>
                <a:effectLst>
                  <a:outerShdw blurRad="38100" dist="38100" dir="2700000" algn="tl">
                    <a:srgbClr val="000000"/>
                  </a:outerShdw>
                </a:effectLst>
                <a:latin typeface="Book Antiqua" pitchFamily="18" charset="0"/>
              </a:rPr>
              <a:t>Fluid</a:t>
            </a:r>
            <a:endParaRPr lang="en-US" sz="4000" dirty="0">
              <a:solidFill>
                <a:srgbClr val="00B0F0"/>
              </a:solidFill>
              <a:effectLst>
                <a:outerShdw blurRad="38100" dist="38100" dir="2700000" algn="tl">
                  <a:srgbClr val="000000"/>
                </a:outerShdw>
              </a:effectLst>
              <a:latin typeface="Book Antiqua" pitchFamily="18" charset="0"/>
            </a:endParaRPr>
          </a:p>
        </p:txBody>
      </p:sp>
      <p:sp>
        <p:nvSpPr>
          <p:cNvPr id="1513490" name="Rectangle 18"/>
          <p:cNvSpPr>
            <a:spLocks noChangeArrowheads="1"/>
          </p:cNvSpPr>
          <p:nvPr/>
        </p:nvSpPr>
        <p:spPr bwMode="auto">
          <a:xfrm rot="16200000">
            <a:off x="-546410" y="3742156"/>
            <a:ext cx="2846933" cy="400752"/>
          </a:xfrm>
          <a:prstGeom prst="rect">
            <a:avLst/>
          </a:prstGeom>
          <a:noFill/>
          <a:ln w="9525">
            <a:noFill/>
            <a:miter lim="800000"/>
            <a:headEnd/>
            <a:tailEnd/>
          </a:ln>
          <a:effectLst/>
        </p:spPr>
        <p:txBody>
          <a:bodyPr wrap="none" lIns="92075" tIns="46038" rIns="92075" bIns="46038">
            <a:spAutoFit/>
          </a:bodyPr>
          <a:lstStyle/>
          <a:p>
            <a:pPr algn="l"/>
            <a:r>
              <a:rPr lang="en-US" sz="2000" dirty="0" smtClean="0">
                <a:effectLst/>
                <a:latin typeface="Book Antiqua" pitchFamily="18" charset="0"/>
              </a:rPr>
              <a:t>Concentration (ng/mL)</a:t>
            </a:r>
            <a:endParaRPr lang="en-US" sz="2000" dirty="0">
              <a:effectLst/>
              <a:latin typeface="Book Antiqua" pitchFamily="18" charset="0"/>
            </a:endParaRPr>
          </a:p>
        </p:txBody>
      </p:sp>
      <p:sp>
        <p:nvSpPr>
          <p:cNvPr id="1513491" name="Line 19"/>
          <p:cNvSpPr>
            <a:spLocks noChangeShapeType="1"/>
          </p:cNvSpPr>
          <p:nvPr/>
        </p:nvSpPr>
        <p:spPr bwMode="auto">
          <a:xfrm flipV="1">
            <a:off x="876300" y="5365998"/>
            <a:ext cx="0" cy="36963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13492" name="Line 20"/>
          <p:cNvSpPr>
            <a:spLocks noChangeShapeType="1"/>
          </p:cNvSpPr>
          <p:nvPr/>
        </p:nvSpPr>
        <p:spPr bwMode="auto">
          <a:xfrm flipV="1">
            <a:off x="876300" y="1562100"/>
            <a:ext cx="0" cy="8763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1513496" name="Rectangle 24"/>
          <p:cNvSpPr>
            <a:spLocks noGrp="1" noChangeArrowheads="1"/>
          </p:cNvSpPr>
          <p:nvPr>
            <p:ph type="title"/>
          </p:nvPr>
        </p:nvSpPr>
        <p:spPr>
          <a:xfrm>
            <a:off x="419100" y="283924"/>
            <a:ext cx="9302750" cy="1047750"/>
          </a:xfrm>
          <a:noFill/>
          <a:ln/>
        </p:spPr>
        <p:txBody>
          <a:bodyPr/>
          <a:lstStyle/>
          <a:p>
            <a:pPr algn="ctr"/>
            <a:r>
              <a:rPr lang="en-US" sz="6600" dirty="0" smtClean="0">
                <a:latin typeface="Book Antiqua" pitchFamily="18" charset="0"/>
              </a:rPr>
              <a:t>Window of Detection</a:t>
            </a:r>
            <a:endParaRPr lang="en-US" sz="6600" dirty="0">
              <a:latin typeface="Book Antiqua" pitchFamily="18" charset="0"/>
            </a:endParaRPr>
          </a:p>
        </p:txBody>
      </p:sp>
      <p:sp>
        <p:nvSpPr>
          <p:cNvPr id="2" name="Freeform 1"/>
          <p:cNvSpPr/>
          <p:nvPr/>
        </p:nvSpPr>
        <p:spPr bwMode="auto">
          <a:xfrm>
            <a:off x="1448554" y="4074059"/>
            <a:ext cx="144856" cy="1023042"/>
          </a:xfrm>
          <a:custGeom>
            <a:avLst/>
            <a:gdLst>
              <a:gd name="connsiteX0" fmla="*/ 0 w 144856"/>
              <a:gd name="connsiteY0" fmla="*/ 1023042 h 1023042"/>
              <a:gd name="connsiteX1" fmla="*/ 0 w 144856"/>
              <a:gd name="connsiteY1" fmla="*/ 1023042 h 1023042"/>
              <a:gd name="connsiteX2" fmla="*/ 135802 w 144856"/>
              <a:gd name="connsiteY2" fmla="*/ 851026 h 1023042"/>
              <a:gd name="connsiteX3" fmla="*/ 144856 w 144856"/>
              <a:gd name="connsiteY3" fmla="*/ 823866 h 1023042"/>
              <a:gd name="connsiteX4" fmla="*/ 135802 w 144856"/>
              <a:gd name="connsiteY4" fmla="*/ 624690 h 1023042"/>
              <a:gd name="connsiteX5" fmla="*/ 126749 w 144856"/>
              <a:gd name="connsiteY5" fmla="*/ 506994 h 1023042"/>
              <a:gd name="connsiteX6" fmla="*/ 117696 w 144856"/>
              <a:gd name="connsiteY6" fmla="*/ 461727 h 1023042"/>
              <a:gd name="connsiteX7" fmla="*/ 108642 w 144856"/>
              <a:gd name="connsiteY7" fmla="*/ 398353 h 1023042"/>
              <a:gd name="connsiteX8" fmla="*/ 117696 w 144856"/>
              <a:gd name="connsiteY8" fmla="*/ 181070 h 1023042"/>
              <a:gd name="connsiteX9" fmla="*/ 126749 w 144856"/>
              <a:gd name="connsiteY9" fmla="*/ 0 h 10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856" h="1023042">
                <a:moveTo>
                  <a:pt x="0" y="1023042"/>
                </a:moveTo>
                <a:lnTo>
                  <a:pt x="0" y="1023042"/>
                </a:lnTo>
                <a:cubicBezTo>
                  <a:pt x="45267" y="965703"/>
                  <a:pt x="92834" y="910107"/>
                  <a:pt x="135802" y="851026"/>
                </a:cubicBezTo>
                <a:cubicBezTo>
                  <a:pt x="141415" y="843308"/>
                  <a:pt x="144856" y="833409"/>
                  <a:pt x="144856" y="823866"/>
                </a:cubicBezTo>
                <a:cubicBezTo>
                  <a:pt x="144856" y="757405"/>
                  <a:pt x="139594" y="691042"/>
                  <a:pt x="135802" y="624690"/>
                </a:cubicBezTo>
                <a:cubicBezTo>
                  <a:pt x="133557" y="585406"/>
                  <a:pt x="131094" y="546101"/>
                  <a:pt x="126749" y="506994"/>
                </a:cubicBezTo>
                <a:cubicBezTo>
                  <a:pt x="125050" y="491700"/>
                  <a:pt x="120226" y="476905"/>
                  <a:pt x="117696" y="461727"/>
                </a:cubicBezTo>
                <a:cubicBezTo>
                  <a:pt x="114188" y="440678"/>
                  <a:pt x="111660" y="419478"/>
                  <a:pt x="108642" y="398353"/>
                </a:cubicBezTo>
                <a:cubicBezTo>
                  <a:pt x="111660" y="325925"/>
                  <a:pt x="113029" y="253410"/>
                  <a:pt x="117696" y="181070"/>
                </a:cubicBezTo>
                <a:cubicBezTo>
                  <a:pt x="132297" y="-45243"/>
                  <a:pt x="126749" y="367188"/>
                  <a:pt x="126749" y="0"/>
                </a:cubicBezTo>
              </a:path>
            </a:pathLst>
          </a:cu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3" name="Freeform 2"/>
          <p:cNvSpPr/>
          <p:nvPr/>
        </p:nvSpPr>
        <p:spPr bwMode="auto">
          <a:xfrm>
            <a:off x="1475715" y="2308634"/>
            <a:ext cx="253497" cy="2797520"/>
          </a:xfrm>
          <a:custGeom>
            <a:avLst/>
            <a:gdLst>
              <a:gd name="connsiteX0" fmla="*/ 0 w 253497"/>
              <a:gd name="connsiteY0" fmla="*/ 2797520 h 2797520"/>
              <a:gd name="connsiteX1" fmla="*/ 0 w 253497"/>
              <a:gd name="connsiteY1" fmla="*/ 2797520 h 2797520"/>
              <a:gd name="connsiteX2" fmla="*/ 9053 w 253497"/>
              <a:gd name="connsiteY2" fmla="*/ 2706986 h 2797520"/>
              <a:gd name="connsiteX3" fmla="*/ 36214 w 253497"/>
              <a:gd name="connsiteY3" fmla="*/ 2697932 h 2797520"/>
              <a:gd name="connsiteX4" fmla="*/ 45267 w 253497"/>
              <a:gd name="connsiteY4" fmla="*/ 2670772 h 2797520"/>
              <a:gd name="connsiteX5" fmla="*/ 72428 w 253497"/>
              <a:gd name="connsiteY5" fmla="*/ 2643612 h 2797520"/>
              <a:gd name="connsiteX6" fmla="*/ 90535 w 253497"/>
              <a:gd name="connsiteY6" fmla="*/ 2616451 h 2797520"/>
              <a:gd name="connsiteX7" fmla="*/ 117695 w 253497"/>
              <a:gd name="connsiteY7" fmla="*/ 2562130 h 2797520"/>
              <a:gd name="connsiteX8" fmla="*/ 135802 w 253497"/>
              <a:gd name="connsiteY8" fmla="*/ 2489703 h 2797520"/>
              <a:gd name="connsiteX9" fmla="*/ 144855 w 253497"/>
              <a:gd name="connsiteY9" fmla="*/ 2136617 h 2797520"/>
              <a:gd name="connsiteX10" fmla="*/ 153909 w 253497"/>
              <a:gd name="connsiteY10" fmla="*/ 2100404 h 2797520"/>
              <a:gd name="connsiteX11" fmla="*/ 162962 w 253497"/>
              <a:gd name="connsiteY11" fmla="*/ 2037029 h 2797520"/>
              <a:gd name="connsiteX12" fmla="*/ 181069 w 253497"/>
              <a:gd name="connsiteY12" fmla="*/ 1982709 h 2797520"/>
              <a:gd name="connsiteX13" fmla="*/ 190123 w 253497"/>
              <a:gd name="connsiteY13" fmla="*/ 1946495 h 2797520"/>
              <a:gd name="connsiteX14" fmla="*/ 208230 w 253497"/>
              <a:gd name="connsiteY14" fmla="*/ 1892174 h 2797520"/>
              <a:gd name="connsiteX15" fmla="*/ 217283 w 253497"/>
              <a:gd name="connsiteY15" fmla="*/ 1865014 h 2797520"/>
              <a:gd name="connsiteX16" fmla="*/ 235390 w 253497"/>
              <a:gd name="connsiteY16" fmla="*/ 1783532 h 2797520"/>
              <a:gd name="connsiteX17" fmla="*/ 253497 w 253497"/>
              <a:gd name="connsiteY17" fmla="*/ 1711105 h 2797520"/>
              <a:gd name="connsiteX18" fmla="*/ 244443 w 253497"/>
              <a:gd name="connsiteY18" fmla="*/ 1511928 h 2797520"/>
              <a:gd name="connsiteX19" fmla="*/ 226336 w 253497"/>
              <a:gd name="connsiteY19" fmla="*/ 1439501 h 2797520"/>
              <a:gd name="connsiteX20" fmla="*/ 217283 w 253497"/>
              <a:gd name="connsiteY20" fmla="*/ 1403287 h 2797520"/>
              <a:gd name="connsiteX21" fmla="*/ 199176 w 253497"/>
              <a:gd name="connsiteY21" fmla="*/ 1348966 h 2797520"/>
              <a:gd name="connsiteX22" fmla="*/ 172016 w 253497"/>
              <a:gd name="connsiteY22" fmla="*/ 1258431 h 2797520"/>
              <a:gd name="connsiteX23" fmla="*/ 135802 w 253497"/>
              <a:gd name="connsiteY23" fmla="*/ 1204111 h 2797520"/>
              <a:gd name="connsiteX24" fmla="*/ 99588 w 253497"/>
              <a:gd name="connsiteY24" fmla="*/ 1140736 h 2797520"/>
              <a:gd name="connsiteX25" fmla="*/ 63374 w 253497"/>
              <a:gd name="connsiteY25" fmla="*/ 1050202 h 2797520"/>
              <a:gd name="connsiteX26" fmla="*/ 54321 w 253497"/>
              <a:gd name="connsiteY26" fmla="*/ 1013988 h 2797520"/>
              <a:gd name="connsiteX27" fmla="*/ 36214 w 253497"/>
              <a:gd name="connsiteY27" fmla="*/ 959667 h 2797520"/>
              <a:gd name="connsiteX28" fmla="*/ 27160 w 253497"/>
              <a:gd name="connsiteY28" fmla="*/ 932507 h 2797520"/>
              <a:gd name="connsiteX29" fmla="*/ 9053 w 253497"/>
              <a:gd name="connsiteY29" fmla="*/ 851025 h 2797520"/>
              <a:gd name="connsiteX30" fmla="*/ 27160 w 253497"/>
              <a:gd name="connsiteY30" fmla="*/ 679010 h 2797520"/>
              <a:gd name="connsiteX31" fmla="*/ 36214 w 253497"/>
              <a:gd name="connsiteY31" fmla="*/ 651849 h 2797520"/>
              <a:gd name="connsiteX32" fmla="*/ 63374 w 253497"/>
              <a:gd name="connsiteY32" fmla="*/ 624689 h 2797520"/>
              <a:gd name="connsiteX33" fmla="*/ 99588 w 253497"/>
              <a:gd name="connsiteY33" fmla="*/ 570368 h 2797520"/>
              <a:gd name="connsiteX34" fmla="*/ 117695 w 253497"/>
              <a:gd name="connsiteY34" fmla="*/ 516047 h 2797520"/>
              <a:gd name="connsiteX35" fmla="*/ 126748 w 253497"/>
              <a:gd name="connsiteY35" fmla="*/ 488887 h 2797520"/>
              <a:gd name="connsiteX36" fmla="*/ 144855 w 253497"/>
              <a:gd name="connsiteY36" fmla="*/ 452673 h 2797520"/>
              <a:gd name="connsiteX37" fmla="*/ 153909 w 253497"/>
              <a:gd name="connsiteY37" fmla="*/ 425513 h 2797520"/>
              <a:gd name="connsiteX38" fmla="*/ 190123 w 253497"/>
              <a:gd name="connsiteY38" fmla="*/ 371192 h 2797520"/>
              <a:gd name="connsiteX39" fmla="*/ 208230 w 253497"/>
              <a:gd name="connsiteY39" fmla="*/ 344031 h 2797520"/>
              <a:gd name="connsiteX40" fmla="*/ 181069 w 253497"/>
              <a:gd name="connsiteY40" fmla="*/ 199176 h 2797520"/>
              <a:gd name="connsiteX41" fmla="*/ 144855 w 253497"/>
              <a:gd name="connsiteY41" fmla="*/ 99588 h 2797520"/>
              <a:gd name="connsiteX42" fmla="*/ 153909 w 253497"/>
              <a:gd name="connsiteY42" fmla="*/ 0 h 279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3497" h="2797520">
                <a:moveTo>
                  <a:pt x="0" y="2797520"/>
                </a:moveTo>
                <a:lnTo>
                  <a:pt x="0" y="2797520"/>
                </a:lnTo>
                <a:cubicBezTo>
                  <a:pt x="3018" y="2767342"/>
                  <a:pt x="-1312" y="2735489"/>
                  <a:pt x="9053" y="2706986"/>
                </a:cubicBezTo>
                <a:cubicBezTo>
                  <a:pt x="12314" y="2698017"/>
                  <a:pt x="29466" y="2704680"/>
                  <a:pt x="36214" y="2697932"/>
                </a:cubicBezTo>
                <a:cubicBezTo>
                  <a:pt x="42962" y="2691184"/>
                  <a:pt x="39973" y="2678712"/>
                  <a:pt x="45267" y="2670772"/>
                </a:cubicBezTo>
                <a:cubicBezTo>
                  <a:pt x="52369" y="2660119"/>
                  <a:pt x="64231" y="2653448"/>
                  <a:pt x="72428" y="2643612"/>
                </a:cubicBezTo>
                <a:cubicBezTo>
                  <a:pt x="79394" y="2635253"/>
                  <a:pt x="84499" y="2625505"/>
                  <a:pt x="90535" y="2616451"/>
                </a:cubicBezTo>
                <a:cubicBezTo>
                  <a:pt x="113290" y="2548185"/>
                  <a:pt x="82595" y="2632331"/>
                  <a:pt x="117695" y="2562130"/>
                </a:cubicBezTo>
                <a:cubicBezTo>
                  <a:pt x="126973" y="2543573"/>
                  <a:pt x="132359" y="2506916"/>
                  <a:pt x="135802" y="2489703"/>
                </a:cubicBezTo>
                <a:cubicBezTo>
                  <a:pt x="138820" y="2372008"/>
                  <a:pt x="139385" y="2254224"/>
                  <a:pt x="144855" y="2136617"/>
                </a:cubicBezTo>
                <a:cubicBezTo>
                  <a:pt x="145433" y="2124188"/>
                  <a:pt x="151683" y="2112646"/>
                  <a:pt x="153909" y="2100404"/>
                </a:cubicBezTo>
                <a:cubicBezTo>
                  <a:pt x="157726" y="2079409"/>
                  <a:pt x="158164" y="2057822"/>
                  <a:pt x="162962" y="2037029"/>
                </a:cubicBezTo>
                <a:cubicBezTo>
                  <a:pt x="167254" y="2018432"/>
                  <a:pt x="176440" y="2001225"/>
                  <a:pt x="181069" y="1982709"/>
                </a:cubicBezTo>
                <a:cubicBezTo>
                  <a:pt x="184087" y="1970638"/>
                  <a:pt x="186548" y="1958413"/>
                  <a:pt x="190123" y="1946495"/>
                </a:cubicBezTo>
                <a:cubicBezTo>
                  <a:pt x="195608" y="1928214"/>
                  <a:pt x="202194" y="1910281"/>
                  <a:pt x="208230" y="1892174"/>
                </a:cubicBezTo>
                <a:lnTo>
                  <a:pt x="217283" y="1865014"/>
                </a:lnTo>
                <a:cubicBezTo>
                  <a:pt x="236070" y="1752287"/>
                  <a:pt x="216286" y="1853578"/>
                  <a:pt x="235390" y="1783532"/>
                </a:cubicBezTo>
                <a:cubicBezTo>
                  <a:pt x="241938" y="1759524"/>
                  <a:pt x="253497" y="1711105"/>
                  <a:pt x="253497" y="1711105"/>
                </a:cubicBezTo>
                <a:cubicBezTo>
                  <a:pt x="250479" y="1644713"/>
                  <a:pt x="251056" y="1578059"/>
                  <a:pt x="244443" y="1511928"/>
                </a:cubicBezTo>
                <a:cubicBezTo>
                  <a:pt x="241967" y="1487166"/>
                  <a:pt x="232372" y="1463643"/>
                  <a:pt x="226336" y="1439501"/>
                </a:cubicBezTo>
                <a:cubicBezTo>
                  <a:pt x="223318" y="1427430"/>
                  <a:pt x="221218" y="1415091"/>
                  <a:pt x="217283" y="1403287"/>
                </a:cubicBezTo>
                <a:cubicBezTo>
                  <a:pt x="211247" y="1385180"/>
                  <a:pt x="203805" y="1367483"/>
                  <a:pt x="199176" y="1348966"/>
                </a:cubicBezTo>
                <a:cubicBezTo>
                  <a:pt x="194115" y="1328721"/>
                  <a:pt x="180834" y="1271657"/>
                  <a:pt x="172016" y="1258431"/>
                </a:cubicBezTo>
                <a:cubicBezTo>
                  <a:pt x="159945" y="1240324"/>
                  <a:pt x="142684" y="1224756"/>
                  <a:pt x="135802" y="1204111"/>
                </a:cubicBezTo>
                <a:cubicBezTo>
                  <a:pt x="121976" y="1162635"/>
                  <a:pt x="132474" y="1184585"/>
                  <a:pt x="99588" y="1140736"/>
                </a:cubicBezTo>
                <a:cubicBezTo>
                  <a:pt x="77213" y="1073612"/>
                  <a:pt x="90017" y="1103487"/>
                  <a:pt x="63374" y="1050202"/>
                </a:cubicBezTo>
                <a:cubicBezTo>
                  <a:pt x="60356" y="1038131"/>
                  <a:pt x="57896" y="1025906"/>
                  <a:pt x="54321" y="1013988"/>
                </a:cubicBezTo>
                <a:cubicBezTo>
                  <a:pt x="48837" y="995706"/>
                  <a:pt x="42250" y="977774"/>
                  <a:pt x="36214" y="959667"/>
                </a:cubicBezTo>
                <a:cubicBezTo>
                  <a:pt x="33196" y="950614"/>
                  <a:pt x="29474" y="941765"/>
                  <a:pt x="27160" y="932507"/>
                </a:cubicBezTo>
                <a:cubicBezTo>
                  <a:pt x="14375" y="881364"/>
                  <a:pt x="20547" y="908494"/>
                  <a:pt x="9053" y="851025"/>
                </a:cubicBezTo>
                <a:cubicBezTo>
                  <a:pt x="15754" y="750514"/>
                  <a:pt x="7976" y="746152"/>
                  <a:pt x="27160" y="679010"/>
                </a:cubicBezTo>
                <a:cubicBezTo>
                  <a:pt x="29782" y="669834"/>
                  <a:pt x="30920" y="659790"/>
                  <a:pt x="36214" y="651849"/>
                </a:cubicBezTo>
                <a:cubicBezTo>
                  <a:pt x="43316" y="641196"/>
                  <a:pt x="55514" y="634795"/>
                  <a:pt x="63374" y="624689"/>
                </a:cubicBezTo>
                <a:cubicBezTo>
                  <a:pt x="76735" y="607511"/>
                  <a:pt x="99588" y="570368"/>
                  <a:pt x="99588" y="570368"/>
                </a:cubicBezTo>
                <a:lnTo>
                  <a:pt x="117695" y="516047"/>
                </a:lnTo>
                <a:cubicBezTo>
                  <a:pt x="120713" y="506994"/>
                  <a:pt x="122480" y="497423"/>
                  <a:pt x="126748" y="488887"/>
                </a:cubicBezTo>
                <a:cubicBezTo>
                  <a:pt x="132784" y="476816"/>
                  <a:pt x="139538" y="465078"/>
                  <a:pt x="144855" y="452673"/>
                </a:cubicBezTo>
                <a:cubicBezTo>
                  <a:pt x="148614" y="443902"/>
                  <a:pt x="149274" y="433855"/>
                  <a:pt x="153909" y="425513"/>
                </a:cubicBezTo>
                <a:cubicBezTo>
                  <a:pt x="164478" y="406490"/>
                  <a:pt x="178052" y="389299"/>
                  <a:pt x="190123" y="371192"/>
                </a:cubicBezTo>
                <a:lnTo>
                  <a:pt x="208230" y="344031"/>
                </a:lnTo>
                <a:cubicBezTo>
                  <a:pt x="191653" y="161691"/>
                  <a:pt x="214506" y="307847"/>
                  <a:pt x="181069" y="199176"/>
                </a:cubicBezTo>
                <a:cubicBezTo>
                  <a:pt x="151432" y="102855"/>
                  <a:pt x="180654" y="153285"/>
                  <a:pt x="144855" y="99588"/>
                </a:cubicBezTo>
                <a:lnTo>
                  <a:pt x="153909" y="0"/>
                </a:lnTo>
              </a:path>
            </a:pathLst>
          </a:cu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28" name="Line 19"/>
          <p:cNvSpPr>
            <a:spLocks noChangeShapeType="1"/>
          </p:cNvSpPr>
          <p:nvPr/>
        </p:nvSpPr>
        <p:spPr bwMode="auto">
          <a:xfrm flipH="1">
            <a:off x="4178299" y="5200758"/>
            <a:ext cx="1384" cy="968939"/>
          </a:xfrm>
          <a:prstGeom prst="line">
            <a:avLst/>
          </a:prstGeom>
          <a:noFill/>
          <a:ln w="57150">
            <a:solidFill>
              <a:srgbClr val="FFFF00"/>
            </a:solidFill>
            <a:prstDash val="sysDot"/>
            <a:round/>
            <a:headEnd type="none" w="sm" len="sm"/>
            <a:tailEnd type="none" w="sm" len="sm"/>
          </a:ln>
          <a:effectLst/>
        </p:spPr>
        <p:txBody>
          <a:bodyPr wrap="none" anchor="ctr"/>
          <a:lstStyle/>
          <a:p>
            <a:endParaRPr lang="en-US"/>
          </a:p>
        </p:txBody>
      </p:sp>
      <p:sp>
        <p:nvSpPr>
          <p:cNvPr id="30" name="Line 19"/>
          <p:cNvSpPr>
            <a:spLocks noChangeShapeType="1"/>
          </p:cNvSpPr>
          <p:nvPr/>
        </p:nvSpPr>
        <p:spPr bwMode="auto">
          <a:xfrm flipH="1">
            <a:off x="1427163" y="5186629"/>
            <a:ext cx="4762" cy="983067"/>
          </a:xfrm>
          <a:prstGeom prst="line">
            <a:avLst/>
          </a:prstGeom>
          <a:noFill/>
          <a:ln w="57150">
            <a:solidFill>
              <a:srgbClr val="FFFF00"/>
            </a:solidFill>
            <a:prstDash val="sysDot"/>
            <a:round/>
            <a:headEnd type="none" w="sm" len="sm"/>
            <a:tailEnd type="none" w="sm" len="sm"/>
          </a:ln>
          <a:effectLst/>
        </p:spPr>
        <p:txBody>
          <a:bodyPr wrap="none" anchor="ctr"/>
          <a:lstStyle/>
          <a:p>
            <a:endParaRPr lang="en-US"/>
          </a:p>
        </p:txBody>
      </p:sp>
      <p:grpSp>
        <p:nvGrpSpPr>
          <p:cNvPr id="7" name="Group 6"/>
          <p:cNvGrpSpPr/>
          <p:nvPr/>
        </p:nvGrpSpPr>
        <p:grpSpPr>
          <a:xfrm>
            <a:off x="1457324" y="5801567"/>
            <a:ext cx="2695575" cy="646331"/>
            <a:chOff x="1457325" y="5158998"/>
            <a:chExt cx="2695575" cy="646331"/>
          </a:xfrm>
        </p:grpSpPr>
        <p:sp>
          <p:nvSpPr>
            <p:cNvPr id="6" name="Rectangle 5"/>
            <p:cNvSpPr/>
            <p:nvPr/>
          </p:nvSpPr>
          <p:spPr bwMode="auto">
            <a:xfrm>
              <a:off x="1457325" y="5200995"/>
              <a:ext cx="2695575" cy="590205"/>
            </a:xfrm>
            <a:prstGeom prst="rect">
              <a:avLst/>
            </a:pr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31" name="Rectangle 30"/>
            <p:cNvSpPr/>
            <p:nvPr/>
          </p:nvSpPr>
          <p:spPr>
            <a:xfrm>
              <a:off x="2041525" y="5158998"/>
              <a:ext cx="1402948" cy="646331"/>
            </a:xfrm>
            <a:prstGeom prst="rect">
              <a:avLst/>
            </a:prstGeom>
          </p:spPr>
          <p:txBody>
            <a:bodyPr wrap="none">
              <a:spAutoFit/>
            </a:bodyPr>
            <a:lstStyle/>
            <a:p>
              <a:r>
                <a:rPr lang="en-US" dirty="0" smtClean="0">
                  <a:solidFill>
                    <a:srgbClr val="FFFF00"/>
                  </a:solidFill>
                  <a:effectLst>
                    <a:outerShdw blurRad="38100" dist="38100" dir="2700000" algn="tl">
                      <a:srgbClr val="000000"/>
                    </a:outerShdw>
                  </a:effectLst>
                  <a:latin typeface="Book Antiqua" pitchFamily="18" charset="0"/>
                </a:rPr>
                <a:t>Window of</a:t>
              </a:r>
            </a:p>
            <a:p>
              <a:r>
                <a:rPr lang="en-US" dirty="0" smtClean="0">
                  <a:solidFill>
                    <a:srgbClr val="FFFF00"/>
                  </a:solidFill>
                  <a:effectLst>
                    <a:outerShdw blurRad="38100" dist="38100" dir="2700000" algn="tl">
                      <a:srgbClr val="000000"/>
                    </a:outerShdw>
                  </a:effectLst>
                  <a:latin typeface="Book Antiqua" pitchFamily="18" charset="0"/>
                </a:rPr>
                <a:t>Detection</a:t>
              </a:r>
              <a:endParaRPr lang="en-US" dirty="0">
                <a:solidFill>
                  <a:srgbClr val="FFFF00"/>
                </a:solidFill>
              </a:endParaRPr>
            </a:p>
          </p:txBody>
        </p:sp>
        <p:sp>
          <p:nvSpPr>
            <p:cNvPr id="32" name="Line 20"/>
            <p:cNvSpPr>
              <a:spLocks noChangeShapeType="1"/>
            </p:cNvSpPr>
            <p:nvPr/>
          </p:nvSpPr>
          <p:spPr bwMode="auto">
            <a:xfrm flipH="1" flipV="1">
              <a:off x="1475714" y="5421341"/>
              <a:ext cx="619785" cy="0"/>
            </a:xfrm>
            <a:prstGeom prst="line">
              <a:avLst/>
            </a:prstGeom>
            <a:noFill/>
            <a:ln w="28575">
              <a:solidFill>
                <a:srgbClr val="FFFF00"/>
              </a:solidFill>
              <a:round/>
              <a:headEnd type="none" w="sm" len="sm"/>
              <a:tailEnd type="stealth" w="med" len="lg"/>
            </a:ln>
            <a:effectLst/>
          </p:spPr>
          <p:txBody>
            <a:bodyPr wrap="none" anchor="ctr"/>
            <a:lstStyle/>
            <a:p>
              <a:endParaRPr lang="en-US"/>
            </a:p>
          </p:txBody>
        </p:sp>
        <p:sp>
          <p:nvSpPr>
            <p:cNvPr id="33" name="Line 20"/>
            <p:cNvSpPr>
              <a:spLocks noChangeShapeType="1"/>
            </p:cNvSpPr>
            <p:nvPr/>
          </p:nvSpPr>
          <p:spPr bwMode="auto">
            <a:xfrm>
              <a:off x="3466045" y="5421341"/>
              <a:ext cx="610655" cy="0"/>
            </a:xfrm>
            <a:prstGeom prst="line">
              <a:avLst/>
            </a:prstGeom>
            <a:noFill/>
            <a:ln w="28575">
              <a:solidFill>
                <a:srgbClr val="FFFF00"/>
              </a:solidFill>
              <a:round/>
              <a:headEnd type="none" w="sm" len="sm"/>
              <a:tailEnd type="stealth" w="med" len="lg"/>
            </a:ln>
            <a:effectLst/>
          </p:spPr>
          <p:txBody>
            <a:bodyPr wrap="none" anchor="ctr"/>
            <a:lstStyle/>
            <a:p>
              <a:endParaRPr lang="en-US"/>
            </a:p>
          </p:txBody>
        </p:sp>
      </p:grpSp>
      <p:sp>
        <p:nvSpPr>
          <p:cNvPr id="5" name="Rectangle 4"/>
          <p:cNvSpPr/>
          <p:nvPr/>
        </p:nvSpPr>
        <p:spPr>
          <a:xfrm>
            <a:off x="3479200" y="2066994"/>
            <a:ext cx="2723823" cy="369332"/>
          </a:xfrm>
          <a:prstGeom prst="rect">
            <a:avLst/>
          </a:prstGeom>
        </p:spPr>
        <p:txBody>
          <a:bodyPr wrap="none">
            <a:spAutoFit/>
          </a:bodyPr>
          <a:lstStyle/>
          <a:p>
            <a:r>
              <a:rPr lang="en-US" dirty="0" smtClean="0">
                <a:latin typeface="Book Antiqua" pitchFamily="18" charset="0"/>
              </a:rPr>
              <a:t>Peak Quantitative Level</a:t>
            </a:r>
            <a:endParaRPr lang="en-US" dirty="0"/>
          </a:p>
        </p:txBody>
      </p:sp>
      <p:sp>
        <p:nvSpPr>
          <p:cNvPr id="36" name="Rectangle 35"/>
          <p:cNvSpPr/>
          <p:nvPr/>
        </p:nvSpPr>
        <p:spPr>
          <a:xfrm>
            <a:off x="1624720" y="5227998"/>
            <a:ext cx="1875835" cy="461665"/>
          </a:xfrm>
          <a:prstGeom prst="rect">
            <a:avLst/>
          </a:prstGeom>
        </p:spPr>
        <p:txBody>
          <a:bodyPr wrap="none">
            <a:spAutoFit/>
          </a:bodyPr>
          <a:lstStyle/>
          <a:p>
            <a:r>
              <a:rPr lang="en-US" sz="2400" dirty="0" smtClean="0">
                <a:solidFill>
                  <a:schemeClr val="accent2"/>
                </a:solidFill>
                <a:latin typeface="Book Antiqua" pitchFamily="18" charset="0"/>
              </a:rPr>
              <a:t>NEGATIVE</a:t>
            </a:r>
            <a:endParaRPr lang="en-US" dirty="0">
              <a:solidFill>
                <a:schemeClr val="accent2"/>
              </a:solidFill>
            </a:endParaRPr>
          </a:p>
        </p:txBody>
      </p:sp>
      <p:sp>
        <p:nvSpPr>
          <p:cNvPr id="37" name="Rectangle 36"/>
          <p:cNvSpPr/>
          <p:nvPr/>
        </p:nvSpPr>
        <p:spPr>
          <a:xfrm>
            <a:off x="4381500" y="3246032"/>
            <a:ext cx="1688283" cy="461665"/>
          </a:xfrm>
          <a:prstGeom prst="rect">
            <a:avLst/>
          </a:prstGeom>
        </p:spPr>
        <p:txBody>
          <a:bodyPr wrap="none">
            <a:spAutoFit/>
          </a:bodyPr>
          <a:lstStyle/>
          <a:p>
            <a:r>
              <a:rPr lang="en-US" sz="2400" dirty="0" smtClean="0">
                <a:solidFill>
                  <a:srgbClr val="FF0000"/>
                </a:solidFill>
                <a:latin typeface="Book Antiqua" pitchFamily="18" charset="0"/>
              </a:rPr>
              <a:t>POSITIVE</a:t>
            </a:r>
            <a:endParaRPr lang="en-US" dirty="0">
              <a:solidFill>
                <a:srgbClr val="FF0000"/>
              </a:solidFill>
            </a:endParaRPr>
          </a:p>
        </p:txBody>
      </p:sp>
      <p:sp>
        <p:nvSpPr>
          <p:cNvPr id="38" name="Line 14"/>
          <p:cNvSpPr>
            <a:spLocks noChangeShapeType="1"/>
          </p:cNvSpPr>
          <p:nvPr/>
        </p:nvSpPr>
        <p:spPr bwMode="auto">
          <a:xfrm flipH="1">
            <a:off x="3596595" y="5236675"/>
            <a:ext cx="1" cy="498959"/>
          </a:xfrm>
          <a:prstGeom prst="line">
            <a:avLst/>
          </a:prstGeom>
          <a:noFill/>
          <a:ln w="57150">
            <a:solidFill>
              <a:schemeClr val="accent2"/>
            </a:solidFill>
            <a:round/>
            <a:headEnd type="none" w="sm" len="sm"/>
            <a:tailEnd type="stealth" w="med" len="lg"/>
          </a:ln>
          <a:effectLst/>
        </p:spPr>
        <p:txBody>
          <a:bodyPr wrap="none" anchor="ctr"/>
          <a:lstStyle/>
          <a:p>
            <a:endParaRPr lang="en-US"/>
          </a:p>
        </p:txBody>
      </p:sp>
      <p:sp>
        <p:nvSpPr>
          <p:cNvPr id="39" name="Line 14"/>
          <p:cNvSpPr>
            <a:spLocks noChangeShapeType="1"/>
          </p:cNvSpPr>
          <p:nvPr/>
        </p:nvSpPr>
        <p:spPr bwMode="auto">
          <a:xfrm flipH="1" flipV="1">
            <a:off x="4381500" y="2422930"/>
            <a:ext cx="0" cy="2683224"/>
          </a:xfrm>
          <a:prstGeom prst="line">
            <a:avLst/>
          </a:prstGeom>
          <a:noFill/>
          <a:ln w="57150">
            <a:solidFill>
              <a:srgbClr val="FF0000"/>
            </a:solidFill>
            <a:round/>
            <a:headEnd type="none" w="sm" len="sm"/>
            <a:tailEnd type="stealth" w="med" len="lg"/>
          </a:ln>
          <a:effectLst/>
        </p:spPr>
        <p:txBody>
          <a:bodyPr wrap="none" anchor="ctr"/>
          <a:lstStyle/>
          <a:p>
            <a:endParaRPr lang="en-US"/>
          </a:p>
        </p:txBody>
      </p:sp>
      <p:sp>
        <p:nvSpPr>
          <p:cNvPr id="40" name="Line 14"/>
          <p:cNvSpPr>
            <a:spLocks noChangeShapeType="1"/>
          </p:cNvSpPr>
          <p:nvPr/>
        </p:nvSpPr>
        <p:spPr bwMode="auto">
          <a:xfrm flipH="1" flipV="1">
            <a:off x="2095498" y="2236788"/>
            <a:ext cx="1348974" cy="0"/>
          </a:xfrm>
          <a:prstGeom prst="line">
            <a:avLst/>
          </a:prstGeom>
          <a:noFill/>
          <a:ln w="57150">
            <a:solidFill>
              <a:schemeClr val="tx2"/>
            </a:solidFill>
            <a:prstDash val="sysDot"/>
            <a:round/>
            <a:headEnd type="none" w="sm" len="sm"/>
            <a:tailEnd type="stealth" w="med" len="lg"/>
          </a:ln>
          <a:effectLst/>
        </p:spPr>
        <p:txBody>
          <a:bodyPr wrap="none" anchor="ctr"/>
          <a:lstStyle/>
          <a:p>
            <a:endParaRPr lang="en-US"/>
          </a:p>
        </p:txBody>
      </p:sp>
      <p:sp>
        <p:nvSpPr>
          <p:cNvPr id="41" name="Line 19"/>
          <p:cNvSpPr>
            <a:spLocks noChangeShapeType="1"/>
          </p:cNvSpPr>
          <p:nvPr/>
        </p:nvSpPr>
        <p:spPr bwMode="auto">
          <a:xfrm flipH="1" flipV="1">
            <a:off x="1314449" y="5165315"/>
            <a:ext cx="5657850" cy="71360"/>
          </a:xfrm>
          <a:prstGeom prst="line">
            <a:avLst/>
          </a:prstGeom>
          <a:noFill/>
          <a:ln w="19050">
            <a:solidFill>
              <a:srgbClr val="FFFF00"/>
            </a:solidFill>
            <a:prstDash val="sysDash"/>
            <a:round/>
            <a:headEnd type="none" w="sm" len="sm"/>
            <a:tailEnd type="none" w="sm" len="sm"/>
          </a:ln>
          <a:effectLst/>
        </p:spPr>
        <p:txBody>
          <a:bodyPr wrap="none" anchor="ctr"/>
          <a:lstStyle/>
          <a:p>
            <a:endParaRPr lang="en-US" dirty="0"/>
          </a:p>
        </p:txBody>
      </p:sp>
      <p:sp>
        <p:nvSpPr>
          <p:cNvPr id="42" name="Rectangle 41"/>
          <p:cNvSpPr/>
          <p:nvPr/>
        </p:nvSpPr>
        <p:spPr>
          <a:xfrm>
            <a:off x="6972299" y="4997166"/>
            <a:ext cx="1955985" cy="461665"/>
          </a:xfrm>
          <a:prstGeom prst="rect">
            <a:avLst/>
          </a:prstGeom>
        </p:spPr>
        <p:txBody>
          <a:bodyPr wrap="none">
            <a:spAutoFit/>
          </a:bodyPr>
          <a:lstStyle/>
          <a:p>
            <a:r>
              <a:rPr lang="en-US" sz="2400" dirty="0" smtClean="0">
                <a:solidFill>
                  <a:srgbClr val="FFFF00"/>
                </a:solidFill>
                <a:effectLst>
                  <a:outerShdw blurRad="38100" dist="38100" dir="2700000" algn="tl">
                    <a:srgbClr val="000000"/>
                  </a:outerShdw>
                </a:effectLst>
                <a:latin typeface="Book Antiqua" pitchFamily="18" charset="0"/>
              </a:rPr>
              <a:t>Cutoff Level</a:t>
            </a:r>
            <a:endParaRPr lang="en-US" sz="2400" dirty="0">
              <a:solidFill>
                <a:srgbClr val="FFFF00"/>
              </a:solidFill>
            </a:endParaRPr>
          </a:p>
        </p:txBody>
      </p:sp>
    </p:spTree>
    <p:extLst>
      <p:ext uri="{BB962C8B-B14F-4D97-AF65-F5344CB8AC3E}">
        <p14:creationId xmlns:p14="http://schemas.microsoft.com/office/powerpoint/2010/main" val="3183480984"/>
      </p:ext>
    </p:extLst>
  </p:cSld>
  <p:clrMapOvr>
    <a:masterClrMapping/>
  </p:clrMapOvr>
  <p:transition>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0982" y="5833476"/>
            <a:ext cx="1370657" cy="590205"/>
          </a:xfrm>
          <a:prstGeom prst="rect">
            <a:avLst/>
          </a:pr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grpSp>
        <p:nvGrpSpPr>
          <p:cNvPr id="1513475" name="Group 3"/>
          <p:cNvGrpSpPr>
            <a:grpSpLocks/>
          </p:cNvGrpSpPr>
          <p:nvPr/>
        </p:nvGrpSpPr>
        <p:grpSpPr bwMode="auto">
          <a:xfrm>
            <a:off x="1359595" y="2236788"/>
            <a:ext cx="4698305" cy="3568541"/>
            <a:chOff x="864" y="1380"/>
            <a:chExt cx="3001" cy="2233"/>
          </a:xfrm>
        </p:grpSpPr>
        <p:sp>
          <p:nvSpPr>
            <p:cNvPr id="1513476" name="Freeform 4"/>
            <p:cNvSpPr>
              <a:spLocks/>
            </p:cNvSpPr>
            <p:nvPr/>
          </p:nvSpPr>
          <p:spPr bwMode="auto">
            <a:xfrm>
              <a:off x="972" y="1380"/>
              <a:ext cx="2893" cy="2233"/>
            </a:xfrm>
            <a:custGeom>
              <a:avLst/>
              <a:gdLst/>
              <a:ahLst/>
              <a:cxnLst>
                <a:cxn ang="0">
                  <a:pos x="0" y="47"/>
                </a:cxn>
                <a:cxn ang="0">
                  <a:pos x="72" y="0"/>
                </a:cxn>
                <a:cxn ang="0">
                  <a:pos x="144" y="0"/>
                </a:cxn>
                <a:cxn ang="0">
                  <a:pos x="216" y="0"/>
                </a:cxn>
                <a:cxn ang="0">
                  <a:pos x="288" y="24"/>
                </a:cxn>
                <a:cxn ang="0">
                  <a:pos x="336" y="83"/>
                </a:cxn>
                <a:cxn ang="0">
                  <a:pos x="384" y="142"/>
                </a:cxn>
                <a:cxn ang="0">
                  <a:pos x="420" y="213"/>
                </a:cxn>
                <a:cxn ang="0">
                  <a:pos x="456" y="283"/>
                </a:cxn>
                <a:cxn ang="0">
                  <a:pos x="480" y="354"/>
                </a:cxn>
                <a:cxn ang="0">
                  <a:pos x="528" y="413"/>
                </a:cxn>
                <a:cxn ang="0">
                  <a:pos x="588" y="484"/>
                </a:cxn>
                <a:cxn ang="0">
                  <a:pos x="636" y="555"/>
                </a:cxn>
                <a:cxn ang="0">
                  <a:pos x="696" y="626"/>
                </a:cxn>
                <a:cxn ang="0">
                  <a:pos x="756" y="697"/>
                </a:cxn>
                <a:cxn ang="0">
                  <a:pos x="804" y="768"/>
                </a:cxn>
                <a:cxn ang="0">
                  <a:pos x="840" y="838"/>
                </a:cxn>
                <a:cxn ang="0">
                  <a:pos x="876" y="909"/>
                </a:cxn>
                <a:cxn ang="0">
                  <a:pos x="912" y="992"/>
                </a:cxn>
                <a:cxn ang="0">
                  <a:pos x="996" y="1086"/>
                </a:cxn>
                <a:cxn ang="0">
                  <a:pos x="1068" y="1169"/>
                </a:cxn>
                <a:cxn ang="0">
                  <a:pos x="1140" y="1240"/>
                </a:cxn>
                <a:cxn ang="0">
                  <a:pos x="1200" y="1311"/>
                </a:cxn>
                <a:cxn ang="0">
                  <a:pos x="1260" y="1382"/>
                </a:cxn>
                <a:cxn ang="0">
                  <a:pos x="1332" y="1453"/>
                </a:cxn>
                <a:cxn ang="0">
                  <a:pos x="1356" y="1523"/>
                </a:cxn>
                <a:cxn ang="0">
                  <a:pos x="1416" y="1594"/>
                </a:cxn>
                <a:cxn ang="0">
                  <a:pos x="1500" y="1665"/>
                </a:cxn>
                <a:cxn ang="0">
                  <a:pos x="1572" y="1736"/>
                </a:cxn>
                <a:cxn ang="0">
                  <a:pos x="1632" y="1807"/>
                </a:cxn>
                <a:cxn ang="0">
                  <a:pos x="1716" y="1878"/>
                </a:cxn>
                <a:cxn ang="0">
                  <a:pos x="1812" y="1937"/>
                </a:cxn>
                <a:cxn ang="0">
                  <a:pos x="1896" y="1972"/>
                </a:cxn>
                <a:cxn ang="0">
                  <a:pos x="2040" y="2019"/>
                </a:cxn>
                <a:cxn ang="0">
                  <a:pos x="2112" y="2043"/>
                </a:cxn>
                <a:cxn ang="0">
                  <a:pos x="2196" y="2067"/>
                </a:cxn>
                <a:cxn ang="0">
                  <a:pos x="2268" y="2078"/>
                </a:cxn>
                <a:cxn ang="0">
                  <a:pos x="2340" y="2102"/>
                </a:cxn>
                <a:cxn ang="0">
                  <a:pos x="2412" y="2114"/>
                </a:cxn>
                <a:cxn ang="0">
                  <a:pos x="2484" y="2149"/>
                </a:cxn>
                <a:cxn ang="0">
                  <a:pos x="2556" y="2173"/>
                </a:cxn>
                <a:cxn ang="0">
                  <a:pos x="2628" y="2185"/>
                </a:cxn>
                <a:cxn ang="0">
                  <a:pos x="2700" y="2197"/>
                </a:cxn>
                <a:cxn ang="0">
                  <a:pos x="2772" y="2197"/>
                </a:cxn>
                <a:cxn ang="0">
                  <a:pos x="2844" y="2220"/>
                </a:cxn>
                <a:cxn ang="0">
                  <a:pos x="2892" y="2232"/>
                </a:cxn>
              </a:cxnLst>
              <a:rect l="0" t="0" r="r" b="b"/>
              <a:pathLst>
                <a:path w="2893" h="2233">
                  <a:moveTo>
                    <a:pt x="0" y="83"/>
                  </a:moveTo>
                  <a:lnTo>
                    <a:pt x="0" y="47"/>
                  </a:lnTo>
                  <a:lnTo>
                    <a:pt x="36" y="24"/>
                  </a:lnTo>
                  <a:lnTo>
                    <a:pt x="72" y="0"/>
                  </a:lnTo>
                  <a:lnTo>
                    <a:pt x="108" y="0"/>
                  </a:lnTo>
                  <a:lnTo>
                    <a:pt x="144" y="0"/>
                  </a:lnTo>
                  <a:lnTo>
                    <a:pt x="180" y="0"/>
                  </a:lnTo>
                  <a:lnTo>
                    <a:pt x="216" y="0"/>
                  </a:lnTo>
                  <a:lnTo>
                    <a:pt x="252" y="0"/>
                  </a:lnTo>
                  <a:lnTo>
                    <a:pt x="288" y="24"/>
                  </a:lnTo>
                  <a:lnTo>
                    <a:pt x="324" y="47"/>
                  </a:lnTo>
                  <a:lnTo>
                    <a:pt x="336" y="83"/>
                  </a:lnTo>
                  <a:lnTo>
                    <a:pt x="372" y="106"/>
                  </a:lnTo>
                  <a:lnTo>
                    <a:pt x="384" y="142"/>
                  </a:lnTo>
                  <a:lnTo>
                    <a:pt x="408" y="177"/>
                  </a:lnTo>
                  <a:lnTo>
                    <a:pt x="420" y="213"/>
                  </a:lnTo>
                  <a:lnTo>
                    <a:pt x="432" y="248"/>
                  </a:lnTo>
                  <a:lnTo>
                    <a:pt x="456" y="283"/>
                  </a:lnTo>
                  <a:lnTo>
                    <a:pt x="480" y="319"/>
                  </a:lnTo>
                  <a:lnTo>
                    <a:pt x="480" y="354"/>
                  </a:lnTo>
                  <a:lnTo>
                    <a:pt x="492" y="390"/>
                  </a:lnTo>
                  <a:lnTo>
                    <a:pt x="528" y="413"/>
                  </a:lnTo>
                  <a:lnTo>
                    <a:pt x="552" y="449"/>
                  </a:lnTo>
                  <a:lnTo>
                    <a:pt x="588" y="484"/>
                  </a:lnTo>
                  <a:lnTo>
                    <a:pt x="612" y="520"/>
                  </a:lnTo>
                  <a:lnTo>
                    <a:pt x="636" y="555"/>
                  </a:lnTo>
                  <a:lnTo>
                    <a:pt x="672" y="590"/>
                  </a:lnTo>
                  <a:lnTo>
                    <a:pt x="696" y="626"/>
                  </a:lnTo>
                  <a:lnTo>
                    <a:pt x="732" y="661"/>
                  </a:lnTo>
                  <a:lnTo>
                    <a:pt x="756" y="697"/>
                  </a:lnTo>
                  <a:lnTo>
                    <a:pt x="780" y="732"/>
                  </a:lnTo>
                  <a:lnTo>
                    <a:pt x="804" y="768"/>
                  </a:lnTo>
                  <a:lnTo>
                    <a:pt x="816" y="803"/>
                  </a:lnTo>
                  <a:lnTo>
                    <a:pt x="840" y="838"/>
                  </a:lnTo>
                  <a:lnTo>
                    <a:pt x="852" y="874"/>
                  </a:lnTo>
                  <a:lnTo>
                    <a:pt x="876" y="909"/>
                  </a:lnTo>
                  <a:lnTo>
                    <a:pt x="876" y="945"/>
                  </a:lnTo>
                  <a:lnTo>
                    <a:pt x="912" y="992"/>
                  </a:lnTo>
                  <a:lnTo>
                    <a:pt x="948" y="1039"/>
                  </a:lnTo>
                  <a:lnTo>
                    <a:pt x="996" y="1086"/>
                  </a:lnTo>
                  <a:lnTo>
                    <a:pt x="1032" y="1134"/>
                  </a:lnTo>
                  <a:lnTo>
                    <a:pt x="1068" y="1169"/>
                  </a:lnTo>
                  <a:lnTo>
                    <a:pt x="1104" y="1205"/>
                  </a:lnTo>
                  <a:lnTo>
                    <a:pt x="1140" y="1240"/>
                  </a:lnTo>
                  <a:lnTo>
                    <a:pt x="1176" y="1275"/>
                  </a:lnTo>
                  <a:lnTo>
                    <a:pt x="1200" y="1311"/>
                  </a:lnTo>
                  <a:lnTo>
                    <a:pt x="1236" y="1346"/>
                  </a:lnTo>
                  <a:lnTo>
                    <a:pt x="1260" y="1382"/>
                  </a:lnTo>
                  <a:lnTo>
                    <a:pt x="1296" y="1417"/>
                  </a:lnTo>
                  <a:lnTo>
                    <a:pt x="1332" y="1453"/>
                  </a:lnTo>
                  <a:lnTo>
                    <a:pt x="1344" y="1488"/>
                  </a:lnTo>
                  <a:lnTo>
                    <a:pt x="1356" y="1523"/>
                  </a:lnTo>
                  <a:lnTo>
                    <a:pt x="1380" y="1559"/>
                  </a:lnTo>
                  <a:lnTo>
                    <a:pt x="1416" y="1594"/>
                  </a:lnTo>
                  <a:lnTo>
                    <a:pt x="1464" y="1630"/>
                  </a:lnTo>
                  <a:lnTo>
                    <a:pt x="1500" y="1665"/>
                  </a:lnTo>
                  <a:lnTo>
                    <a:pt x="1548" y="1701"/>
                  </a:lnTo>
                  <a:lnTo>
                    <a:pt x="1572" y="1736"/>
                  </a:lnTo>
                  <a:lnTo>
                    <a:pt x="1608" y="1771"/>
                  </a:lnTo>
                  <a:lnTo>
                    <a:pt x="1632" y="1807"/>
                  </a:lnTo>
                  <a:lnTo>
                    <a:pt x="1680" y="1842"/>
                  </a:lnTo>
                  <a:lnTo>
                    <a:pt x="1716" y="1878"/>
                  </a:lnTo>
                  <a:lnTo>
                    <a:pt x="1764" y="1901"/>
                  </a:lnTo>
                  <a:lnTo>
                    <a:pt x="1812" y="1937"/>
                  </a:lnTo>
                  <a:lnTo>
                    <a:pt x="1848" y="1960"/>
                  </a:lnTo>
                  <a:lnTo>
                    <a:pt x="1896" y="1972"/>
                  </a:lnTo>
                  <a:lnTo>
                    <a:pt x="1992" y="1996"/>
                  </a:lnTo>
                  <a:lnTo>
                    <a:pt x="2040" y="2019"/>
                  </a:lnTo>
                  <a:lnTo>
                    <a:pt x="2076" y="2031"/>
                  </a:lnTo>
                  <a:lnTo>
                    <a:pt x="2112" y="2043"/>
                  </a:lnTo>
                  <a:lnTo>
                    <a:pt x="2148" y="2055"/>
                  </a:lnTo>
                  <a:lnTo>
                    <a:pt x="2196" y="2067"/>
                  </a:lnTo>
                  <a:lnTo>
                    <a:pt x="2232" y="2078"/>
                  </a:lnTo>
                  <a:lnTo>
                    <a:pt x="2268" y="2078"/>
                  </a:lnTo>
                  <a:lnTo>
                    <a:pt x="2304" y="2090"/>
                  </a:lnTo>
                  <a:lnTo>
                    <a:pt x="2340" y="2102"/>
                  </a:lnTo>
                  <a:lnTo>
                    <a:pt x="2376" y="2102"/>
                  </a:lnTo>
                  <a:lnTo>
                    <a:pt x="2412" y="2114"/>
                  </a:lnTo>
                  <a:lnTo>
                    <a:pt x="2448" y="2126"/>
                  </a:lnTo>
                  <a:lnTo>
                    <a:pt x="2484" y="2149"/>
                  </a:lnTo>
                  <a:lnTo>
                    <a:pt x="2520" y="2161"/>
                  </a:lnTo>
                  <a:lnTo>
                    <a:pt x="2556" y="2173"/>
                  </a:lnTo>
                  <a:lnTo>
                    <a:pt x="2592" y="2185"/>
                  </a:lnTo>
                  <a:lnTo>
                    <a:pt x="2628" y="2185"/>
                  </a:lnTo>
                  <a:lnTo>
                    <a:pt x="2664" y="2185"/>
                  </a:lnTo>
                  <a:lnTo>
                    <a:pt x="2700" y="2197"/>
                  </a:lnTo>
                  <a:lnTo>
                    <a:pt x="2736" y="2197"/>
                  </a:lnTo>
                  <a:lnTo>
                    <a:pt x="2772" y="2197"/>
                  </a:lnTo>
                  <a:lnTo>
                    <a:pt x="2808" y="2208"/>
                  </a:lnTo>
                  <a:lnTo>
                    <a:pt x="2844" y="2220"/>
                  </a:lnTo>
                  <a:lnTo>
                    <a:pt x="2880" y="2232"/>
                  </a:lnTo>
                  <a:lnTo>
                    <a:pt x="2892" y="2232"/>
                  </a:lnTo>
                </a:path>
              </a:pathLst>
            </a:custGeom>
            <a:noFill/>
            <a:ln w="50800" cap="rnd" cmpd="sng">
              <a:solidFill>
                <a:srgbClr val="00B0F0"/>
              </a:solidFill>
              <a:prstDash val="solid"/>
              <a:round/>
              <a:headEnd type="none" w="sm" len="sm"/>
              <a:tailEnd type="none" w="sm" len="sm"/>
            </a:ln>
            <a:effectLst/>
          </p:spPr>
          <p:txBody>
            <a:bodyPr/>
            <a:lstStyle/>
            <a:p>
              <a:endParaRPr lang="en-US"/>
            </a:p>
          </p:txBody>
        </p:sp>
        <p:sp>
          <p:nvSpPr>
            <p:cNvPr id="1513477" name="Line 5"/>
            <p:cNvSpPr>
              <a:spLocks noChangeShapeType="1"/>
            </p:cNvSpPr>
            <p:nvPr/>
          </p:nvSpPr>
          <p:spPr bwMode="auto">
            <a:xfrm flipV="1">
              <a:off x="864" y="1451"/>
              <a:ext cx="108" cy="2137"/>
            </a:xfrm>
            <a:prstGeom prst="line">
              <a:avLst/>
            </a:prstGeom>
            <a:noFill/>
            <a:ln w="50800">
              <a:solidFill>
                <a:srgbClr val="00B0F0"/>
              </a:solidFill>
              <a:round/>
              <a:headEnd type="none" w="sm" len="sm"/>
              <a:tailEnd type="none" w="sm" len="sm"/>
            </a:ln>
            <a:effectLst/>
          </p:spPr>
          <p:txBody>
            <a:bodyPr wrap="none" anchor="ctr"/>
            <a:lstStyle/>
            <a:p>
              <a:endParaRPr lang="en-US"/>
            </a:p>
          </p:txBody>
        </p:sp>
      </p:grpSp>
      <p:sp>
        <p:nvSpPr>
          <p:cNvPr id="1513480" name="Line 8"/>
          <p:cNvSpPr>
            <a:spLocks noChangeShapeType="1"/>
          </p:cNvSpPr>
          <p:nvPr/>
        </p:nvSpPr>
        <p:spPr bwMode="auto">
          <a:xfrm>
            <a:off x="1314450" y="1771650"/>
            <a:ext cx="0" cy="403860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1" name="Line 9"/>
          <p:cNvSpPr>
            <a:spLocks noChangeShapeType="1"/>
          </p:cNvSpPr>
          <p:nvPr/>
        </p:nvSpPr>
        <p:spPr bwMode="auto">
          <a:xfrm>
            <a:off x="1314450" y="5791200"/>
            <a:ext cx="8058150" cy="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13488" name="Rectangle 16"/>
          <p:cNvSpPr>
            <a:spLocks noChangeArrowheads="1"/>
          </p:cNvSpPr>
          <p:nvPr/>
        </p:nvSpPr>
        <p:spPr bwMode="auto">
          <a:xfrm>
            <a:off x="1440059" y="3848767"/>
            <a:ext cx="1439497" cy="1324081"/>
          </a:xfrm>
          <a:prstGeom prst="rect">
            <a:avLst/>
          </a:prstGeom>
          <a:noFill/>
          <a:ln w="9525">
            <a:noFill/>
            <a:miter lim="800000"/>
            <a:headEnd/>
            <a:tailEnd/>
          </a:ln>
          <a:effectLst/>
        </p:spPr>
        <p:txBody>
          <a:bodyPr wrap="none" lIns="92075" tIns="46038" rIns="92075" bIns="46038">
            <a:spAutoFit/>
          </a:bodyPr>
          <a:lstStyle/>
          <a:p>
            <a:pPr algn="l"/>
            <a:r>
              <a:rPr lang="en-US" sz="4000" dirty="0" smtClean="0">
                <a:solidFill>
                  <a:srgbClr val="00B0F0"/>
                </a:solidFill>
                <a:effectLst>
                  <a:outerShdw blurRad="38100" dist="38100" dir="2700000" algn="tl">
                    <a:srgbClr val="000000"/>
                  </a:outerShdw>
                </a:effectLst>
                <a:latin typeface="Book Antiqua" pitchFamily="18" charset="0"/>
              </a:rPr>
              <a:t>Oral</a:t>
            </a:r>
          </a:p>
          <a:p>
            <a:pPr algn="l"/>
            <a:r>
              <a:rPr lang="en-US" sz="4000" dirty="0" smtClean="0">
                <a:solidFill>
                  <a:srgbClr val="00B0F0"/>
                </a:solidFill>
                <a:effectLst>
                  <a:outerShdw blurRad="38100" dist="38100" dir="2700000" algn="tl">
                    <a:srgbClr val="000000"/>
                  </a:outerShdw>
                </a:effectLst>
                <a:latin typeface="Book Antiqua" pitchFamily="18" charset="0"/>
              </a:rPr>
              <a:t>Fluid</a:t>
            </a:r>
            <a:endParaRPr lang="en-US" sz="4000" dirty="0">
              <a:solidFill>
                <a:srgbClr val="00B0F0"/>
              </a:solidFill>
              <a:effectLst>
                <a:outerShdw blurRad="38100" dist="38100" dir="2700000" algn="tl">
                  <a:srgbClr val="000000"/>
                </a:outerShdw>
              </a:effectLst>
              <a:latin typeface="Book Antiqua" pitchFamily="18" charset="0"/>
            </a:endParaRPr>
          </a:p>
        </p:txBody>
      </p:sp>
      <p:sp>
        <p:nvSpPr>
          <p:cNvPr id="1513490" name="Rectangle 18"/>
          <p:cNvSpPr>
            <a:spLocks noChangeArrowheads="1"/>
          </p:cNvSpPr>
          <p:nvPr/>
        </p:nvSpPr>
        <p:spPr bwMode="auto">
          <a:xfrm rot="16200000">
            <a:off x="-546410" y="3742156"/>
            <a:ext cx="2846933" cy="400752"/>
          </a:xfrm>
          <a:prstGeom prst="rect">
            <a:avLst/>
          </a:prstGeom>
          <a:noFill/>
          <a:ln w="9525">
            <a:noFill/>
            <a:miter lim="800000"/>
            <a:headEnd/>
            <a:tailEnd/>
          </a:ln>
          <a:effectLst/>
        </p:spPr>
        <p:txBody>
          <a:bodyPr wrap="none" lIns="92075" tIns="46038" rIns="92075" bIns="46038">
            <a:spAutoFit/>
          </a:bodyPr>
          <a:lstStyle/>
          <a:p>
            <a:pPr algn="l"/>
            <a:r>
              <a:rPr lang="en-US" sz="2000" dirty="0" smtClean="0">
                <a:effectLst/>
                <a:latin typeface="Book Antiqua" pitchFamily="18" charset="0"/>
              </a:rPr>
              <a:t>Concentration (ng/mL)</a:t>
            </a:r>
            <a:endParaRPr lang="en-US" sz="2000" dirty="0">
              <a:effectLst/>
              <a:latin typeface="Book Antiqua" pitchFamily="18" charset="0"/>
            </a:endParaRPr>
          </a:p>
        </p:txBody>
      </p:sp>
      <p:sp>
        <p:nvSpPr>
          <p:cNvPr id="1513491" name="Line 19"/>
          <p:cNvSpPr>
            <a:spLocks noChangeShapeType="1"/>
          </p:cNvSpPr>
          <p:nvPr/>
        </p:nvSpPr>
        <p:spPr bwMode="auto">
          <a:xfrm flipV="1">
            <a:off x="876300" y="5365998"/>
            <a:ext cx="0" cy="36963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13492" name="Line 20"/>
          <p:cNvSpPr>
            <a:spLocks noChangeShapeType="1"/>
          </p:cNvSpPr>
          <p:nvPr/>
        </p:nvSpPr>
        <p:spPr bwMode="auto">
          <a:xfrm flipV="1">
            <a:off x="876300" y="1562100"/>
            <a:ext cx="0" cy="87630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2" name="Freeform 1"/>
          <p:cNvSpPr/>
          <p:nvPr/>
        </p:nvSpPr>
        <p:spPr bwMode="auto">
          <a:xfrm>
            <a:off x="1448554" y="4074059"/>
            <a:ext cx="144856" cy="1023042"/>
          </a:xfrm>
          <a:custGeom>
            <a:avLst/>
            <a:gdLst>
              <a:gd name="connsiteX0" fmla="*/ 0 w 144856"/>
              <a:gd name="connsiteY0" fmla="*/ 1023042 h 1023042"/>
              <a:gd name="connsiteX1" fmla="*/ 0 w 144856"/>
              <a:gd name="connsiteY1" fmla="*/ 1023042 h 1023042"/>
              <a:gd name="connsiteX2" fmla="*/ 135802 w 144856"/>
              <a:gd name="connsiteY2" fmla="*/ 851026 h 1023042"/>
              <a:gd name="connsiteX3" fmla="*/ 144856 w 144856"/>
              <a:gd name="connsiteY3" fmla="*/ 823866 h 1023042"/>
              <a:gd name="connsiteX4" fmla="*/ 135802 w 144856"/>
              <a:gd name="connsiteY4" fmla="*/ 624690 h 1023042"/>
              <a:gd name="connsiteX5" fmla="*/ 126749 w 144856"/>
              <a:gd name="connsiteY5" fmla="*/ 506994 h 1023042"/>
              <a:gd name="connsiteX6" fmla="*/ 117696 w 144856"/>
              <a:gd name="connsiteY6" fmla="*/ 461727 h 1023042"/>
              <a:gd name="connsiteX7" fmla="*/ 108642 w 144856"/>
              <a:gd name="connsiteY7" fmla="*/ 398353 h 1023042"/>
              <a:gd name="connsiteX8" fmla="*/ 117696 w 144856"/>
              <a:gd name="connsiteY8" fmla="*/ 181070 h 1023042"/>
              <a:gd name="connsiteX9" fmla="*/ 126749 w 144856"/>
              <a:gd name="connsiteY9" fmla="*/ 0 h 102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856" h="1023042">
                <a:moveTo>
                  <a:pt x="0" y="1023042"/>
                </a:moveTo>
                <a:lnTo>
                  <a:pt x="0" y="1023042"/>
                </a:lnTo>
                <a:cubicBezTo>
                  <a:pt x="45267" y="965703"/>
                  <a:pt x="92834" y="910107"/>
                  <a:pt x="135802" y="851026"/>
                </a:cubicBezTo>
                <a:cubicBezTo>
                  <a:pt x="141415" y="843308"/>
                  <a:pt x="144856" y="833409"/>
                  <a:pt x="144856" y="823866"/>
                </a:cubicBezTo>
                <a:cubicBezTo>
                  <a:pt x="144856" y="757405"/>
                  <a:pt x="139594" y="691042"/>
                  <a:pt x="135802" y="624690"/>
                </a:cubicBezTo>
                <a:cubicBezTo>
                  <a:pt x="133557" y="585406"/>
                  <a:pt x="131094" y="546101"/>
                  <a:pt x="126749" y="506994"/>
                </a:cubicBezTo>
                <a:cubicBezTo>
                  <a:pt x="125050" y="491700"/>
                  <a:pt x="120226" y="476905"/>
                  <a:pt x="117696" y="461727"/>
                </a:cubicBezTo>
                <a:cubicBezTo>
                  <a:pt x="114188" y="440678"/>
                  <a:pt x="111660" y="419478"/>
                  <a:pt x="108642" y="398353"/>
                </a:cubicBezTo>
                <a:cubicBezTo>
                  <a:pt x="111660" y="325925"/>
                  <a:pt x="113029" y="253410"/>
                  <a:pt x="117696" y="181070"/>
                </a:cubicBezTo>
                <a:cubicBezTo>
                  <a:pt x="132297" y="-45243"/>
                  <a:pt x="126749" y="367188"/>
                  <a:pt x="126749" y="0"/>
                </a:cubicBezTo>
              </a:path>
            </a:pathLst>
          </a:cu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3" name="Freeform 2"/>
          <p:cNvSpPr/>
          <p:nvPr/>
        </p:nvSpPr>
        <p:spPr bwMode="auto">
          <a:xfrm>
            <a:off x="1475715" y="2308634"/>
            <a:ext cx="253497" cy="2797520"/>
          </a:xfrm>
          <a:custGeom>
            <a:avLst/>
            <a:gdLst>
              <a:gd name="connsiteX0" fmla="*/ 0 w 253497"/>
              <a:gd name="connsiteY0" fmla="*/ 2797520 h 2797520"/>
              <a:gd name="connsiteX1" fmla="*/ 0 w 253497"/>
              <a:gd name="connsiteY1" fmla="*/ 2797520 h 2797520"/>
              <a:gd name="connsiteX2" fmla="*/ 9053 w 253497"/>
              <a:gd name="connsiteY2" fmla="*/ 2706986 h 2797520"/>
              <a:gd name="connsiteX3" fmla="*/ 36214 w 253497"/>
              <a:gd name="connsiteY3" fmla="*/ 2697932 h 2797520"/>
              <a:gd name="connsiteX4" fmla="*/ 45267 w 253497"/>
              <a:gd name="connsiteY4" fmla="*/ 2670772 h 2797520"/>
              <a:gd name="connsiteX5" fmla="*/ 72428 w 253497"/>
              <a:gd name="connsiteY5" fmla="*/ 2643612 h 2797520"/>
              <a:gd name="connsiteX6" fmla="*/ 90535 w 253497"/>
              <a:gd name="connsiteY6" fmla="*/ 2616451 h 2797520"/>
              <a:gd name="connsiteX7" fmla="*/ 117695 w 253497"/>
              <a:gd name="connsiteY7" fmla="*/ 2562130 h 2797520"/>
              <a:gd name="connsiteX8" fmla="*/ 135802 w 253497"/>
              <a:gd name="connsiteY8" fmla="*/ 2489703 h 2797520"/>
              <a:gd name="connsiteX9" fmla="*/ 144855 w 253497"/>
              <a:gd name="connsiteY9" fmla="*/ 2136617 h 2797520"/>
              <a:gd name="connsiteX10" fmla="*/ 153909 w 253497"/>
              <a:gd name="connsiteY10" fmla="*/ 2100404 h 2797520"/>
              <a:gd name="connsiteX11" fmla="*/ 162962 w 253497"/>
              <a:gd name="connsiteY11" fmla="*/ 2037029 h 2797520"/>
              <a:gd name="connsiteX12" fmla="*/ 181069 w 253497"/>
              <a:gd name="connsiteY12" fmla="*/ 1982709 h 2797520"/>
              <a:gd name="connsiteX13" fmla="*/ 190123 w 253497"/>
              <a:gd name="connsiteY13" fmla="*/ 1946495 h 2797520"/>
              <a:gd name="connsiteX14" fmla="*/ 208230 w 253497"/>
              <a:gd name="connsiteY14" fmla="*/ 1892174 h 2797520"/>
              <a:gd name="connsiteX15" fmla="*/ 217283 w 253497"/>
              <a:gd name="connsiteY15" fmla="*/ 1865014 h 2797520"/>
              <a:gd name="connsiteX16" fmla="*/ 235390 w 253497"/>
              <a:gd name="connsiteY16" fmla="*/ 1783532 h 2797520"/>
              <a:gd name="connsiteX17" fmla="*/ 253497 w 253497"/>
              <a:gd name="connsiteY17" fmla="*/ 1711105 h 2797520"/>
              <a:gd name="connsiteX18" fmla="*/ 244443 w 253497"/>
              <a:gd name="connsiteY18" fmla="*/ 1511928 h 2797520"/>
              <a:gd name="connsiteX19" fmla="*/ 226336 w 253497"/>
              <a:gd name="connsiteY19" fmla="*/ 1439501 h 2797520"/>
              <a:gd name="connsiteX20" fmla="*/ 217283 w 253497"/>
              <a:gd name="connsiteY20" fmla="*/ 1403287 h 2797520"/>
              <a:gd name="connsiteX21" fmla="*/ 199176 w 253497"/>
              <a:gd name="connsiteY21" fmla="*/ 1348966 h 2797520"/>
              <a:gd name="connsiteX22" fmla="*/ 172016 w 253497"/>
              <a:gd name="connsiteY22" fmla="*/ 1258431 h 2797520"/>
              <a:gd name="connsiteX23" fmla="*/ 135802 w 253497"/>
              <a:gd name="connsiteY23" fmla="*/ 1204111 h 2797520"/>
              <a:gd name="connsiteX24" fmla="*/ 99588 w 253497"/>
              <a:gd name="connsiteY24" fmla="*/ 1140736 h 2797520"/>
              <a:gd name="connsiteX25" fmla="*/ 63374 w 253497"/>
              <a:gd name="connsiteY25" fmla="*/ 1050202 h 2797520"/>
              <a:gd name="connsiteX26" fmla="*/ 54321 w 253497"/>
              <a:gd name="connsiteY26" fmla="*/ 1013988 h 2797520"/>
              <a:gd name="connsiteX27" fmla="*/ 36214 w 253497"/>
              <a:gd name="connsiteY27" fmla="*/ 959667 h 2797520"/>
              <a:gd name="connsiteX28" fmla="*/ 27160 w 253497"/>
              <a:gd name="connsiteY28" fmla="*/ 932507 h 2797520"/>
              <a:gd name="connsiteX29" fmla="*/ 9053 w 253497"/>
              <a:gd name="connsiteY29" fmla="*/ 851025 h 2797520"/>
              <a:gd name="connsiteX30" fmla="*/ 27160 w 253497"/>
              <a:gd name="connsiteY30" fmla="*/ 679010 h 2797520"/>
              <a:gd name="connsiteX31" fmla="*/ 36214 w 253497"/>
              <a:gd name="connsiteY31" fmla="*/ 651849 h 2797520"/>
              <a:gd name="connsiteX32" fmla="*/ 63374 w 253497"/>
              <a:gd name="connsiteY32" fmla="*/ 624689 h 2797520"/>
              <a:gd name="connsiteX33" fmla="*/ 99588 w 253497"/>
              <a:gd name="connsiteY33" fmla="*/ 570368 h 2797520"/>
              <a:gd name="connsiteX34" fmla="*/ 117695 w 253497"/>
              <a:gd name="connsiteY34" fmla="*/ 516047 h 2797520"/>
              <a:gd name="connsiteX35" fmla="*/ 126748 w 253497"/>
              <a:gd name="connsiteY35" fmla="*/ 488887 h 2797520"/>
              <a:gd name="connsiteX36" fmla="*/ 144855 w 253497"/>
              <a:gd name="connsiteY36" fmla="*/ 452673 h 2797520"/>
              <a:gd name="connsiteX37" fmla="*/ 153909 w 253497"/>
              <a:gd name="connsiteY37" fmla="*/ 425513 h 2797520"/>
              <a:gd name="connsiteX38" fmla="*/ 190123 w 253497"/>
              <a:gd name="connsiteY38" fmla="*/ 371192 h 2797520"/>
              <a:gd name="connsiteX39" fmla="*/ 208230 w 253497"/>
              <a:gd name="connsiteY39" fmla="*/ 344031 h 2797520"/>
              <a:gd name="connsiteX40" fmla="*/ 181069 w 253497"/>
              <a:gd name="connsiteY40" fmla="*/ 199176 h 2797520"/>
              <a:gd name="connsiteX41" fmla="*/ 144855 w 253497"/>
              <a:gd name="connsiteY41" fmla="*/ 99588 h 2797520"/>
              <a:gd name="connsiteX42" fmla="*/ 153909 w 253497"/>
              <a:gd name="connsiteY42" fmla="*/ 0 h 279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3497" h="2797520">
                <a:moveTo>
                  <a:pt x="0" y="2797520"/>
                </a:moveTo>
                <a:lnTo>
                  <a:pt x="0" y="2797520"/>
                </a:lnTo>
                <a:cubicBezTo>
                  <a:pt x="3018" y="2767342"/>
                  <a:pt x="-1312" y="2735489"/>
                  <a:pt x="9053" y="2706986"/>
                </a:cubicBezTo>
                <a:cubicBezTo>
                  <a:pt x="12314" y="2698017"/>
                  <a:pt x="29466" y="2704680"/>
                  <a:pt x="36214" y="2697932"/>
                </a:cubicBezTo>
                <a:cubicBezTo>
                  <a:pt x="42962" y="2691184"/>
                  <a:pt x="39973" y="2678712"/>
                  <a:pt x="45267" y="2670772"/>
                </a:cubicBezTo>
                <a:cubicBezTo>
                  <a:pt x="52369" y="2660119"/>
                  <a:pt x="64231" y="2653448"/>
                  <a:pt x="72428" y="2643612"/>
                </a:cubicBezTo>
                <a:cubicBezTo>
                  <a:pt x="79394" y="2635253"/>
                  <a:pt x="84499" y="2625505"/>
                  <a:pt x="90535" y="2616451"/>
                </a:cubicBezTo>
                <a:cubicBezTo>
                  <a:pt x="113290" y="2548185"/>
                  <a:pt x="82595" y="2632331"/>
                  <a:pt x="117695" y="2562130"/>
                </a:cubicBezTo>
                <a:cubicBezTo>
                  <a:pt x="126973" y="2543573"/>
                  <a:pt x="132359" y="2506916"/>
                  <a:pt x="135802" y="2489703"/>
                </a:cubicBezTo>
                <a:cubicBezTo>
                  <a:pt x="138820" y="2372008"/>
                  <a:pt x="139385" y="2254224"/>
                  <a:pt x="144855" y="2136617"/>
                </a:cubicBezTo>
                <a:cubicBezTo>
                  <a:pt x="145433" y="2124188"/>
                  <a:pt x="151683" y="2112646"/>
                  <a:pt x="153909" y="2100404"/>
                </a:cubicBezTo>
                <a:cubicBezTo>
                  <a:pt x="157726" y="2079409"/>
                  <a:pt x="158164" y="2057822"/>
                  <a:pt x="162962" y="2037029"/>
                </a:cubicBezTo>
                <a:cubicBezTo>
                  <a:pt x="167254" y="2018432"/>
                  <a:pt x="176440" y="2001225"/>
                  <a:pt x="181069" y="1982709"/>
                </a:cubicBezTo>
                <a:cubicBezTo>
                  <a:pt x="184087" y="1970638"/>
                  <a:pt x="186548" y="1958413"/>
                  <a:pt x="190123" y="1946495"/>
                </a:cubicBezTo>
                <a:cubicBezTo>
                  <a:pt x="195608" y="1928214"/>
                  <a:pt x="202194" y="1910281"/>
                  <a:pt x="208230" y="1892174"/>
                </a:cubicBezTo>
                <a:lnTo>
                  <a:pt x="217283" y="1865014"/>
                </a:lnTo>
                <a:cubicBezTo>
                  <a:pt x="236070" y="1752287"/>
                  <a:pt x="216286" y="1853578"/>
                  <a:pt x="235390" y="1783532"/>
                </a:cubicBezTo>
                <a:cubicBezTo>
                  <a:pt x="241938" y="1759524"/>
                  <a:pt x="253497" y="1711105"/>
                  <a:pt x="253497" y="1711105"/>
                </a:cubicBezTo>
                <a:cubicBezTo>
                  <a:pt x="250479" y="1644713"/>
                  <a:pt x="251056" y="1578059"/>
                  <a:pt x="244443" y="1511928"/>
                </a:cubicBezTo>
                <a:cubicBezTo>
                  <a:pt x="241967" y="1487166"/>
                  <a:pt x="232372" y="1463643"/>
                  <a:pt x="226336" y="1439501"/>
                </a:cubicBezTo>
                <a:cubicBezTo>
                  <a:pt x="223318" y="1427430"/>
                  <a:pt x="221218" y="1415091"/>
                  <a:pt x="217283" y="1403287"/>
                </a:cubicBezTo>
                <a:cubicBezTo>
                  <a:pt x="211247" y="1385180"/>
                  <a:pt x="203805" y="1367483"/>
                  <a:pt x="199176" y="1348966"/>
                </a:cubicBezTo>
                <a:cubicBezTo>
                  <a:pt x="194115" y="1328721"/>
                  <a:pt x="180834" y="1271657"/>
                  <a:pt x="172016" y="1258431"/>
                </a:cubicBezTo>
                <a:cubicBezTo>
                  <a:pt x="159945" y="1240324"/>
                  <a:pt x="142684" y="1224756"/>
                  <a:pt x="135802" y="1204111"/>
                </a:cubicBezTo>
                <a:cubicBezTo>
                  <a:pt x="121976" y="1162635"/>
                  <a:pt x="132474" y="1184585"/>
                  <a:pt x="99588" y="1140736"/>
                </a:cubicBezTo>
                <a:cubicBezTo>
                  <a:pt x="77213" y="1073612"/>
                  <a:pt x="90017" y="1103487"/>
                  <a:pt x="63374" y="1050202"/>
                </a:cubicBezTo>
                <a:cubicBezTo>
                  <a:pt x="60356" y="1038131"/>
                  <a:pt x="57896" y="1025906"/>
                  <a:pt x="54321" y="1013988"/>
                </a:cubicBezTo>
                <a:cubicBezTo>
                  <a:pt x="48837" y="995706"/>
                  <a:pt x="42250" y="977774"/>
                  <a:pt x="36214" y="959667"/>
                </a:cubicBezTo>
                <a:cubicBezTo>
                  <a:pt x="33196" y="950614"/>
                  <a:pt x="29474" y="941765"/>
                  <a:pt x="27160" y="932507"/>
                </a:cubicBezTo>
                <a:cubicBezTo>
                  <a:pt x="14375" y="881364"/>
                  <a:pt x="20547" y="908494"/>
                  <a:pt x="9053" y="851025"/>
                </a:cubicBezTo>
                <a:cubicBezTo>
                  <a:pt x="15754" y="750514"/>
                  <a:pt x="7976" y="746152"/>
                  <a:pt x="27160" y="679010"/>
                </a:cubicBezTo>
                <a:cubicBezTo>
                  <a:pt x="29782" y="669834"/>
                  <a:pt x="30920" y="659790"/>
                  <a:pt x="36214" y="651849"/>
                </a:cubicBezTo>
                <a:cubicBezTo>
                  <a:pt x="43316" y="641196"/>
                  <a:pt x="55514" y="634795"/>
                  <a:pt x="63374" y="624689"/>
                </a:cubicBezTo>
                <a:cubicBezTo>
                  <a:pt x="76735" y="607511"/>
                  <a:pt x="99588" y="570368"/>
                  <a:pt x="99588" y="570368"/>
                </a:cubicBezTo>
                <a:lnTo>
                  <a:pt x="117695" y="516047"/>
                </a:lnTo>
                <a:cubicBezTo>
                  <a:pt x="120713" y="506994"/>
                  <a:pt x="122480" y="497423"/>
                  <a:pt x="126748" y="488887"/>
                </a:cubicBezTo>
                <a:cubicBezTo>
                  <a:pt x="132784" y="476816"/>
                  <a:pt x="139538" y="465078"/>
                  <a:pt x="144855" y="452673"/>
                </a:cubicBezTo>
                <a:cubicBezTo>
                  <a:pt x="148614" y="443902"/>
                  <a:pt x="149274" y="433855"/>
                  <a:pt x="153909" y="425513"/>
                </a:cubicBezTo>
                <a:cubicBezTo>
                  <a:pt x="164478" y="406490"/>
                  <a:pt x="178052" y="389299"/>
                  <a:pt x="190123" y="371192"/>
                </a:cubicBezTo>
                <a:lnTo>
                  <a:pt x="208230" y="344031"/>
                </a:lnTo>
                <a:cubicBezTo>
                  <a:pt x="191653" y="161691"/>
                  <a:pt x="214506" y="307847"/>
                  <a:pt x="181069" y="199176"/>
                </a:cubicBezTo>
                <a:cubicBezTo>
                  <a:pt x="151432" y="102855"/>
                  <a:pt x="180654" y="153285"/>
                  <a:pt x="144855" y="99588"/>
                </a:cubicBezTo>
                <a:lnTo>
                  <a:pt x="153909" y="0"/>
                </a:lnTo>
              </a:path>
            </a:pathLst>
          </a:custGeom>
          <a:no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28" name="Line 19"/>
          <p:cNvSpPr>
            <a:spLocks noChangeShapeType="1"/>
          </p:cNvSpPr>
          <p:nvPr/>
        </p:nvSpPr>
        <p:spPr bwMode="auto">
          <a:xfrm>
            <a:off x="2888051" y="3638712"/>
            <a:ext cx="11282" cy="2609687"/>
          </a:xfrm>
          <a:prstGeom prst="line">
            <a:avLst/>
          </a:prstGeom>
          <a:noFill/>
          <a:ln w="57150">
            <a:solidFill>
              <a:srgbClr val="FFFF00"/>
            </a:solidFill>
            <a:prstDash val="sysDot"/>
            <a:round/>
            <a:headEnd type="none" w="sm" len="sm"/>
            <a:tailEnd type="none" w="sm" len="sm"/>
          </a:ln>
          <a:effectLst/>
        </p:spPr>
        <p:txBody>
          <a:bodyPr wrap="none" anchor="ctr"/>
          <a:lstStyle/>
          <a:p>
            <a:endParaRPr lang="en-US"/>
          </a:p>
        </p:txBody>
      </p:sp>
      <p:sp>
        <p:nvSpPr>
          <p:cNvPr id="30" name="Line 19"/>
          <p:cNvSpPr>
            <a:spLocks noChangeShapeType="1"/>
          </p:cNvSpPr>
          <p:nvPr/>
        </p:nvSpPr>
        <p:spPr bwMode="auto">
          <a:xfrm>
            <a:off x="1475715" y="3638712"/>
            <a:ext cx="52960" cy="2685887"/>
          </a:xfrm>
          <a:prstGeom prst="line">
            <a:avLst/>
          </a:prstGeom>
          <a:noFill/>
          <a:ln w="57150">
            <a:solidFill>
              <a:srgbClr val="FFFF00"/>
            </a:solidFill>
            <a:prstDash val="sysDot"/>
            <a:round/>
            <a:headEnd type="none" w="sm" len="sm"/>
            <a:tailEnd type="none" w="sm" len="sm"/>
          </a:ln>
          <a:effectLst/>
        </p:spPr>
        <p:txBody>
          <a:bodyPr wrap="none" anchor="ctr"/>
          <a:lstStyle/>
          <a:p>
            <a:endParaRPr lang="en-US"/>
          </a:p>
        </p:txBody>
      </p:sp>
      <p:sp>
        <p:nvSpPr>
          <p:cNvPr id="31" name="Rectangle 30"/>
          <p:cNvSpPr/>
          <p:nvPr/>
        </p:nvSpPr>
        <p:spPr>
          <a:xfrm>
            <a:off x="1511700" y="5809447"/>
            <a:ext cx="1402948" cy="646331"/>
          </a:xfrm>
          <a:prstGeom prst="rect">
            <a:avLst/>
          </a:prstGeom>
        </p:spPr>
        <p:txBody>
          <a:bodyPr wrap="none">
            <a:spAutoFit/>
          </a:bodyPr>
          <a:lstStyle/>
          <a:p>
            <a:r>
              <a:rPr lang="en-US" dirty="0" smtClean="0">
                <a:solidFill>
                  <a:srgbClr val="FFFF00"/>
                </a:solidFill>
                <a:effectLst>
                  <a:outerShdw blurRad="38100" dist="38100" dir="2700000" algn="tl">
                    <a:srgbClr val="000000"/>
                  </a:outerShdw>
                </a:effectLst>
                <a:latin typeface="Book Antiqua" pitchFamily="18" charset="0"/>
              </a:rPr>
              <a:t>Window of</a:t>
            </a:r>
          </a:p>
          <a:p>
            <a:r>
              <a:rPr lang="en-US" dirty="0" smtClean="0">
                <a:solidFill>
                  <a:srgbClr val="FFFF00"/>
                </a:solidFill>
                <a:effectLst>
                  <a:outerShdw blurRad="38100" dist="38100" dir="2700000" algn="tl">
                    <a:srgbClr val="000000"/>
                  </a:outerShdw>
                </a:effectLst>
                <a:latin typeface="Book Antiqua" pitchFamily="18" charset="0"/>
              </a:rPr>
              <a:t>Detection</a:t>
            </a:r>
            <a:endParaRPr lang="en-US" dirty="0">
              <a:solidFill>
                <a:srgbClr val="FFFF00"/>
              </a:solidFill>
            </a:endParaRPr>
          </a:p>
        </p:txBody>
      </p:sp>
      <p:sp>
        <p:nvSpPr>
          <p:cNvPr id="29" name="Rectangle 28"/>
          <p:cNvSpPr/>
          <p:nvPr/>
        </p:nvSpPr>
        <p:spPr>
          <a:xfrm>
            <a:off x="4842760" y="3790225"/>
            <a:ext cx="1875835" cy="461665"/>
          </a:xfrm>
          <a:prstGeom prst="rect">
            <a:avLst/>
          </a:prstGeom>
        </p:spPr>
        <p:txBody>
          <a:bodyPr wrap="square">
            <a:spAutoFit/>
          </a:bodyPr>
          <a:lstStyle/>
          <a:p>
            <a:r>
              <a:rPr lang="en-US" sz="2400" dirty="0" smtClean="0">
                <a:solidFill>
                  <a:schemeClr val="accent2"/>
                </a:solidFill>
                <a:latin typeface="Book Antiqua" pitchFamily="18" charset="0"/>
              </a:rPr>
              <a:t>NEGATIVE</a:t>
            </a:r>
            <a:endParaRPr lang="en-US" dirty="0">
              <a:solidFill>
                <a:schemeClr val="accent2"/>
              </a:solidFill>
            </a:endParaRPr>
          </a:p>
        </p:txBody>
      </p:sp>
      <p:sp>
        <p:nvSpPr>
          <p:cNvPr id="35" name="Rectangle 34"/>
          <p:cNvSpPr/>
          <p:nvPr/>
        </p:nvSpPr>
        <p:spPr>
          <a:xfrm>
            <a:off x="4416167" y="2871887"/>
            <a:ext cx="1688283" cy="461665"/>
          </a:xfrm>
          <a:prstGeom prst="rect">
            <a:avLst/>
          </a:prstGeom>
        </p:spPr>
        <p:txBody>
          <a:bodyPr wrap="square">
            <a:spAutoFit/>
          </a:bodyPr>
          <a:lstStyle/>
          <a:p>
            <a:r>
              <a:rPr lang="en-US" sz="2400" dirty="0" smtClean="0">
                <a:solidFill>
                  <a:srgbClr val="FF0000"/>
                </a:solidFill>
                <a:latin typeface="Book Antiqua" pitchFamily="18" charset="0"/>
              </a:rPr>
              <a:t>POSITIVE</a:t>
            </a:r>
            <a:endParaRPr lang="en-US" dirty="0">
              <a:solidFill>
                <a:srgbClr val="FF0000"/>
              </a:solidFill>
            </a:endParaRPr>
          </a:p>
        </p:txBody>
      </p:sp>
      <p:sp>
        <p:nvSpPr>
          <p:cNvPr id="36" name="Line 14"/>
          <p:cNvSpPr>
            <a:spLocks noChangeShapeType="1"/>
          </p:cNvSpPr>
          <p:nvPr/>
        </p:nvSpPr>
        <p:spPr bwMode="auto">
          <a:xfrm>
            <a:off x="4842760" y="3699570"/>
            <a:ext cx="0" cy="2072582"/>
          </a:xfrm>
          <a:prstGeom prst="line">
            <a:avLst/>
          </a:prstGeom>
          <a:noFill/>
          <a:ln w="57150">
            <a:solidFill>
              <a:schemeClr val="accent2"/>
            </a:solidFill>
            <a:round/>
            <a:headEnd type="none" w="sm" len="sm"/>
            <a:tailEnd type="stealth" w="med" len="lg"/>
          </a:ln>
          <a:effectLst/>
        </p:spPr>
        <p:txBody>
          <a:bodyPr wrap="none" anchor="ctr"/>
          <a:lstStyle/>
          <a:p>
            <a:endParaRPr lang="en-US"/>
          </a:p>
        </p:txBody>
      </p:sp>
      <p:sp>
        <p:nvSpPr>
          <p:cNvPr id="37" name="Line 14"/>
          <p:cNvSpPr>
            <a:spLocks noChangeShapeType="1"/>
          </p:cNvSpPr>
          <p:nvPr/>
        </p:nvSpPr>
        <p:spPr bwMode="auto">
          <a:xfrm flipH="1" flipV="1">
            <a:off x="4381500" y="2422930"/>
            <a:ext cx="0" cy="1215782"/>
          </a:xfrm>
          <a:prstGeom prst="line">
            <a:avLst/>
          </a:prstGeom>
          <a:noFill/>
          <a:ln w="57150">
            <a:solidFill>
              <a:srgbClr val="FF0000"/>
            </a:solidFill>
            <a:round/>
            <a:headEnd type="none" w="sm" len="sm"/>
            <a:tailEnd type="stealth" w="med" len="lg"/>
          </a:ln>
          <a:effectLst/>
        </p:spPr>
        <p:txBody>
          <a:bodyPr wrap="none" anchor="ctr"/>
          <a:lstStyle/>
          <a:p>
            <a:endParaRPr lang="en-US"/>
          </a:p>
        </p:txBody>
      </p:sp>
      <p:grpSp>
        <p:nvGrpSpPr>
          <p:cNvPr id="8" name="Group 7"/>
          <p:cNvGrpSpPr/>
          <p:nvPr/>
        </p:nvGrpSpPr>
        <p:grpSpPr>
          <a:xfrm>
            <a:off x="1314450" y="3460061"/>
            <a:ext cx="7613835" cy="461665"/>
            <a:chOff x="1314449" y="4997166"/>
            <a:chExt cx="7613835" cy="461665"/>
          </a:xfrm>
        </p:grpSpPr>
        <p:sp>
          <p:nvSpPr>
            <p:cNvPr id="38" name="Line 19"/>
            <p:cNvSpPr>
              <a:spLocks noChangeShapeType="1"/>
            </p:cNvSpPr>
            <p:nvPr/>
          </p:nvSpPr>
          <p:spPr bwMode="auto">
            <a:xfrm flipH="1" flipV="1">
              <a:off x="1314449" y="5165315"/>
              <a:ext cx="5657850" cy="71360"/>
            </a:xfrm>
            <a:prstGeom prst="line">
              <a:avLst/>
            </a:prstGeom>
            <a:noFill/>
            <a:ln w="19050">
              <a:solidFill>
                <a:srgbClr val="FFFF00"/>
              </a:solidFill>
              <a:prstDash val="sysDash"/>
              <a:round/>
              <a:headEnd type="none" w="sm" len="sm"/>
              <a:tailEnd type="none" w="sm" len="sm"/>
            </a:ln>
            <a:effectLst/>
          </p:spPr>
          <p:txBody>
            <a:bodyPr wrap="none" anchor="ctr"/>
            <a:lstStyle/>
            <a:p>
              <a:endParaRPr lang="en-US" dirty="0"/>
            </a:p>
          </p:txBody>
        </p:sp>
        <p:sp>
          <p:nvSpPr>
            <p:cNvPr id="39" name="Rectangle 38"/>
            <p:cNvSpPr/>
            <p:nvPr/>
          </p:nvSpPr>
          <p:spPr>
            <a:xfrm>
              <a:off x="6972299" y="4997166"/>
              <a:ext cx="1955985" cy="461665"/>
            </a:xfrm>
            <a:prstGeom prst="rect">
              <a:avLst/>
            </a:prstGeom>
          </p:spPr>
          <p:txBody>
            <a:bodyPr wrap="none">
              <a:spAutoFit/>
            </a:bodyPr>
            <a:lstStyle/>
            <a:p>
              <a:r>
                <a:rPr lang="en-US" sz="2400" dirty="0" smtClean="0">
                  <a:solidFill>
                    <a:srgbClr val="FFFF00"/>
                  </a:solidFill>
                  <a:effectLst>
                    <a:outerShdw blurRad="38100" dist="38100" dir="2700000" algn="tl">
                      <a:srgbClr val="000000"/>
                    </a:outerShdw>
                  </a:effectLst>
                  <a:latin typeface="Book Antiqua" pitchFamily="18" charset="0"/>
                </a:rPr>
                <a:t>Cutoff Level</a:t>
              </a:r>
              <a:endParaRPr lang="en-US" sz="2400" dirty="0">
                <a:solidFill>
                  <a:srgbClr val="FFFF00"/>
                </a:solidFill>
              </a:endParaRPr>
            </a:p>
          </p:txBody>
        </p:sp>
      </p:grpSp>
      <p:sp>
        <p:nvSpPr>
          <p:cNvPr id="40" name="Rectangle 24"/>
          <p:cNvSpPr>
            <a:spLocks noGrp="1" noChangeArrowheads="1"/>
          </p:cNvSpPr>
          <p:nvPr>
            <p:ph type="title"/>
          </p:nvPr>
        </p:nvSpPr>
        <p:spPr>
          <a:xfrm>
            <a:off x="419100" y="283924"/>
            <a:ext cx="9302750" cy="1047750"/>
          </a:xfrm>
          <a:noFill/>
          <a:ln/>
        </p:spPr>
        <p:txBody>
          <a:bodyPr/>
          <a:lstStyle/>
          <a:p>
            <a:pPr algn="ctr"/>
            <a:r>
              <a:rPr lang="en-US" sz="6600" dirty="0" smtClean="0">
                <a:latin typeface="Book Antiqua" pitchFamily="18" charset="0"/>
              </a:rPr>
              <a:t>Window of Detection</a:t>
            </a:r>
            <a:endParaRPr lang="en-US" sz="6600" dirty="0">
              <a:latin typeface="Book Antiqua" pitchFamily="18" charset="0"/>
            </a:endParaRPr>
          </a:p>
        </p:txBody>
      </p:sp>
      <p:sp>
        <p:nvSpPr>
          <p:cNvPr id="41" name="Rectangle 40"/>
          <p:cNvSpPr/>
          <p:nvPr/>
        </p:nvSpPr>
        <p:spPr>
          <a:xfrm>
            <a:off x="3479200" y="2066994"/>
            <a:ext cx="2723823" cy="369332"/>
          </a:xfrm>
          <a:prstGeom prst="rect">
            <a:avLst/>
          </a:prstGeom>
        </p:spPr>
        <p:txBody>
          <a:bodyPr wrap="none">
            <a:spAutoFit/>
          </a:bodyPr>
          <a:lstStyle/>
          <a:p>
            <a:r>
              <a:rPr lang="en-US" dirty="0" smtClean="0">
                <a:latin typeface="Book Antiqua" pitchFamily="18" charset="0"/>
              </a:rPr>
              <a:t>Peak Quantitative Level</a:t>
            </a:r>
            <a:endParaRPr lang="en-US" dirty="0"/>
          </a:p>
        </p:txBody>
      </p:sp>
      <p:sp>
        <p:nvSpPr>
          <p:cNvPr id="42" name="Line 14"/>
          <p:cNvSpPr>
            <a:spLocks noChangeShapeType="1"/>
          </p:cNvSpPr>
          <p:nvPr/>
        </p:nvSpPr>
        <p:spPr bwMode="auto">
          <a:xfrm flipH="1" flipV="1">
            <a:off x="2095498" y="2236788"/>
            <a:ext cx="1348974" cy="0"/>
          </a:xfrm>
          <a:prstGeom prst="line">
            <a:avLst/>
          </a:prstGeom>
          <a:noFill/>
          <a:ln w="57150">
            <a:solidFill>
              <a:schemeClr val="tx2"/>
            </a:solidFill>
            <a:prstDash val="sysDot"/>
            <a:round/>
            <a:headEnd type="none" w="sm" len="sm"/>
            <a:tailEnd type="stealth" w="med" len="lg"/>
          </a:ln>
          <a:effectLst/>
        </p:spPr>
        <p:txBody>
          <a:bodyPr wrap="none" anchor="ctr"/>
          <a:lstStyle/>
          <a:p>
            <a:endParaRPr lang="en-US"/>
          </a:p>
        </p:txBody>
      </p:sp>
    </p:spTree>
    <p:extLst>
      <p:ext uri="{BB962C8B-B14F-4D97-AF65-F5344CB8AC3E}">
        <p14:creationId xmlns:p14="http://schemas.microsoft.com/office/powerpoint/2010/main" val="1936086646"/>
      </p:ext>
    </p:extLst>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3954" name="Picture 2" descr="Scan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0" y="381000"/>
            <a:ext cx="4941888" cy="6324600"/>
          </a:xfrm>
          <a:prstGeom prst="rect">
            <a:avLst/>
          </a:prstGeom>
          <a:noFill/>
          <a:extLst>
            <a:ext uri="{909E8E84-426E-40DD-AFC4-6F175D3DCCD1}">
              <a14:hiddenFill xmlns:a14="http://schemas.microsoft.com/office/drawing/2010/main">
                <a:solidFill>
                  <a:srgbClr val="FFFFFF"/>
                </a:solidFill>
              </a14:hiddenFill>
            </a:ext>
          </a:extLst>
        </p:spPr>
      </p:pic>
      <p:pic>
        <p:nvPicPr>
          <p:cNvPr id="1533955" name="Picture 3" descr="Scan0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50" y="381000"/>
            <a:ext cx="4757738" cy="6629400"/>
          </a:xfrm>
          <a:prstGeom prst="rect">
            <a:avLst/>
          </a:prstGeom>
          <a:noFill/>
          <a:extLst>
            <a:ext uri="{909E8E84-426E-40DD-AFC4-6F175D3DCCD1}">
              <a14:hiddenFill xmlns:a14="http://schemas.microsoft.com/office/drawing/2010/main">
                <a:solidFill>
                  <a:srgbClr val="FFFFFF"/>
                </a:solidFill>
              </a14:hiddenFill>
            </a:ext>
          </a:extLst>
        </p:spPr>
      </p:pic>
      <p:sp>
        <p:nvSpPr>
          <p:cNvPr id="1533956" name="Rectangle 4"/>
          <p:cNvSpPr>
            <a:spLocks noChangeArrowheads="1"/>
          </p:cNvSpPr>
          <p:nvPr/>
        </p:nvSpPr>
        <p:spPr bwMode="auto">
          <a:xfrm>
            <a:off x="342900" y="6553200"/>
            <a:ext cx="4800600"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33957" name="Picture 5" descr="Scan0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0" y="381000"/>
            <a:ext cx="4979988"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0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533957"/>
                                        </p:tgtEl>
                                        <p:attrNameLst>
                                          <p:attrName>style.visibility</p:attrName>
                                        </p:attrNameLst>
                                      </p:cBhvr>
                                      <p:to>
                                        <p:strVal val="visible"/>
                                      </p:to>
                                    </p:set>
                                    <p:animEffect transition="in" filter="plus(in)">
                                      <p:cBhvr>
                                        <p:cTn id="7" dur="3000"/>
                                        <p:tgtEl>
                                          <p:spTgt spid="153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ChangeArrowheads="1"/>
          </p:cNvSpPr>
          <p:nvPr/>
        </p:nvSpPr>
        <p:spPr bwMode="auto">
          <a:xfrm>
            <a:off x="342900" y="457200"/>
            <a:ext cx="9448800" cy="5475987"/>
          </a:xfrm>
          <a:prstGeom prst="rect">
            <a:avLst/>
          </a:prstGeom>
          <a:noFill/>
          <a:ln w="9525">
            <a:noFill/>
            <a:miter lim="800000"/>
            <a:headEnd/>
            <a:tailEnd/>
          </a:ln>
          <a:effectLst/>
        </p:spPr>
        <p:txBody>
          <a:bodyPr wrap="square" lIns="92075" tIns="46038" rIns="92075" bIns="46038">
            <a:spAutoFit/>
          </a:bodyPr>
          <a:lstStyle/>
          <a:p>
            <a:pPr>
              <a:lnSpc>
                <a:spcPct val="110000"/>
              </a:lnSpc>
            </a:pPr>
            <a:r>
              <a:rPr lang="en-US" sz="10600" dirty="0" smtClean="0">
                <a:solidFill>
                  <a:srgbClr val="FAFD00"/>
                </a:solidFill>
                <a:effectLst>
                  <a:outerShdw blurRad="38100" dist="38100" dir="2700000" algn="tl">
                    <a:srgbClr val="000000"/>
                  </a:outerShdw>
                </a:effectLst>
                <a:latin typeface="Book Antiqua" pitchFamily="18" charset="0"/>
              </a:rPr>
              <a:t>“It’s </a:t>
            </a:r>
            <a:r>
              <a:rPr lang="en-US" sz="4000" dirty="0" smtClean="0">
                <a:solidFill>
                  <a:schemeClr val="accent2"/>
                </a:solidFill>
                <a:effectLst>
                  <a:outerShdw blurRad="38100" dist="38100" dir="2700000" algn="tl">
                    <a:srgbClr val="000000"/>
                  </a:outerShdw>
                </a:effectLst>
                <a:latin typeface="Book Antiqua" pitchFamily="18" charset="0"/>
              </a:rPr>
              <a:t>(actually)</a:t>
            </a:r>
            <a:r>
              <a:rPr lang="en-US" sz="10600" dirty="0" smtClean="0">
                <a:solidFill>
                  <a:srgbClr val="FAFD00"/>
                </a:solidFill>
                <a:effectLst>
                  <a:outerShdw blurRad="38100" dist="38100" dir="2700000" algn="tl">
                    <a:srgbClr val="000000"/>
                  </a:outerShdw>
                </a:effectLst>
                <a:latin typeface="Book Antiqua" pitchFamily="18" charset="0"/>
              </a:rPr>
              <a:t> All</a:t>
            </a:r>
            <a:endParaRPr lang="en-US" sz="10600" dirty="0">
              <a:solidFill>
                <a:srgbClr val="FAFD00"/>
              </a:solidFill>
              <a:effectLst>
                <a:outerShdw blurRad="38100" dist="38100" dir="2700000" algn="tl">
                  <a:srgbClr val="000000"/>
                </a:outerShdw>
              </a:effectLst>
              <a:latin typeface="Book Antiqua" pitchFamily="18" charset="0"/>
            </a:endParaRPr>
          </a:p>
          <a:p>
            <a:pPr>
              <a:lnSpc>
                <a:spcPct val="110000"/>
              </a:lnSpc>
            </a:pPr>
            <a:r>
              <a:rPr lang="en-US" sz="10600" dirty="0">
                <a:solidFill>
                  <a:srgbClr val="FAFD00"/>
                </a:solidFill>
                <a:effectLst>
                  <a:outerShdw blurRad="38100" dist="38100" dir="2700000" algn="tl">
                    <a:srgbClr val="000000"/>
                  </a:outerShdw>
                </a:effectLst>
                <a:latin typeface="Book Antiqua" pitchFamily="18" charset="0"/>
              </a:rPr>
              <a:t>About </a:t>
            </a:r>
            <a:r>
              <a:rPr lang="en-US" sz="10600" dirty="0" smtClean="0">
                <a:solidFill>
                  <a:srgbClr val="FAFD00"/>
                </a:solidFill>
                <a:effectLst>
                  <a:outerShdw blurRad="38100" dist="38100" dir="2700000" algn="tl">
                    <a:srgbClr val="000000"/>
                  </a:outerShdw>
                </a:effectLst>
                <a:latin typeface="Book Antiqua" pitchFamily="18" charset="0"/>
              </a:rPr>
              <a:t>the</a:t>
            </a:r>
            <a:endParaRPr lang="en-US" sz="10600" dirty="0">
              <a:solidFill>
                <a:srgbClr val="FAFD00"/>
              </a:solidFill>
              <a:effectLst>
                <a:outerShdw blurRad="38100" dist="38100" dir="2700000" algn="tl">
                  <a:srgbClr val="000000"/>
                </a:outerShdw>
              </a:effectLst>
              <a:latin typeface="Book Antiqua" pitchFamily="18" charset="0"/>
            </a:endParaRPr>
          </a:p>
          <a:p>
            <a:pPr>
              <a:lnSpc>
                <a:spcPct val="110000"/>
              </a:lnSpc>
            </a:pPr>
            <a:r>
              <a:rPr lang="en-US" sz="10600" dirty="0" smtClean="0">
                <a:solidFill>
                  <a:schemeClr val="accent2"/>
                </a:solidFill>
                <a:effectLst>
                  <a:outerShdw blurRad="38100" dist="38100" dir="2700000" algn="tl">
                    <a:srgbClr val="000000"/>
                  </a:outerShdw>
                </a:effectLst>
                <a:latin typeface="Book Antiqua" pitchFamily="18" charset="0"/>
              </a:rPr>
              <a:t>Cutoff</a:t>
            </a:r>
            <a:r>
              <a:rPr lang="en-US" sz="10600" dirty="0" smtClean="0">
                <a:solidFill>
                  <a:srgbClr val="FAFD00"/>
                </a:solidFill>
                <a:effectLst>
                  <a:outerShdw blurRad="38100" dist="38100" dir="2700000" algn="tl">
                    <a:srgbClr val="000000"/>
                  </a:outerShdw>
                </a:effectLst>
                <a:latin typeface="Book Antiqua" pitchFamily="18" charset="0"/>
              </a:rPr>
              <a:t>”</a:t>
            </a:r>
            <a:endParaRPr lang="en-US" sz="6000" dirty="0">
              <a:solidFill>
                <a:srgbClr val="FAFD00"/>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583035855"/>
      </p:ext>
    </p:extLst>
  </p:cSld>
  <p:clrMapOvr>
    <a:masterClrMapping/>
  </p:clrMapOvr>
  <p:transition>
    <p:pull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ChangeArrowheads="1"/>
          </p:cNvSpPr>
          <p:nvPr/>
        </p:nvSpPr>
        <p:spPr bwMode="auto">
          <a:xfrm>
            <a:off x="419100" y="685800"/>
            <a:ext cx="9448800" cy="5475987"/>
          </a:xfrm>
          <a:prstGeom prst="rect">
            <a:avLst/>
          </a:prstGeom>
          <a:noFill/>
          <a:ln w="9525">
            <a:noFill/>
            <a:miter lim="800000"/>
            <a:headEnd/>
            <a:tailEnd/>
          </a:ln>
          <a:effectLst/>
        </p:spPr>
        <p:txBody>
          <a:bodyPr wrap="square" lIns="92075" tIns="46038" rIns="92075" bIns="46038">
            <a:spAutoFit/>
          </a:bodyPr>
          <a:lstStyle/>
          <a:p>
            <a:pPr>
              <a:lnSpc>
                <a:spcPct val="110000"/>
              </a:lnSpc>
            </a:pPr>
            <a:r>
              <a:rPr lang="en-US" sz="10600" dirty="0">
                <a:solidFill>
                  <a:srgbClr val="FAFD00"/>
                </a:solidFill>
                <a:effectLst>
                  <a:outerShdw blurRad="38100" dist="38100" dir="2700000" algn="tl">
                    <a:srgbClr val="000000"/>
                  </a:outerShdw>
                </a:effectLst>
                <a:latin typeface="Book Antiqua" pitchFamily="18" charset="0"/>
              </a:rPr>
              <a:t>Breath</a:t>
            </a:r>
          </a:p>
          <a:p>
            <a:pPr>
              <a:lnSpc>
                <a:spcPct val="110000"/>
              </a:lnSpc>
            </a:pPr>
            <a:r>
              <a:rPr lang="en-US" sz="10600" dirty="0" smtClean="0">
                <a:solidFill>
                  <a:srgbClr val="FAFD00"/>
                </a:solidFill>
                <a:effectLst>
                  <a:outerShdw blurRad="38100" dist="38100" dir="2700000" algn="tl">
                    <a:srgbClr val="000000"/>
                  </a:outerShdw>
                </a:effectLst>
                <a:latin typeface="Book Antiqua" pitchFamily="18" charset="0"/>
              </a:rPr>
              <a:t>Correlates to </a:t>
            </a:r>
            <a:endParaRPr lang="en-US" sz="10600" dirty="0">
              <a:solidFill>
                <a:srgbClr val="FAFD00"/>
              </a:solidFill>
              <a:effectLst>
                <a:outerShdw blurRad="38100" dist="38100" dir="2700000" algn="tl">
                  <a:srgbClr val="000000"/>
                </a:outerShdw>
              </a:effectLst>
              <a:latin typeface="Book Antiqua" pitchFamily="18" charset="0"/>
            </a:endParaRPr>
          </a:p>
          <a:p>
            <a:pPr>
              <a:lnSpc>
                <a:spcPct val="110000"/>
              </a:lnSpc>
            </a:pPr>
            <a:r>
              <a:rPr lang="en-US" sz="10600" dirty="0">
                <a:solidFill>
                  <a:srgbClr val="FAFD00"/>
                </a:solidFill>
                <a:effectLst>
                  <a:outerShdw blurRad="38100" dist="38100" dir="2700000" algn="tl">
                    <a:srgbClr val="000000"/>
                  </a:outerShdw>
                </a:effectLst>
                <a:latin typeface="Book Antiqua" pitchFamily="18" charset="0"/>
              </a:rPr>
              <a:t>Blood</a:t>
            </a:r>
            <a:endParaRPr lang="en-US" sz="6000" dirty="0">
              <a:solidFill>
                <a:srgbClr val="FAFD00"/>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1922964190"/>
      </p:ext>
    </p:extLst>
  </p:cSld>
  <p:clrMapOvr>
    <a:masterClrMapping/>
  </p:clrMapOvr>
  <p:transition>
    <p:pull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ChangeArrowheads="1"/>
          </p:cNvSpPr>
          <p:nvPr/>
        </p:nvSpPr>
        <p:spPr bwMode="auto">
          <a:xfrm>
            <a:off x="1257300" y="685800"/>
            <a:ext cx="8153400" cy="5475987"/>
          </a:xfrm>
          <a:prstGeom prst="rect">
            <a:avLst/>
          </a:prstGeom>
          <a:noFill/>
          <a:ln w="9525">
            <a:noFill/>
            <a:miter lim="800000"/>
            <a:headEnd/>
            <a:tailEnd/>
          </a:ln>
          <a:effectLst/>
        </p:spPr>
        <p:txBody>
          <a:bodyPr wrap="square" lIns="92075" tIns="46038" rIns="92075" bIns="46038">
            <a:spAutoFit/>
          </a:bodyPr>
          <a:lstStyle/>
          <a:p>
            <a:pPr>
              <a:lnSpc>
                <a:spcPct val="110000"/>
              </a:lnSpc>
            </a:pPr>
            <a:r>
              <a:rPr lang="en-US" sz="10600" dirty="0" smtClean="0">
                <a:solidFill>
                  <a:srgbClr val="FAFD00"/>
                </a:solidFill>
                <a:effectLst>
                  <a:outerShdw blurRad="38100" dist="38100" dir="2700000" algn="tl">
                    <a:srgbClr val="000000"/>
                  </a:outerShdw>
                </a:effectLst>
                <a:latin typeface="Book Antiqua" pitchFamily="18" charset="0"/>
              </a:rPr>
              <a:t>Urine Looks Farther Back in Time</a:t>
            </a:r>
            <a:endParaRPr lang="en-US" sz="6000" dirty="0">
              <a:solidFill>
                <a:srgbClr val="FAFD00"/>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2735934534"/>
      </p:ext>
    </p:extLst>
  </p:cSld>
  <p:clrMapOvr>
    <a:masterClrMapping/>
  </p:clrMapOvr>
  <p:transition>
    <p:pull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ChangeArrowheads="1"/>
          </p:cNvSpPr>
          <p:nvPr/>
        </p:nvSpPr>
        <p:spPr bwMode="auto">
          <a:xfrm>
            <a:off x="863600" y="398463"/>
            <a:ext cx="7658100" cy="2105025"/>
          </a:xfrm>
          <a:prstGeom prst="rect">
            <a:avLst/>
          </a:prstGeom>
          <a:noFill/>
          <a:ln w="9525">
            <a:noFill/>
            <a:miter lim="800000"/>
            <a:headEnd/>
            <a:tailEnd/>
          </a:ln>
          <a:effectLst/>
        </p:spPr>
        <p:txBody>
          <a:bodyPr wrap="none" lIns="92075" tIns="46038" rIns="92075" bIns="46038">
            <a:spAutoFit/>
          </a:bodyPr>
          <a:lstStyle/>
          <a:p>
            <a:r>
              <a:rPr lang="en-US" sz="6600">
                <a:solidFill>
                  <a:srgbClr val="FAFD00"/>
                </a:solidFill>
                <a:effectLst>
                  <a:outerShdw blurRad="38100" dist="38100" dir="2700000" algn="tl">
                    <a:srgbClr val="000000"/>
                  </a:outerShdw>
                </a:effectLst>
                <a:latin typeface="Book Antiqua" pitchFamily="18" charset="0"/>
              </a:rPr>
              <a:t>Drug Incorporation</a:t>
            </a:r>
          </a:p>
          <a:p>
            <a:r>
              <a:rPr lang="en-US" sz="6600">
                <a:solidFill>
                  <a:srgbClr val="FAFD00"/>
                </a:solidFill>
                <a:effectLst>
                  <a:outerShdw blurRad="38100" dist="38100" dir="2700000" algn="tl">
                    <a:srgbClr val="000000"/>
                  </a:outerShdw>
                </a:effectLst>
                <a:latin typeface="Book Antiqua" pitchFamily="18" charset="0"/>
              </a:rPr>
              <a:t>into Hair</a:t>
            </a:r>
          </a:p>
        </p:txBody>
      </p:sp>
      <p:sp>
        <p:nvSpPr>
          <p:cNvPr id="1593347" name="Rectangle 3"/>
          <p:cNvSpPr>
            <a:spLocks noChangeArrowheads="1"/>
          </p:cNvSpPr>
          <p:nvPr/>
        </p:nvSpPr>
        <p:spPr bwMode="auto">
          <a:xfrm>
            <a:off x="1012825" y="3036888"/>
            <a:ext cx="7605713" cy="1189037"/>
          </a:xfrm>
          <a:prstGeom prst="rect">
            <a:avLst/>
          </a:prstGeom>
          <a:noFill/>
          <a:ln w="9525">
            <a:noFill/>
            <a:miter lim="800000"/>
            <a:headEnd/>
            <a:tailEnd/>
          </a:ln>
          <a:effectLst/>
        </p:spPr>
        <p:txBody>
          <a:bodyPr wrap="none" lIns="92075" tIns="46038" rIns="92075" bIns="46038">
            <a:spAutoFit/>
          </a:bodyPr>
          <a:lstStyle/>
          <a:p>
            <a:pPr algn="l"/>
            <a:r>
              <a:rPr lang="en-US" sz="7200" b="0">
                <a:effectLst>
                  <a:outerShdw blurRad="38100" dist="38100" dir="2700000" algn="tl">
                    <a:srgbClr val="000000"/>
                  </a:outerShdw>
                </a:effectLst>
                <a:latin typeface="Book Antiqua" pitchFamily="18" charset="0"/>
              </a:rPr>
              <a:t>The Simple Model</a:t>
            </a:r>
          </a:p>
        </p:txBody>
      </p:sp>
    </p:spTree>
    <p:extLst>
      <p:ext uri="{BB962C8B-B14F-4D97-AF65-F5344CB8AC3E}">
        <p14:creationId xmlns:p14="http://schemas.microsoft.com/office/powerpoint/2010/main" val="1694600825"/>
      </p:ext>
    </p:extLst>
  </p:cSld>
  <p:clrMapOvr>
    <a:masterClrMapping/>
  </p:clrMapOvr>
  <p:transition>
    <p:cover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5394" name="Group 2"/>
          <p:cNvGrpSpPr>
            <a:grpSpLocks/>
          </p:cNvGrpSpPr>
          <p:nvPr/>
        </p:nvGrpSpPr>
        <p:grpSpPr bwMode="auto">
          <a:xfrm>
            <a:off x="8382000" y="1849438"/>
            <a:ext cx="458788" cy="1865312"/>
            <a:chOff x="5280" y="1165"/>
            <a:chExt cx="289" cy="1175"/>
          </a:xfrm>
        </p:grpSpPr>
        <p:sp>
          <p:nvSpPr>
            <p:cNvPr id="1595395" name="Arc 3"/>
            <p:cNvSpPr>
              <a:spLocks/>
            </p:cNvSpPr>
            <p:nvPr/>
          </p:nvSpPr>
          <p:spPr bwMode="auto">
            <a:xfrm>
              <a:off x="5280" y="1752"/>
              <a:ext cx="288" cy="58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063DE8"/>
            </a:solidFill>
            <a:ln w="50800" cap="rnd">
              <a:solidFill>
                <a:schemeClr val="tx1"/>
              </a:solidFill>
              <a:round/>
              <a:headEnd/>
              <a:tailEnd/>
            </a:ln>
            <a:effectLst/>
          </p:spPr>
          <p:txBody>
            <a:bodyPr wrap="none" anchor="ctr"/>
            <a:lstStyle/>
            <a:p>
              <a:endParaRPr lang="en-US"/>
            </a:p>
          </p:txBody>
        </p:sp>
        <p:sp>
          <p:nvSpPr>
            <p:cNvPr id="1595396" name="Arc 4"/>
            <p:cNvSpPr>
              <a:spLocks/>
            </p:cNvSpPr>
            <p:nvPr/>
          </p:nvSpPr>
          <p:spPr bwMode="auto">
            <a:xfrm>
              <a:off x="5280" y="1165"/>
              <a:ext cx="289" cy="588"/>
            </a:xfrm>
            <a:custGeom>
              <a:avLst/>
              <a:gdLst>
                <a:gd name="G0" fmla="+- 75 0 0"/>
                <a:gd name="G1" fmla="+- 21600 0 0"/>
                <a:gd name="G2" fmla="+- 21600 0 0"/>
                <a:gd name="T0" fmla="*/ 0 w 21675"/>
                <a:gd name="T1" fmla="*/ 0 h 21600"/>
                <a:gd name="T2" fmla="*/ 21675 w 21675"/>
                <a:gd name="T3" fmla="*/ 21600 h 21600"/>
                <a:gd name="T4" fmla="*/ 75 w 21675"/>
                <a:gd name="T5" fmla="*/ 21600 h 21600"/>
              </a:gdLst>
              <a:ahLst/>
              <a:cxnLst>
                <a:cxn ang="0">
                  <a:pos x="T0" y="T1"/>
                </a:cxn>
                <a:cxn ang="0">
                  <a:pos x="T2" y="T3"/>
                </a:cxn>
                <a:cxn ang="0">
                  <a:pos x="T4" y="T5"/>
                </a:cxn>
              </a:cxnLst>
              <a:rect l="0" t="0" r="r" b="b"/>
              <a:pathLst>
                <a:path w="21675" h="21600" fill="none" extrusionOk="0">
                  <a:moveTo>
                    <a:pt x="0" y="0"/>
                  </a:moveTo>
                  <a:cubicBezTo>
                    <a:pt x="25" y="0"/>
                    <a:pt x="50" y="-1"/>
                    <a:pt x="75" y="0"/>
                  </a:cubicBezTo>
                  <a:cubicBezTo>
                    <a:pt x="12004" y="0"/>
                    <a:pt x="21675" y="9670"/>
                    <a:pt x="21675" y="21600"/>
                  </a:cubicBezTo>
                </a:path>
                <a:path w="21675" h="21600" stroke="0" extrusionOk="0">
                  <a:moveTo>
                    <a:pt x="0" y="0"/>
                  </a:moveTo>
                  <a:cubicBezTo>
                    <a:pt x="25" y="0"/>
                    <a:pt x="50" y="-1"/>
                    <a:pt x="75" y="0"/>
                  </a:cubicBezTo>
                  <a:cubicBezTo>
                    <a:pt x="12004" y="0"/>
                    <a:pt x="21675" y="9670"/>
                    <a:pt x="21675" y="21600"/>
                  </a:cubicBezTo>
                  <a:lnTo>
                    <a:pt x="75" y="21600"/>
                  </a:lnTo>
                  <a:close/>
                </a:path>
              </a:pathLst>
            </a:custGeom>
            <a:solidFill>
              <a:srgbClr val="063DE8"/>
            </a:solidFill>
            <a:ln w="50800" cap="rnd">
              <a:solidFill>
                <a:schemeClr val="tx1"/>
              </a:solidFill>
              <a:round/>
              <a:headEnd/>
              <a:tailEnd/>
            </a:ln>
            <a:effectLst/>
          </p:spPr>
          <p:txBody>
            <a:bodyPr wrap="none" anchor="ctr"/>
            <a:lstStyle/>
            <a:p>
              <a:endParaRPr lang="en-US"/>
            </a:p>
          </p:txBody>
        </p:sp>
      </p:grpSp>
      <p:sp>
        <p:nvSpPr>
          <p:cNvPr id="1595397" name="Line 5"/>
          <p:cNvSpPr>
            <a:spLocks noChangeShapeType="1"/>
          </p:cNvSpPr>
          <p:nvPr/>
        </p:nvSpPr>
        <p:spPr bwMode="auto">
          <a:xfrm flipV="1">
            <a:off x="2762250" y="3695700"/>
            <a:ext cx="5715000" cy="156210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595398" name="Line 6"/>
          <p:cNvSpPr>
            <a:spLocks noChangeShapeType="1"/>
          </p:cNvSpPr>
          <p:nvPr/>
        </p:nvSpPr>
        <p:spPr bwMode="auto">
          <a:xfrm flipV="1">
            <a:off x="2762250" y="1847850"/>
            <a:ext cx="5619750" cy="146685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595399" name="Freeform 7"/>
          <p:cNvSpPr>
            <a:spLocks/>
          </p:cNvSpPr>
          <p:nvPr/>
        </p:nvSpPr>
        <p:spPr bwMode="auto">
          <a:xfrm>
            <a:off x="2781300" y="1905000"/>
            <a:ext cx="5602288" cy="3316288"/>
          </a:xfrm>
          <a:custGeom>
            <a:avLst/>
            <a:gdLst/>
            <a:ahLst/>
            <a:cxnLst>
              <a:cxn ang="0">
                <a:pos x="0" y="912"/>
              </a:cxn>
              <a:cxn ang="0">
                <a:pos x="0" y="2088"/>
              </a:cxn>
              <a:cxn ang="0">
                <a:pos x="3528" y="1116"/>
              </a:cxn>
              <a:cxn ang="0">
                <a:pos x="3528" y="0"/>
              </a:cxn>
              <a:cxn ang="0">
                <a:pos x="0" y="912"/>
              </a:cxn>
            </a:cxnLst>
            <a:rect l="0" t="0" r="r" b="b"/>
            <a:pathLst>
              <a:path w="3529" h="2089">
                <a:moveTo>
                  <a:pt x="0" y="912"/>
                </a:moveTo>
                <a:lnTo>
                  <a:pt x="0" y="2088"/>
                </a:lnTo>
                <a:lnTo>
                  <a:pt x="3528" y="1116"/>
                </a:lnTo>
                <a:lnTo>
                  <a:pt x="3528" y="0"/>
                </a:lnTo>
                <a:lnTo>
                  <a:pt x="0" y="912"/>
                </a:lnTo>
              </a:path>
            </a:pathLst>
          </a:custGeom>
          <a:solidFill>
            <a:srgbClr val="063DE8"/>
          </a:solidFill>
          <a:ln w="9525" cap="rnd">
            <a:noFill/>
            <a:round/>
            <a:headEnd/>
            <a:tailEnd/>
          </a:ln>
          <a:effectLst/>
        </p:spPr>
        <p:txBody>
          <a:bodyPr/>
          <a:lstStyle/>
          <a:p>
            <a:endParaRPr lang="en-US"/>
          </a:p>
        </p:txBody>
      </p:sp>
      <p:sp>
        <p:nvSpPr>
          <p:cNvPr id="1595400" name="Oval 8"/>
          <p:cNvSpPr>
            <a:spLocks noChangeArrowheads="1"/>
          </p:cNvSpPr>
          <p:nvPr/>
        </p:nvSpPr>
        <p:spPr bwMode="auto">
          <a:xfrm>
            <a:off x="2273300" y="3321050"/>
            <a:ext cx="901700" cy="1930400"/>
          </a:xfrm>
          <a:prstGeom prst="ellipse">
            <a:avLst/>
          </a:prstGeom>
          <a:solidFill>
            <a:srgbClr val="063DE8"/>
          </a:solidFill>
          <a:ln w="50800">
            <a:solidFill>
              <a:schemeClr val="tx1"/>
            </a:solidFill>
            <a:round/>
            <a:headEnd/>
            <a:tailEnd/>
          </a:ln>
          <a:effectLst/>
        </p:spPr>
        <p:txBody>
          <a:bodyPr wrap="none" anchor="ctr"/>
          <a:lstStyle/>
          <a:p>
            <a:endParaRPr lang="en-US"/>
          </a:p>
        </p:txBody>
      </p:sp>
      <p:sp>
        <p:nvSpPr>
          <p:cNvPr id="1595401" name="Oval 9"/>
          <p:cNvSpPr>
            <a:spLocks noChangeArrowheads="1"/>
          </p:cNvSpPr>
          <p:nvPr/>
        </p:nvSpPr>
        <p:spPr bwMode="auto">
          <a:xfrm>
            <a:off x="2578100" y="3949700"/>
            <a:ext cx="234950" cy="615950"/>
          </a:xfrm>
          <a:prstGeom prst="ellipse">
            <a:avLst/>
          </a:prstGeom>
          <a:solidFill>
            <a:srgbClr val="A2C1FE"/>
          </a:solidFill>
          <a:ln w="50800">
            <a:solidFill>
              <a:schemeClr val="tx1"/>
            </a:solidFill>
            <a:round/>
            <a:headEnd/>
            <a:tailEnd/>
          </a:ln>
          <a:effectLst/>
        </p:spPr>
        <p:txBody>
          <a:bodyPr wrap="none" anchor="ctr"/>
          <a:lstStyle/>
          <a:p>
            <a:endParaRPr lang="en-US"/>
          </a:p>
        </p:txBody>
      </p:sp>
      <p:sp>
        <p:nvSpPr>
          <p:cNvPr id="1595402" name="Rectangle 10"/>
          <p:cNvSpPr>
            <a:spLocks noChangeArrowheads="1"/>
          </p:cNvSpPr>
          <p:nvPr/>
        </p:nvSpPr>
        <p:spPr bwMode="auto">
          <a:xfrm>
            <a:off x="1698625" y="369888"/>
            <a:ext cx="6507163" cy="1036637"/>
          </a:xfrm>
          <a:prstGeom prst="rect">
            <a:avLst/>
          </a:prstGeom>
          <a:noFill/>
          <a:ln w="9525">
            <a:noFill/>
            <a:miter lim="800000"/>
            <a:headEnd/>
            <a:tailEnd/>
          </a:ln>
          <a:effectLst/>
        </p:spPr>
        <p:txBody>
          <a:bodyPr wrap="none" lIns="92075" tIns="46038" rIns="92075" bIns="46038">
            <a:spAutoFit/>
          </a:bodyPr>
          <a:lstStyle/>
          <a:p>
            <a:pPr algn="l"/>
            <a:r>
              <a:rPr lang="en-US" sz="6200">
                <a:solidFill>
                  <a:srgbClr val="FAFD00"/>
                </a:solidFill>
                <a:effectLst>
                  <a:outerShdw blurRad="38100" dist="38100" dir="2700000" algn="tl">
                    <a:srgbClr val="000000"/>
                  </a:outerShdw>
                </a:effectLst>
                <a:latin typeface="Book Antiqua" pitchFamily="18" charset="0"/>
              </a:rPr>
              <a:t>Hair Morphology</a:t>
            </a:r>
          </a:p>
        </p:txBody>
      </p:sp>
      <p:grpSp>
        <p:nvGrpSpPr>
          <p:cNvPr id="1595403" name="Group 11"/>
          <p:cNvGrpSpPr>
            <a:grpSpLocks/>
          </p:cNvGrpSpPr>
          <p:nvPr/>
        </p:nvGrpSpPr>
        <p:grpSpPr bwMode="auto">
          <a:xfrm>
            <a:off x="7907338" y="1849438"/>
            <a:ext cx="457200" cy="1865312"/>
            <a:chOff x="4981" y="1165"/>
            <a:chExt cx="288" cy="1175"/>
          </a:xfrm>
        </p:grpSpPr>
        <p:sp>
          <p:nvSpPr>
            <p:cNvPr id="1595404" name="Arc 12"/>
            <p:cNvSpPr>
              <a:spLocks/>
            </p:cNvSpPr>
            <p:nvPr/>
          </p:nvSpPr>
          <p:spPr bwMode="auto">
            <a:xfrm>
              <a:off x="4981" y="1752"/>
              <a:ext cx="288" cy="58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00279F"/>
            </a:solidFill>
            <a:ln w="12700" cap="rnd">
              <a:solidFill>
                <a:schemeClr val="tx1"/>
              </a:solidFill>
              <a:round/>
              <a:headEnd/>
              <a:tailEnd/>
            </a:ln>
            <a:effectLst/>
          </p:spPr>
          <p:txBody>
            <a:bodyPr wrap="none" anchor="ctr"/>
            <a:lstStyle/>
            <a:p>
              <a:endParaRPr lang="en-US"/>
            </a:p>
          </p:txBody>
        </p:sp>
        <p:sp>
          <p:nvSpPr>
            <p:cNvPr id="1595405" name="Arc 13"/>
            <p:cNvSpPr>
              <a:spLocks/>
            </p:cNvSpPr>
            <p:nvPr/>
          </p:nvSpPr>
          <p:spPr bwMode="auto">
            <a:xfrm>
              <a:off x="4981" y="1165"/>
              <a:ext cx="288" cy="588"/>
            </a:xfrm>
            <a:custGeom>
              <a:avLst/>
              <a:gdLst>
                <a:gd name="G0" fmla="+- 21600 0 0"/>
                <a:gd name="G1" fmla="+- 21600 0 0"/>
                <a:gd name="G2" fmla="+- 21600 0 0"/>
                <a:gd name="T0" fmla="*/ 0 w 21600"/>
                <a:gd name="T1" fmla="*/ 21600 h 21600"/>
                <a:gd name="T2" fmla="*/ 2152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9"/>
                    <a:pt x="9625" y="41"/>
                    <a:pt x="21525" y="0"/>
                  </a:cubicBezTo>
                </a:path>
                <a:path w="21600" h="21600" stroke="0" extrusionOk="0">
                  <a:moveTo>
                    <a:pt x="0" y="21600"/>
                  </a:moveTo>
                  <a:cubicBezTo>
                    <a:pt x="0" y="9699"/>
                    <a:pt x="9625" y="41"/>
                    <a:pt x="21525" y="0"/>
                  </a:cubicBezTo>
                  <a:lnTo>
                    <a:pt x="21600" y="21600"/>
                  </a:lnTo>
                  <a:close/>
                </a:path>
              </a:pathLst>
            </a:custGeom>
            <a:solidFill>
              <a:srgbClr val="00279F"/>
            </a:solidFill>
            <a:ln w="12700" cap="rnd">
              <a:solidFill>
                <a:schemeClr val="tx1"/>
              </a:solidFill>
              <a:round/>
              <a:headEnd/>
              <a:tailEnd/>
            </a:ln>
            <a:effectLst/>
          </p:spPr>
          <p:txBody>
            <a:bodyPr wrap="none" anchor="ctr"/>
            <a:lstStyle/>
            <a:p>
              <a:endParaRPr lang="en-US"/>
            </a:p>
          </p:txBody>
        </p:sp>
      </p:grpSp>
      <p:sp>
        <p:nvSpPr>
          <p:cNvPr id="1595406" name="Line 14"/>
          <p:cNvSpPr>
            <a:spLocks noChangeShapeType="1"/>
          </p:cNvSpPr>
          <p:nvPr/>
        </p:nvSpPr>
        <p:spPr bwMode="auto">
          <a:xfrm flipV="1">
            <a:off x="2705100" y="3067050"/>
            <a:ext cx="5695950" cy="150495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95407" name="Line 15"/>
          <p:cNvSpPr>
            <a:spLocks noChangeShapeType="1"/>
          </p:cNvSpPr>
          <p:nvPr/>
        </p:nvSpPr>
        <p:spPr bwMode="auto">
          <a:xfrm flipV="1">
            <a:off x="2686050" y="2476500"/>
            <a:ext cx="5657850" cy="146685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1595408" name="Oval 16"/>
          <p:cNvSpPr>
            <a:spLocks noChangeArrowheads="1"/>
          </p:cNvSpPr>
          <p:nvPr/>
        </p:nvSpPr>
        <p:spPr bwMode="auto">
          <a:xfrm>
            <a:off x="8235950" y="2463800"/>
            <a:ext cx="273050" cy="654050"/>
          </a:xfrm>
          <a:prstGeom prst="ellipse">
            <a:avLst/>
          </a:prstGeom>
          <a:solidFill>
            <a:srgbClr val="618FFD"/>
          </a:solidFill>
          <a:ln w="12700">
            <a:solidFill>
              <a:schemeClr val="tx1"/>
            </a:solidFill>
            <a:round/>
            <a:headEnd/>
            <a:tailEnd/>
          </a:ln>
          <a:effectLst/>
        </p:spPr>
        <p:txBody>
          <a:bodyPr wrap="none" anchor="ctr"/>
          <a:lstStyle/>
          <a:p>
            <a:endParaRPr lang="en-US"/>
          </a:p>
        </p:txBody>
      </p:sp>
      <p:sp>
        <p:nvSpPr>
          <p:cNvPr id="1595409" name="Rectangle 17"/>
          <p:cNvSpPr>
            <a:spLocks noChangeArrowheads="1"/>
          </p:cNvSpPr>
          <p:nvPr/>
        </p:nvSpPr>
        <p:spPr bwMode="auto">
          <a:xfrm>
            <a:off x="6877050" y="4648200"/>
            <a:ext cx="1860550" cy="762000"/>
          </a:xfrm>
          <a:prstGeom prst="rect">
            <a:avLst/>
          </a:prstGeom>
          <a:noFill/>
          <a:ln w="9525">
            <a:noFill/>
            <a:miter lim="800000"/>
            <a:headEnd/>
            <a:tailEnd/>
          </a:ln>
          <a:effectLst/>
        </p:spPr>
        <p:txBody>
          <a:bodyPr wrap="none" lIns="92075" tIns="46038" rIns="92075" bIns="46038">
            <a:spAutoFit/>
          </a:bodyPr>
          <a:lstStyle/>
          <a:p>
            <a:pPr algn="l"/>
            <a:r>
              <a:rPr lang="en-US" sz="4400">
                <a:solidFill>
                  <a:schemeClr val="accent2"/>
                </a:solidFill>
                <a:effectLst>
                  <a:outerShdw blurRad="38100" dist="38100" dir="2700000" algn="tl">
                    <a:srgbClr val="000000"/>
                  </a:outerShdw>
                </a:effectLst>
                <a:latin typeface="Book Antiqua" pitchFamily="18" charset="0"/>
              </a:rPr>
              <a:t>Cortex</a:t>
            </a:r>
          </a:p>
        </p:txBody>
      </p:sp>
      <p:sp>
        <p:nvSpPr>
          <p:cNvPr id="1595410" name="Rectangle 18"/>
          <p:cNvSpPr>
            <a:spLocks noChangeArrowheads="1"/>
          </p:cNvSpPr>
          <p:nvPr/>
        </p:nvSpPr>
        <p:spPr bwMode="auto">
          <a:xfrm>
            <a:off x="933450" y="5624513"/>
            <a:ext cx="2159000" cy="701675"/>
          </a:xfrm>
          <a:prstGeom prst="rect">
            <a:avLst/>
          </a:prstGeom>
          <a:noFill/>
          <a:ln w="9525">
            <a:noFill/>
            <a:miter lim="800000"/>
            <a:headEnd/>
            <a:tailEnd/>
          </a:ln>
          <a:effectLst/>
        </p:spPr>
        <p:txBody>
          <a:bodyPr wrap="none" lIns="92075" tIns="46038" rIns="92075" bIns="46038">
            <a:spAutoFit/>
          </a:bodyPr>
          <a:lstStyle/>
          <a:p>
            <a:pPr algn="l"/>
            <a:r>
              <a:rPr lang="en-US" sz="4000">
                <a:solidFill>
                  <a:schemeClr val="accent2"/>
                </a:solidFill>
                <a:effectLst>
                  <a:outerShdw blurRad="38100" dist="38100" dir="2700000" algn="tl">
                    <a:srgbClr val="000000"/>
                  </a:outerShdw>
                </a:effectLst>
                <a:latin typeface="Book Antiqua" pitchFamily="18" charset="0"/>
              </a:rPr>
              <a:t>Medulla</a:t>
            </a:r>
          </a:p>
        </p:txBody>
      </p:sp>
      <p:sp>
        <p:nvSpPr>
          <p:cNvPr id="1595411" name="Rectangle 19"/>
          <p:cNvSpPr>
            <a:spLocks noChangeArrowheads="1"/>
          </p:cNvSpPr>
          <p:nvPr/>
        </p:nvSpPr>
        <p:spPr bwMode="auto">
          <a:xfrm>
            <a:off x="704850" y="1562100"/>
            <a:ext cx="2046288" cy="823913"/>
          </a:xfrm>
          <a:prstGeom prst="rect">
            <a:avLst/>
          </a:prstGeom>
          <a:noFill/>
          <a:ln w="9525">
            <a:noFill/>
            <a:miter lim="800000"/>
            <a:headEnd/>
            <a:tailEnd/>
          </a:ln>
          <a:effectLst/>
        </p:spPr>
        <p:txBody>
          <a:bodyPr wrap="none" lIns="92075" tIns="46038" rIns="92075" bIns="46038">
            <a:spAutoFit/>
          </a:bodyPr>
          <a:lstStyle/>
          <a:p>
            <a:pPr algn="l"/>
            <a:r>
              <a:rPr lang="en-US" sz="4800">
                <a:solidFill>
                  <a:schemeClr val="accent2"/>
                </a:solidFill>
                <a:effectLst>
                  <a:outerShdw blurRad="38100" dist="38100" dir="2700000" algn="tl">
                    <a:srgbClr val="000000"/>
                  </a:outerShdw>
                </a:effectLst>
                <a:latin typeface="Book Antiqua" pitchFamily="18" charset="0"/>
              </a:rPr>
              <a:t>Cuticle</a:t>
            </a:r>
          </a:p>
        </p:txBody>
      </p:sp>
      <p:sp>
        <p:nvSpPr>
          <p:cNvPr id="1595412" name="Line 20"/>
          <p:cNvSpPr>
            <a:spLocks noChangeShapeType="1"/>
          </p:cNvSpPr>
          <p:nvPr/>
        </p:nvSpPr>
        <p:spPr bwMode="auto">
          <a:xfrm>
            <a:off x="2568575" y="2271713"/>
            <a:ext cx="685800" cy="685800"/>
          </a:xfrm>
          <a:prstGeom prst="line">
            <a:avLst/>
          </a:prstGeom>
          <a:noFill/>
          <a:ln w="50800">
            <a:solidFill>
              <a:srgbClr val="FC0128"/>
            </a:solidFill>
            <a:round/>
            <a:headEnd type="none" w="sm" len="sm"/>
            <a:tailEnd type="stealth" w="med" len="lg"/>
          </a:ln>
          <a:effectLst/>
        </p:spPr>
        <p:txBody>
          <a:bodyPr wrap="none" anchor="ctr"/>
          <a:lstStyle/>
          <a:p>
            <a:endParaRPr lang="en-US"/>
          </a:p>
        </p:txBody>
      </p:sp>
      <p:sp>
        <p:nvSpPr>
          <p:cNvPr id="1595413" name="Line 21"/>
          <p:cNvSpPr>
            <a:spLocks noChangeShapeType="1"/>
          </p:cNvSpPr>
          <p:nvPr/>
        </p:nvSpPr>
        <p:spPr bwMode="auto">
          <a:xfrm flipV="1">
            <a:off x="1349375" y="4252913"/>
            <a:ext cx="1409700" cy="1409700"/>
          </a:xfrm>
          <a:prstGeom prst="line">
            <a:avLst/>
          </a:prstGeom>
          <a:noFill/>
          <a:ln w="50800">
            <a:solidFill>
              <a:srgbClr val="FC0128"/>
            </a:solidFill>
            <a:round/>
            <a:headEnd type="none" w="sm" len="sm"/>
            <a:tailEnd type="stealth" w="med" len="lg"/>
          </a:ln>
          <a:effectLst/>
        </p:spPr>
        <p:txBody>
          <a:bodyPr wrap="none" anchor="ctr"/>
          <a:lstStyle/>
          <a:p>
            <a:endParaRPr lang="en-US"/>
          </a:p>
        </p:txBody>
      </p:sp>
      <p:sp>
        <p:nvSpPr>
          <p:cNvPr id="1595414" name="Line 22"/>
          <p:cNvSpPr>
            <a:spLocks noChangeShapeType="1"/>
          </p:cNvSpPr>
          <p:nvPr/>
        </p:nvSpPr>
        <p:spPr bwMode="auto">
          <a:xfrm flipH="1" flipV="1">
            <a:off x="5791200" y="4114800"/>
            <a:ext cx="1219200" cy="609600"/>
          </a:xfrm>
          <a:prstGeom prst="line">
            <a:avLst/>
          </a:prstGeom>
          <a:noFill/>
          <a:ln w="50800">
            <a:solidFill>
              <a:srgbClr val="FC0128"/>
            </a:solidFill>
            <a:round/>
            <a:headEnd type="none" w="sm" len="sm"/>
            <a:tailEnd type="stealth" w="med" len="lg"/>
          </a:ln>
          <a:effectLst/>
        </p:spPr>
        <p:txBody>
          <a:bodyPr wrap="none" anchor="ctr"/>
          <a:lstStyle/>
          <a:p>
            <a:endParaRPr lang="en-US"/>
          </a:p>
        </p:txBody>
      </p:sp>
    </p:spTree>
    <p:extLst>
      <p:ext uri="{BB962C8B-B14F-4D97-AF65-F5344CB8AC3E}">
        <p14:creationId xmlns:p14="http://schemas.microsoft.com/office/powerpoint/2010/main" val="1648454682"/>
      </p:ext>
    </p:extLst>
  </p:cSld>
  <p:clrMapOvr>
    <a:masterClrMapping/>
  </p:clrMapOvr>
  <p:transition>
    <p:cover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442" name="Group 2"/>
          <p:cNvGrpSpPr>
            <a:grpSpLocks/>
          </p:cNvGrpSpPr>
          <p:nvPr/>
        </p:nvGrpSpPr>
        <p:grpSpPr bwMode="auto">
          <a:xfrm>
            <a:off x="1390650" y="1581150"/>
            <a:ext cx="7450138" cy="4040188"/>
            <a:chOff x="876" y="996"/>
            <a:chExt cx="4693" cy="2545"/>
          </a:xfrm>
        </p:grpSpPr>
        <p:sp>
          <p:nvSpPr>
            <p:cNvPr id="1597443" name="Freeform 3"/>
            <p:cNvSpPr>
              <a:spLocks/>
            </p:cNvSpPr>
            <p:nvPr/>
          </p:nvSpPr>
          <p:spPr bwMode="auto">
            <a:xfrm>
              <a:off x="876" y="996"/>
              <a:ext cx="1333" cy="2533"/>
            </a:xfrm>
            <a:custGeom>
              <a:avLst/>
              <a:gdLst/>
              <a:ahLst/>
              <a:cxnLst>
                <a:cxn ang="0">
                  <a:pos x="0" y="156"/>
                </a:cxn>
                <a:cxn ang="0">
                  <a:pos x="12" y="300"/>
                </a:cxn>
                <a:cxn ang="0">
                  <a:pos x="48" y="444"/>
                </a:cxn>
                <a:cxn ang="0">
                  <a:pos x="84" y="588"/>
                </a:cxn>
                <a:cxn ang="0">
                  <a:pos x="108" y="732"/>
                </a:cxn>
                <a:cxn ang="0">
                  <a:pos x="156" y="876"/>
                </a:cxn>
                <a:cxn ang="0">
                  <a:pos x="180" y="1020"/>
                </a:cxn>
                <a:cxn ang="0">
                  <a:pos x="204" y="1164"/>
                </a:cxn>
                <a:cxn ang="0">
                  <a:pos x="240" y="1308"/>
                </a:cxn>
                <a:cxn ang="0">
                  <a:pos x="240" y="1452"/>
                </a:cxn>
                <a:cxn ang="0">
                  <a:pos x="240" y="1596"/>
                </a:cxn>
                <a:cxn ang="0">
                  <a:pos x="288" y="1740"/>
                </a:cxn>
                <a:cxn ang="0">
                  <a:pos x="324" y="1884"/>
                </a:cxn>
                <a:cxn ang="0">
                  <a:pos x="360" y="2028"/>
                </a:cxn>
                <a:cxn ang="0">
                  <a:pos x="408" y="2172"/>
                </a:cxn>
                <a:cxn ang="0">
                  <a:pos x="480" y="2316"/>
                </a:cxn>
                <a:cxn ang="0">
                  <a:pos x="600" y="2436"/>
                </a:cxn>
                <a:cxn ang="0">
                  <a:pos x="744" y="2484"/>
                </a:cxn>
                <a:cxn ang="0">
                  <a:pos x="900" y="2532"/>
                </a:cxn>
                <a:cxn ang="0">
                  <a:pos x="1044" y="2532"/>
                </a:cxn>
                <a:cxn ang="0">
                  <a:pos x="1188" y="2532"/>
                </a:cxn>
                <a:cxn ang="0">
                  <a:pos x="1260" y="2412"/>
                </a:cxn>
                <a:cxn ang="0">
                  <a:pos x="1296" y="2268"/>
                </a:cxn>
                <a:cxn ang="0">
                  <a:pos x="1248" y="2160"/>
                </a:cxn>
                <a:cxn ang="0">
                  <a:pos x="1188" y="2016"/>
                </a:cxn>
                <a:cxn ang="0">
                  <a:pos x="1164" y="1872"/>
                </a:cxn>
                <a:cxn ang="0">
                  <a:pos x="1116" y="1728"/>
                </a:cxn>
                <a:cxn ang="0">
                  <a:pos x="1104" y="1584"/>
                </a:cxn>
                <a:cxn ang="0">
                  <a:pos x="1224" y="1488"/>
                </a:cxn>
                <a:cxn ang="0">
                  <a:pos x="1320" y="1356"/>
                </a:cxn>
                <a:cxn ang="0">
                  <a:pos x="1296" y="1248"/>
                </a:cxn>
                <a:cxn ang="0">
                  <a:pos x="1200" y="1368"/>
                </a:cxn>
                <a:cxn ang="0">
                  <a:pos x="1080" y="1476"/>
                </a:cxn>
                <a:cxn ang="0">
                  <a:pos x="1020" y="1620"/>
                </a:cxn>
                <a:cxn ang="0">
                  <a:pos x="1008" y="1764"/>
                </a:cxn>
                <a:cxn ang="0">
                  <a:pos x="1008" y="1908"/>
                </a:cxn>
                <a:cxn ang="0">
                  <a:pos x="1068" y="2052"/>
                </a:cxn>
                <a:cxn ang="0">
                  <a:pos x="1104" y="2184"/>
                </a:cxn>
                <a:cxn ang="0">
                  <a:pos x="1152" y="2328"/>
                </a:cxn>
                <a:cxn ang="0">
                  <a:pos x="1020" y="2388"/>
                </a:cxn>
                <a:cxn ang="0">
                  <a:pos x="876" y="2388"/>
                </a:cxn>
                <a:cxn ang="0">
                  <a:pos x="744" y="2292"/>
                </a:cxn>
                <a:cxn ang="0">
                  <a:pos x="636" y="2172"/>
                </a:cxn>
                <a:cxn ang="0">
                  <a:pos x="540" y="2028"/>
                </a:cxn>
                <a:cxn ang="0">
                  <a:pos x="516" y="1872"/>
                </a:cxn>
                <a:cxn ang="0">
                  <a:pos x="480" y="1728"/>
                </a:cxn>
                <a:cxn ang="0">
                  <a:pos x="444" y="1584"/>
                </a:cxn>
                <a:cxn ang="0">
                  <a:pos x="420" y="1428"/>
                </a:cxn>
                <a:cxn ang="0">
                  <a:pos x="396" y="1272"/>
                </a:cxn>
                <a:cxn ang="0">
                  <a:pos x="348" y="1068"/>
                </a:cxn>
                <a:cxn ang="0">
                  <a:pos x="312" y="912"/>
                </a:cxn>
                <a:cxn ang="0">
                  <a:pos x="288" y="768"/>
                </a:cxn>
                <a:cxn ang="0">
                  <a:pos x="264" y="624"/>
                </a:cxn>
                <a:cxn ang="0">
                  <a:pos x="228" y="480"/>
                </a:cxn>
                <a:cxn ang="0">
                  <a:pos x="192" y="336"/>
                </a:cxn>
                <a:cxn ang="0">
                  <a:pos x="168" y="192"/>
                </a:cxn>
                <a:cxn ang="0">
                  <a:pos x="156" y="48"/>
                </a:cxn>
              </a:cxnLst>
              <a:rect l="0" t="0" r="r" b="b"/>
              <a:pathLst>
                <a:path w="1333" h="2533">
                  <a:moveTo>
                    <a:pt x="0" y="48"/>
                  </a:moveTo>
                  <a:lnTo>
                    <a:pt x="0" y="84"/>
                  </a:lnTo>
                  <a:lnTo>
                    <a:pt x="0" y="120"/>
                  </a:lnTo>
                  <a:lnTo>
                    <a:pt x="0" y="156"/>
                  </a:lnTo>
                  <a:lnTo>
                    <a:pt x="0" y="192"/>
                  </a:lnTo>
                  <a:lnTo>
                    <a:pt x="0" y="228"/>
                  </a:lnTo>
                  <a:lnTo>
                    <a:pt x="12" y="264"/>
                  </a:lnTo>
                  <a:lnTo>
                    <a:pt x="12" y="300"/>
                  </a:lnTo>
                  <a:lnTo>
                    <a:pt x="12" y="336"/>
                  </a:lnTo>
                  <a:lnTo>
                    <a:pt x="24" y="372"/>
                  </a:lnTo>
                  <a:lnTo>
                    <a:pt x="36" y="408"/>
                  </a:lnTo>
                  <a:lnTo>
                    <a:pt x="48" y="444"/>
                  </a:lnTo>
                  <a:lnTo>
                    <a:pt x="48" y="480"/>
                  </a:lnTo>
                  <a:lnTo>
                    <a:pt x="60" y="516"/>
                  </a:lnTo>
                  <a:lnTo>
                    <a:pt x="72" y="552"/>
                  </a:lnTo>
                  <a:lnTo>
                    <a:pt x="84" y="588"/>
                  </a:lnTo>
                  <a:lnTo>
                    <a:pt x="108" y="624"/>
                  </a:lnTo>
                  <a:lnTo>
                    <a:pt x="108" y="660"/>
                  </a:lnTo>
                  <a:lnTo>
                    <a:pt x="108" y="696"/>
                  </a:lnTo>
                  <a:lnTo>
                    <a:pt x="108" y="732"/>
                  </a:lnTo>
                  <a:lnTo>
                    <a:pt x="108" y="768"/>
                  </a:lnTo>
                  <a:lnTo>
                    <a:pt x="132" y="804"/>
                  </a:lnTo>
                  <a:lnTo>
                    <a:pt x="144" y="840"/>
                  </a:lnTo>
                  <a:lnTo>
                    <a:pt x="156" y="876"/>
                  </a:lnTo>
                  <a:lnTo>
                    <a:pt x="168" y="912"/>
                  </a:lnTo>
                  <a:lnTo>
                    <a:pt x="168" y="948"/>
                  </a:lnTo>
                  <a:lnTo>
                    <a:pt x="168" y="984"/>
                  </a:lnTo>
                  <a:lnTo>
                    <a:pt x="180" y="1020"/>
                  </a:lnTo>
                  <a:lnTo>
                    <a:pt x="192" y="1056"/>
                  </a:lnTo>
                  <a:lnTo>
                    <a:pt x="204" y="1092"/>
                  </a:lnTo>
                  <a:lnTo>
                    <a:pt x="204" y="1128"/>
                  </a:lnTo>
                  <a:lnTo>
                    <a:pt x="204" y="1164"/>
                  </a:lnTo>
                  <a:lnTo>
                    <a:pt x="216" y="1200"/>
                  </a:lnTo>
                  <a:lnTo>
                    <a:pt x="228" y="1236"/>
                  </a:lnTo>
                  <a:lnTo>
                    <a:pt x="228" y="1272"/>
                  </a:lnTo>
                  <a:lnTo>
                    <a:pt x="240" y="1308"/>
                  </a:lnTo>
                  <a:lnTo>
                    <a:pt x="240" y="1344"/>
                  </a:lnTo>
                  <a:lnTo>
                    <a:pt x="240" y="1380"/>
                  </a:lnTo>
                  <a:lnTo>
                    <a:pt x="240" y="1416"/>
                  </a:lnTo>
                  <a:lnTo>
                    <a:pt x="240" y="1452"/>
                  </a:lnTo>
                  <a:lnTo>
                    <a:pt x="240" y="1488"/>
                  </a:lnTo>
                  <a:lnTo>
                    <a:pt x="240" y="1524"/>
                  </a:lnTo>
                  <a:lnTo>
                    <a:pt x="240" y="1560"/>
                  </a:lnTo>
                  <a:lnTo>
                    <a:pt x="240" y="1596"/>
                  </a:lnTo>
                  <a:lnTo>
                    <a:pt x="252" y="1632"/>
                  </a:lnTo>
                  <a:lnTo>
                    <a:pt x="252" y="1668"/>
                  </a:lnTo>
                  <a:lnTo>
                    <a:pt x="276" y="1704"/>
                  </a:lnTo>
                  <a:lnTo>
                    <a:pt x="288" y="1740"/>
                  </a:lnTo>
                  <a:lnTo>
                    <a:pt x="300" y="1776"/>
                  </a:lnTo>
                  <a:lnTo>
                    <a:pt x="312" y="1812"/>
                  </a:lnTo>
                  <a:lnTo>
                    <a:pt x="324" y="1848"/>
                  </a:lnTo>
                  <a:lnTo>
                    <a:pt x="324" y="1884"/>
                  </a:lnTo>
                  <a:lnTo>
                    <a:pt x="336" y="1920"/>
                  </a:lnTo>
                  <a:lnTo>
                    <a:pt x="348" y="1956"/>
                  </a:lnTo>
                  <a:lnTo>
                    <a:pt x="348" y="1992"/>
                  </a:lnTo>
                  <a:lnTo>
                    <a:pt x="360" y="2028"/>
                  </a:lnTo>
                  <a:lnTo>
                    <a:pt x="372" y="2064"/>
                  </a:lnTo>
                  <a:lnTo>
                    <a:pt x="384" y="2100"/>
                  </a:lnTo>
                  <a:lnTo>
                    <a:pt x="396" y="2136"/>
                  </a:lnTo>
                  <a:lnTo>
                    <a:pt x="408" y="2172"/>
                  </a:lnTo>
                  <a:lnTo>
                    <a:pt x="420" y="2208"/>
                  </a:lnTo>
                  <a:lnTo>
                    <a:pt x="444" y="2244"/>
                  </a:lnTo>
                  <a:lnTo>
                    <a:pt x="456" y="2280"/>
                  </a:lnTo>
                  <a:lnTo>
                    <a:pt x="480" y="2316"/>
                  </a:lnTo>
                  <a:lnTo>
                    <a:pt x="504" y="2352"/>
                  </a:lnTo>
                  <a:lnTo>
                    <a:pt x="528" y="2388"/>
                  </a:lnTo>
                  <a:lnTo>
                    <a:pt x="564" y="2412"/>
                  </a:lnTo>
                  <a:lnTo>
                    <a:pt x="600" y="2436"/>
                  </a:lnTo>
                  <a:lnTo>
                    <a:pt x="636" y="2448"/>
                  </a:lnTo>
                  <a:lnTo>
                    <a:pt x="672" y="2472"/>
                  </a:lnTo>
                  <a:lnTo>
                    <a:pt x="708" y="2484"/>
                  </a:lnTo>
                  <a:lnTo>
                    <a:pt x="744" y="2484"/>
                  </a:lnTo>
                  <a:lnTo>
                    <a:pt x="780" y="2508"/>
                  </a:lnTo>
                  <a:lnTo>
                    <a:pt x="828" y="2532"/>
                  </a:lnTo>
                  <a:lnTo>
                    <a:pt x="864" y="2532"/>
                  </a:lnTo>
                  <a:lnTo>
                    <a:pt x="900" y="2532"/>
                  </a:lnTo>
                  <a:lnTo>
                    <a:pt x="936" y="2532"/>
                  </a:lnTo>
                  <a:lnTo>
                    <a:pt x="972" y="2532"/>
                  </a:lnTo>
                  <a:lnTo>
                    <a:pt x="1008" y="2532"/>
                  </a:lnTo>
                  <a:lnTo>
                    <a:pt x="1044" y="2532"/>
                  </a:lnTo>
                  <a:lnTo>
                    <a:pt x="1080" y="2532"/>
                  </a:lnTo>
                  <a:lnTo>
                    <a:pt x="1116" y="2532"/>
                  </a:lnTo>
                  <a:lnTo>
                    <a:pt x="1152" y="2532"/>
                  </a:lnTo>
                  <a:lnTo>
                    <a:pt x="1188" y="2532"/>
                  </a:lnTo>
                  <a:lnTo>
                    <a:pt x="1212" y="2496"/>
                  </a:lnTo>
                  <a:lnTo>
                    <a:pt x="1248" y="2484"/>
                  </a:lnTo>
                  <a:lnTo>
                    <a:pt x="1248" y="2448"/>
                  </a:lnTo>
                  <a:lnTo>
                    <a:pt x="1260" y="2412"/>
                  </a:lnTo>
                  <a:lnTo>
                    <a:pt x="1284" y="2376"/>
                  </a:lnTo>
                  <a:lnTo>
                    <a:pt x="1296" y="2340"/>
                  </a:lnTo>
                  <a:lnTo>
                    <a:pt x="1296" y="2304"/>
                  </a:lnTo>
                  <a:lnTo>
                    <a:pt x="1296" y="2268"/>
                  </a:lnTo>
                  <a:lnTo>
                    <a:pt x="1296" y="2232"/>
                  </a:lnTo>
                  <a:lnTo>
                    <a:pt x="1296" y="2196"/>
                  </a:lnTo>
                  <a:lnTo>
                    <a:pt x="1284" y="2160"/>
                  </a:lnTo>
                  <a:lnTo>
                    <a:pt x="1248" y="2160"/>
                  </a:lnTo>
                  <a:lnTo>
                    <a:pt x="1224" y="2124"/>
                  </a:lnTo>
                  <a:lnTo>
                    <a:pt x="1200" y="2088"/>
                  </a:lnTo>
                  <a:lnTo>
                    <a:pt x="1188" y="2052"/>
                  </a:lnTo>
                  <a:lnTo>
                    <a:pt x="1188" y="2016"/>
                  </a:lnTo>
                  <a:lnTo>
                    <a:pt x="1188" y="1980"/>
                  </a:lnTo>
                  <a:lnTo>
                    <a:pt x="1176" y="1944"/>
                  </a:lnTo>
                  <a:lnTo>
                    <a:pt x="1176" y="1908"/>
                  </a:lnTo>
                  <a:lnTo>
                    <a:pt x="1164" y="1872"/>
                  </a:lnTo>
                  <a:lnTo>
                    <a:pt x="1140" y="1836"/>
                  </a:lnTo>
                  <a:lnTo>
                    <a:pt x="1128" y="1800"/>
                  </a:lnTo>
                  <a:lnTo>
                    <a:pt x="1116" y="1764"/>
                  </a:lnTo>
                  <a:lnTo>
                    <a:pt x="1116" y="1728"/>
                  </a:lnTo>
                  <a:lnTo>
                    <a:pt x="1104" y="1692"/>
                  </a:lnTo>
                  <a:lnTo>
                    <a:pt x="1104" y="1656"/>
                  </a:lnTo>
                  <a:lnTo>
                    <a:pt x="1104" y="1620"/>
                  </a:lnTo>
                  <a:lnTo>
                    <a:pt x="1104" y="1584"/>
                  </a:lnTo>
                  <a:lnTo>
                    <a:pt x="1116" y="1548"/>
                  </a:lnTo>
                  <a:lnTo>
                    <a:pt x="1152" y="1524"/>
                  </a:lnTo>
                  <a:lnTo>
                    <a:pt x="1188" y="1512"/>
                  </a:lnTo>
                  <a:lnTo>
                    <a:pt x="1224" y="1488"/>
                  </a:lnTo>
                  <a:lnTo>
                    <a:pt x="1248" y="1452"/>
                  </a:lnTo>
                  <a:lnTo>
                    <a:pt x="1284" y="1428"/>
                  </a:lnTo>
                  <a:lnTo>
                    <a:pt x="1296" y="1392"/>
                  </a:lnTo>
                  <a:lnTo>
                    <a:pt x="1320" y="1356"/>
                  </a:lnTo>
                  <a:lnTo>
                    <a:pt x="1332" y="1320"/>
                  </a:lnTo>
                  <a:lnTo>
                    <a:pt x="1332" y="1284"/>
                  </a:lnTo>
                  <a:lnTo>
                    <a:pt x="1332" y="1248"/>
                  </a:lnTo>
                  <a:lnTo>
                    <a:pt x="1296" y="1248"/>
                  </a:lnTo>
                  <a:lnTo>
                    <a:pt x="1260" y="1260"/>
                  </a:lnTo>
                  <a:lnTo>
                    <a:pt x="1248" y="1296"/>
                  </a:lnTo>
                  <a:lnTo>
                    <a:pt x="1224" y="1332"/>
                  </a:lnTo>
                  <a:lnTo>
                    <a:pt x="1200" y="1368"/>
                  </a:lnTo>
                  <a:lnTo>
                    <a:pt x="1176" y="1404"/>
                  </a:lnTo>
                  <a:lnTo>
                    <a:pt x="1140" y="1428"/>
                  </a:lnTo>
                  <a:lnTo>
                    <a:pt x="1116" y="1464"/>
                  </a:lnTo>
                  <a:lnTo>
                    <a:pt x="1080" y="1476"/>
                  </a:lnTo>
                  <a:lnTo>
                    <a:pt x="1056" y="1512"/>
                  </a:lnTo>
                  <a:lnTo>
                    <a:pt x="1032" y="1548"/>
                  </a:lnTo>
                  <a:lnTo>
                    <a:pt x="1032" y="1584"/>
                  </a:lnTo>
                  <a:lnTo>
                    <a:pt x="1020" y="1620"/>
                  </a:lnTo>
                  <a:lnTo>
                    <a:pt x="1008" y="1656"/>
                  </a:lnTo>
                  <a:lnTo>
                    <a:pt x="1008" y="1692"/>
                  </a:lnTo>
                  <a:lnTo>
                    <a:pt x="1008" y="1728"/>
                  </a:lnTo>
                  <a:lnTo>
                    <a:pt x="1008" y="1764"/>
                  </a:lnTo>
                  <a:lnTo>
                    <a:pt x="1008" y="1800"/>
                  </a:lnTo>
                  <a:lnTo>
                    <a:pt x="1008" y="1836"/>
                  </a:lnTo>
                  <a:lnTo>
                    <a:pt x="1008" y="1872"/>
                  </a:lnTo>
                  <a:lnTo>
                    <a:pt x="1008" y="1908"/>
                  </a:lnTo>
                  <a:lnTo>
                    <a:pt x="1020" y="1944"/>
                  </a:lnTo>
                  <a:lnTo>
                    <a:pt x="1044" y="1980"/>
                  </a:lnTo>
                  <a:lnTo>
                    <a:pt x="1056" y="2016"/>
                  </a:lnTo>
                  <a:lnTo>
                    <a:pt x="1068" y="2052"/>
                  </a:lnTo>
                  <a:lnTo>
                    <a:pt x="1068" y="2088"/>
                  </a:lnTo>
                  <a:lnTo>
                    <a:pt x="1068" y="2124"/>
                  </a:lnTo>
                  <a:lnTo>
                    <a:pt x="1068" y="2160"/>
                  </a:lnTo>
                  <a:lnTo>
                    <a:pt x="1104" y="2184"/>
                  </a:lnTo>
                  <a:lnTo>
                    <a:pt x="1128" y="2220"/>
                  </a:lnTo>
                  <a:lnTo>
                    <a:pt x="1140" y="2256"/>
                  </a:lnTo>
                  <a:lnTo>
                    <a:pt x="1152" y="2292"/>
                  </a:lnTo>
                  <a:lnTo>
                    <a:pt x="1152" y="2328"/>
                  </a:lnTo>
                  <a:lnTo>
                    <a:pt x="1128" y="2364"/>
                  </a:lnTo>
                  <a:lnTo>
                    <a:pt x="1092" y="2364"/>
                  </a:lnTo>
                  <a:lnTo>
                    <a:pt x="1056" y="2376"/>
                  </a:lnTo>
                  <a:lnTo>
                    <a:pt x="1020" y="2388"/>
                  </a:lnTo>
                  <a:lnTo>
                    <a:pt x="984" y="2388"/>
                  </a:lnTo>
                  <a:lnTo>
                    <a:pt x="948" y="2388"/>
                  </a:lnTo>
                  <a:lnTo>
                    <a:pt x="912" y="2388"/>
                  </a:lnTo>
                  <a:lnTo>
                    <a:pt x="876" y="2388"/>
                  </a:lnTo>
                  <a:lnTo>
                    <a:pt x="840" y="2364"/>
                  </a:lnTo>
                  <a:lnTo>
                    <a:pt x="804" y="2352"/>
                  </a:lnTo>
                  <a:lnTo>
                    <a:pt x="768" y="2328"/>
                  </a:lnTo>
                  <a:lnTo>
                    <a:pt x="744" y="2292"/>
                  </a:lnTo>
                  <a:lnTo>
                    <a:pt x="708" y="2256"/>
                  </a:lnTo>
                  <a:lnTo>
                    <a:pt x="672" y="2244"/>
                  </a:lnTo>
                  <a:lnTo>
                    <a:pt x="660" y="2208"/>
                  </a:lnTo>
                  <a:lnTo>
                    <a:pt x="636" y="2172"/>
                  </a:lnTo>
                  <a:lnTo>
                    <a:pt x="612" y="2136"/>
                  </a:lnTo>
                  <a:lnTo>
                    <a:pt x="588" y="2100"/>
                  </a:lnTo>
                  <a:lnTo>
                    <a:pt x="564" y="2064"/>
                  </a:lnTo>
                  <a:lnTo>
                    <a:pt x="540" y="2028"/>
                  </a:lnTo>
                  <a:lnTo>
                    <a:pt x="528" y="1992"/>
                  </a:lnTo>
                  <a:lnTo>
                    <a:pt x="528" y="1956"/>
                  </a:lnTo>
                  <a:lnTo>
                    <a:pt x="528" y="1908"/>
                  </a:lnTo>
                  <a:lnTo>
                    <a:pt x="516" y="1872"/>
                  </a:lnTo>
                  <a:lnTo>
                    <a:pt x="504" y="1836"/>
                  </a:lnTo>
                  <a:lnTo>
                    <a:pt x="492" y="1800"/>
                  </a:lnTo>
                  <a:lnTo>
                    <a:pt x="492" y="1764"/>
                  </a:lnTo>
                  <a:lnTo>
                    <a:pt x="480" y="1728"/>
                  </a:lnTo>
                  <a:lnTo>
                    <a:pt x="468" y="1692"/>
                  </a:lnTo>
                  <a:lnTo>
                    <a:pt x="456" y="1656"/>
                  </a:lnTo>
                  <a:lnTo>
                    <a:pt x="456" y="1620"/>
                  </a:lnTo>
                  <a:lnTo>
                    <a:pt x="444" y="1584"/>
                  </a:lnTo>
                  <a:lnTo>
                    <a:pt x="432" y="1548"/>
                  </a:lnTo>
                  <a:lnTo>
                    <a:pt x="432" y="1512"/>
                  </a:lnTo>
                  <a:lnTo>
                    <a:pt x="420" y="1476"/>
                  </a:lnTo>
                  <a:lnTo>
                    <a:pt x="420" y="1428"/>
                  </a:lnTo>
                  <a:lnTo>
                    <a:pt x="420" y="1380"/>
                  </a:lnTo>
                  <a:lnTo>
                    <a:pt x="408" y="1344"/>
                  </a:lnTo>
                  <a:lnTo>
                    <a:pt x="408" y="1308"/>
                  </a:lnTo>
                  <a:lnTo>
                    <a:pt x="396" y="1272"/>
                  </a:lnTo>
                  <a:lnTo>
                    <a:pt x="384" y="1236"/>
                  </a:lnTo>
                  <a:lnTo>
                    <a:pt x="372" y="1188"/>
                  </a:lnTo>
                  <a:lnTo>
                    <a:pt x="360" y="1104"/>
                  </a:lnTo>
                  <a:lnTo>
                    <a:pt x="348" y="1068"/>
                  </a:lnTo>
                  <a:lnTo>
                    <a:pt x="336" y="1020"/>
                  </a:lnTo>
                  <a:lnTo>
                    <a:pt x="324" y="984"/>
                  </a:lnTo>
                  <a:lnTo>
                    <a:pt x="312" y="948"/>
                  </a:lnTo>
                  <a:lnTo>
                    <a:pt x="312" y="912"/>
                  </a:lnTo>
                  <a:lnTo>
                    <a:pt x="312" y="876"/>
                  </a:lnTo>
                  <a:lnTo>
                    <a:pt x="300" y="840"/>
                  </a:lnTo>
                  <a:lnTo>
                    <a:pt x="300" y="804"/>
                  </a:lnTo>
                  <a:lnTo>
                    <a:pt x="288" y="768"/>
                  </a:lnTo>
                  <a:lnTo>
                    <a:pt x="288" y="732"/>
                  </a:lnTo>
                  <a:lnTo>
                    <a:pt x="276" y="696"/>
                  </a:lnTo>
                  <a:lnTo>
                    <a:pt x="264" y="660"/>
                  </a:lnTo>
                  <a:lnTo>
                    <a:pt x="264" y="624"/>
                  </a:lnTo>
                  <a:lnTo>
                    <a:pt x="252" y="588"/>
                  </a:lnTo>
                  <a:lnTo>
                    <a:pt x="240" y="552"/>
                  </a:lnTo>
                  <a:lnTo>
                    <a:pt x="240" y="516"/>
                  </a:lnTo>
                  <a:lnTo>
                    <a:pt x="228" y="480"/>
                  </a:lnTo>
                  <a:lnTo>
                    <a:pt x="216" y="444"/>
                  </a:lnTo>
                  <a:lnTo>
                    <a:pt x="216" y="408"/>
                  </a:lnTo>
                  <a:lnTo>
                    <a:pt x="204" y="372"/>
                  </a:lnTo>
                  <a:lnTo>
                    <a:pt x="192" y="336"/>
                  </a:lnTo>
                  <a:lnTo>
                    <a:pt x="192" y="300"/>
                  </a:lnTo>
                  <a:lnTo>
                    <a:pt x="180" y="264"/>
                  </a:lnTo>
                  <a:lnTo>
                    <a:pt x="168" y="228"/>
                  </a:lnTo>
                  <a:lnTo>
                    <a:pt x="168" y="192"/>
                  </a:lnTo>
                  <a:lnTo>
                    <a:pt x="168" y="156"/>
                  </a:lnTo>
                  <a:lnTo>
                    <a:pt x="168" y="120"/>
                  </a:lnTo>
                  <a:lnTo>
                    <a:pt x="156" y="84"/>
                  </a:lnTo>
                  <a:lnTo>
                    <a:pt x="156" y="48"/>
                  </a:lnTo>
                  <a:lnTo>
                    <a:pt x="156" y="12"/>
                  </a:lnTo>
                  <a:lnTo>
                    <a:pt x="156" y="0"/>
                  </a:lnTo>
                </a:path>
              </a:pathLst>
            </a:custGeom>
            <a:solidFill>
              <a:srgbClr val="00279F"/>
            </a:solidFill>
            <a:ln w="50800" cap="rnd" cmpd="sng">
              <a:solidFill>
                <a:srgbClr val="114FFB"/>
              </a:solidFill>
              <a:prstDash val="solid"/>
              <a:round/>
              <a:headEnd type="none" w="sm" len="sm"/>
              <a:tailEnd type="none" w="sm" len="sm"/>
            </a:ln>
            <a:effectLst/>
          </p:spPr>
          <p:txBody>
            <a:bodyPr/>
            <a:lstStyle/>
            <a:p>
              <a:endParaRPr lang="en-US"/>
            </a:p>
          </p:txBody>
        </p:sp>
        <p:sp>
          <p:nvSpPr>
            <p:cNvPr id="1597444" name="Freeform 4"/>
            <p:cNvSpPr>
              <a:spLocks/>
            </p:cNvSpPr>
            <p:nvPr/>
          </p:nvSpPr>
          <p:spPr bwMode="auto">
            <a:xfrm>
              <a:off x="4236" y="1008"/>
              <a:ext cx="1333" cy="2533"/>
            </a:xfrm>
            <a:custGeom>
              <a:avLst/>
              <a:gdLst/>
              <a:ahLst/>
              <a:cxnLst>
                <a:cxn ang="0">
                  <a:pos x="1332" y="156"/>
                </a:cxn>
                <a:cxn ang="0">
                  <a:pos x="1320" y="300"/>
                </a:cxn>
                <a:cxn ang="0">
                  <a:pos x="1284" y="444"/>
                </a:cxn>
                <a:cxn ang="0">
                  <a:pos x="1248" y="588"/>
                </a:cxn>
                <a:cxn ang="0">
                  <a:pos x="1224" y="732"/>
                </a:cxn>
                <a:cxn ang="0">
                  <a:pos x="1176" y="876"/>
                </a:cxn>
                <a:cxn ang="0">
                  <a:pos x="1152" y="1020"/>
                </a:cxn>
                <a:cxn ang="0">
                  <a:pos x="1128" y="1164"/>
                </a:cxn>
                <a:cxn ang="0">
                  <a:pos x="1092" y="1308"/>
                </a:cxn>
                <a:cxn ang="0">
                  <a:pos x="1092" y="1452"/>
                </a:cxn>
                <a:cxn ang="0">
                  <a:pos x="1092" y="1596"/>
                </a:cxn>
                <a:cxn ang="0">
                  <a:pos x="1044" y="1740"/>
                </a:cxn>
                <a:cxn ang="0">
                  <a:pos x="1008" y="1884"/>
                </a:cxn>
                <a:cxn ang="0">
                  <a:pos x="972" y="2028"/>
                </a:cxn>
                <a:cxn ang="0">
                  <a:pos x="924" y="2172"/>
                </a:cxn>
                <a:cxn ang="0">
                  <a:pos x="852" y="2316"/>
                </a:cxn>
                <a:cxn ang="0">
                  <a:pos x="732" y="2436"/>
                </a:cxn>
                <a:cxn ang="0">
                  <a:pos x="588" y="2484"/>
                </a:cxn>
                <a:cxn ang="0">
                  <a:pos x="432" y="2532"/>
                </a:cxn>
                <a:cxn ang="0">
                  <a:pos x="288" y="2532"/>
                </a:cxn>
                <a:cxn ang="0">
                  <a:pos x="144" y="2532"/>
                </a:cxn>
                <a:cxn ang="0">
                  <a:pos x="72" y="2412"/>
                </a:cxn>
                <a:cxn ang="0">
                  <a:pos x="36" y="2268"/>
                </a:cxn>
                <a:cxn ang="0">
                  <a:pos x="84" y="2160"/>
                </a:cxn>
                <a:cxn ang="0">
                  <a:pos x="144" y="2016"/>
                </a:cxn>
                <a:cxn ang="0">
                  <a:pos x="168" y="1872"/>
                </a:cxn>
                <a:cxn ang="0">
                  <a:pos x="216" y="1728"/>
                </a:cxn>
                <a:cxn ang="0">
                  <a:pos x="228" y="1584"/>
                </a:cxn>
                <a:cxn ang="0">
                  <a:pos x="108" y="1488"/>
                </a:cxn>
                <a:cxn ang="0">
                  <a:pos x="12" y="1356"/>
                </a:cxn>
                <a:cxn ang="0">
                  <a:pos x="36" y="1248"/>
                </a:cxn>
                <a:cxn ang="0">
                  <a:pos x="132" y="1368"/>
                </a:cxn>
                <a:cxn ang="0">
                  <a:pos x="252" y="1476"/>
                </a:cxn>
                <a:cxn ang="0">
                  <a:pos x="312" y="1620"/>
                </a:cxn>
                <a:cxn ang="0">
                  <a:pos x="324" y="1764"/>
                </a:cxn>
                <a:cxn ang="0">
                  <a:pos x="324" y="1908"/>
                </a:cxn>
                <a:cxn ang="0">
                  <a:pos x="264" y="2052"/>
                </a:cxn>
                <a:cxn ang="0">
                  <a:pos x="228" y="2184"/>
                </a:cxn>
                <a:cxn ang="0">
                  <a:pos x="180" y="2328"/>
                </a:cxn>
                <a:cxn ang="0">
                  <a:pos x="312" y="2388"/>
                </a:cxn>
                <a:cxn ang="0">
                  <a:pos x="456" y="2388"/>
                </a:cxn>
                <a:cxn ang="0">
                  <a:pos x="588" y="2292"/>
                </a:cxn>
                <a:cxn ang="0">
                  <a:pos x="696" y="2172"/>
                </a:cxn>
                <a:cxn ang="0">
                  <a:pos x="792" y="2028"/>
                </a:cxn>
                <a:cxn ang="0">
                  <a:pos x="816" y="1872"/>
                </a:cxn>
                <a:cxn ang="0">
                  <a:pos x="852" y="1728"/>
                </a:cxn>
                <a:cxn ang="0">
                  <a:pos x="888" y="1584"/>
                </a:cxn>
                <a:cxn ang="0">
                  <a:pos x="912" y="1428"/>
                </a:cxn>
                <a:cxn ang="0">
                  <a:pos x="936" y="1272"/>
                </a:cxn>
                <a:cxn ang="0">
                  <a:pos x="984" y="1068"/>
                </a:cxn>
                <a:cxn ang="0">
                  <a:pos x="1020" y="912"/>
                </a:cxn>
                <a:cxn ang="0">
                  <a:pos x="1044" y="768"/>
                </a:cxn>
                <a:cxn ang="0">
                  <a:pos x="1068" y="624"/>
                </a:cxn>
                <a:cxn ang="0">
                  <a:pos x="1104" y="480"/>
                </a:cxn>
                <a:cxn ang="0">
                  <a:pos x="1140" y="336"/>
                </a:cxn>
                <a:cxn ang="0">
                  <a:pos x="1164" y="192"/>
                </a:cxn>
                <a:cxn ang="0">
                  <a:pos x="1176" y="48"/>
                </a:cxn>
              </a:cxnLst>
              <a:rect l="0" t="0" r="r" b="b"/>
              <a:pathLst>
                <a:path w="1333" h="2533">
                  <a:moveTo>
                    <a:pt x="1332" y="48"/>
                  </a:moveTo>
                  <a:lnTo>
                    <a:pt x="1332" y="84"/>
                  </a:lnTo>
                  <a:lnTo>
                    <a:pt x="1332" y="120"/>
                  </a:lnTo>
                  <a:lnTo>
                    <a:pt x="1332" y="156"/>
                  </a:lnTo>
                  <a:lnTo>
                    <a:pt x="1332" y="192"/>
                  </a:lnTo>
                  <a:lnTo>
                    <a:pt x="1332" y="228"/>
                  </a:lnTo>
                  <a:lnTo>
                    <a:pt x="1320" y="264"/>
                  </a:lnTo>
                  <a:lnTo>
                    <a:pt x="1320" y="300"/>
                  </a:lnTo>
                  <a:lnTo>
                    <a:pt x="1320" y="336"/>
                  </a:lnTo>
                  <a:lnTo>
                    <a:pt x="1308" y="372"/>
                  </a:lnTo>
                  <a:lnTo>
                    <a:pt x="1296" y="408"/>
                  </a:lnTo>
                  <a:lnTo>
                    <a:pt x="1284" y="444"/>
                  </a:lnTo>
                  <a:lnTo>
                    <a:pt x="1284" y="480"/>
                  </a:lnTo>
                  <a:lnTo>
                    <a:pt x="1272" y="516"/>
                  </a:lnTo>
                  <a:lnTo>
                    <a:pt x="1260" y="552"/>
                  </a:lnTo>
                  <a:lnTo>
                    <a:pt x="1248" y="588"/>
                  </a:lnTo>
                  <a:lnTo>
                    <a:pt x="1224" y="624"/>
                  </a:lnTo>
                  <a:lnTo>
                    <a:pt x="1224" y="660"/>
                  </a:lnTo>
                  <a:lnTo>
                    <a:pt x="1224" y="696"/>
                  </a:lnTo>
                  <a:lnTo>
                    <a:pt x="1224" y="732"/>
                  </a:lnTo>
                  <a:lnTo>
                    <a:pt x="1224" y="768"/>
                  </a:lnTo>
                  <a:lnTo>
                    <a:pt x="1200" y="804"/>
                  </a:lnTo>
                  <a:lnTo>
                    <a:pt x="1188" y="840"/>
                  </a:lnTo>
                  <a:lnTo>
                    <a:pt x="1176" y="876"/>
                  </a:lnTo>
                  <a:lnTo>
                    <a:pt x="1164" y="912"/>
                  </a:lnTo>
                  <a:lnTo>
                    <a:pt x="1164" y="948"/>
                  </a:lnTo>
                  <a:lnTo>
                    <a:pt x="1164" y="984"/>
                  </a:lnTo>
                  <a:lnTo>
                    <a:pt x="1152" y="1020"/>
                  </a:lnTo>
                  <a:lnTo>
                    <a:pt x="1140" y="1056"/>
                  </a:lnTo>
                  <a:lnTo>
                    <a:pt x="1128" y="1092"/>
                  </a:lnTo>
                  <a:lnTo>
                    <a:pt x="1128" y="1128"/>
                  </a:lnTo>
                  <a:lnTo>
                    <a:pt x="1128" y="1164"/>
                  </a:lnTo>
                  <a:lnTo>
                    <a:pt x="1116" y="1200"/>
                  </a:lnTo>
                  <a:lnTo>
                    <a:pt x="1104" y="1236"/>
                  </a:lnTo>
                  <a:lnTo>
                    <a:pt x="1104" y="1272"/>
                  </a:lnTo>
                  <a:lnTo>
                    <a:pt x="1092" y="1308"/>
                  </a:lnTo>
                  <a:lnTo>
                    <a:pt x="1092" y="1344"/>
                  </a:lnTo>
                  <a:lnTo>
                    <a:pt x="1092" y="1380"/>
                  </a:lnTo>
                  <a:lnTo>
                    <a:pt x="1092" y="1416"/>
                  </a:lnTo>
                  <a:lnTo>
                    <a:pt x="1092" y="1452"/>
                  </a:lnTo>
                  <a:lnTo>
                    <a:pt x="1092" y="1488"/>
                  </a:lnTo>
                  <a:lnTo>
                    <a:pt x="1092" y="1524"/>
                  </a:lnTo>
                  <a:lnTo>
                    <a:pt x="1092" y="1560"/>
                  </a:lnTo>
                  <a:lnTo>
                    <a:pt x="1092" y="1596"/>
                  </a:lnTo>
                  <a:lnTo>
                    <a:pt x="1080" y="1632"/>
                  </a:lnTo>
                  <a:lnTo>
                    <a:pt x="1080" y="1668"/>
                  </a:lnTo>
                  <a:lnTo>
                    <a:pt x="1056" y="1704"/>
                  </a:lnTo>
                  <a:lnTo>
                    <a:pt x="1044" y="1740"/>
                  </a:lnTo>
                  <a:lnTo>
                    <a:pt x="1032" y="1776"/>
                  </a:lnTo>
                  <a:lnTo>
                    <a:pt x="1020" y="1812"/>
                  </a:lnTo>
                  <a:lnTo>
                    <a:pt x="1008" y="1848"/>
                  </a:lnTo>
                  <a:lnTo>
                    <a:pt x="1008" y="1884"/>
                  </a:lnTo>
                  <a:lnTo>
                    <a:pt x="996" y="1920"/>
                  </a:lnTo>
                  <a:lnTo>
                    <a:pt x="984" y="1956"/>
                  </a:lnTo>
                  <a:lnTo>
                    <a:pt x="984" y="1992"/>
                  </a:lnTo>
                  <a:lnTo>
                    <a:pt x="972" y="2028"/>
                  </a:lnTo>
                  <a:lnTo>
                    <a:pt x="960" y="2064"/>
                  </a:lnTo>
                  <a:lnTo>
                    <a:pt x="948" y="2100"/>
                  </a:lnTo>
                  <a:lnTo>
                    <a:pt x="936" y="2136"/>
                  </a:lnTo>
                  <a:lnTo>
                    <a:pt x="924" y="2172"/>
                  </a:lnTo>
                  <a:lnTo>
                    <a:pt x="912" y="2208"/>
                  </a:lnTo>
                  <a:lnTo>
                    <a:pt x="888" y="2244"/>
                  </a:lnTo>
                  <a:lnTo>
                    <a:pt x="876" y="2280"/>
                  </a:lnTo>
                  <a:lnTo>
                    <a:pt x="852" y="2316"/>
                  </a:lnTo>
                  <a:lnTo>
                    <a:pt x="828" y="2352"/>
                  </a:lnTo>
                  <a:lnTo>
                    <a:pt x="804" y="2388"/>
                  </a:lnTo>
                  <a:lnTo>
                    <a:pt x="768" y="2412"/>
                  </a:lnTo>
                  <a:lnTo>
                    <a:pt x="732" y="2436"/>
                  </a:lnTo>
                  <a:lnTo>
                    <a:pt x="696" y="2448"/>
                  </a:lnTo>
                  <a:lnTo>
                    <a:pt x="660" y="2472"/>
                  </a:lnTo>
                  <a:lnTo>
                    <a:pt x="624" y="2484"/>
                  </a:lnTo>
                  <a:lnTo>
                    <a:pt x="588" y="2484"/>
                  </a:lnTo>
                  <a:lnTo>
                    <a:pt x="552" y="2508"/>
                  </a:lnTo>
                  <a:lnTo>
                    <a:pt x="504" y="2532"/>
                  </a:lnTo>
                  <a:lnTo>
                    <a:pt x="468" y="2532"/>
                  </a:lnTo>
                  <a:lnTo>
                    <a:pt x="432" y="2532"/>
                  </a:lnTo>
                  <a:lnTo>
                    <a:pt x="396" y="2532"/>
                  </a:lnTo>
                  <a:lnTo>
                    <a:pt x="360" y="2532"/>
                  </a:lnTo>
                  <a:lnTo>
                    <a:pt x="324" y="2532"/>
                  </a:lnTo>
                  <a:lnTo>
                    <a:pt x="288" y="2532"/>
                  </a:lnTo>
                  <a:lnTo>
                    <a:pt x="252" y="2532"/>
                  </a:lnTo>
                  <a:lnTo>
                    <a:pt x="216" y="2532"/>
                  </a:lnTo>
                  <a:lnTo>
                    <a:pt x="180" y="2532"/>
                  </a:lnTo>
                  <a:lnTo>
                    <a:pt x="144" y="2532"/>
                  </a:lnTo>
                  <a:lnTo>
                    <a:pt x="120" y="2496"/>
                  </a:lnTo>
                  <a:lnTo>
                    <a:pt x="84" y="2484"/>
                  </a:lnTo>
                  <a:lnTo>
                    <a:pt x="84" y="2448"/>
                  </a:lnTo>
                  <a:lnTo>
                    <a:pt x="72" y="2412"/>
                  </a:lnTo>
                  <a:lnTo>
                    <a:pt x="48" y="2376"/>
                  </a:lnTo>
                  <a:lnTo>
                    <a:pt x="36" y="2340"/>
                  </a:lnTo>
                  <a:lnTo>
                    <a:pt x="36" y="2304"/>
                  </a:lnTo>
                  <a:lnTo>
                    <a:pt x="36" y="2268"/>
                  </a:lnTo>
                  <a:lnTo>
                    <a:pt x="36" y="2232"/>
                  </a:lnTo>
                  <a:lnTo>
                    <a:pt x="36" y="2196"/>
                  </a:lnTo>
                  <a:lnTo>
                    <a:pt x="48" y="2160"/>
                  </a:lnTo>
                  <a:lnTo>
                    <a:pt x="84" y="2160"/>
                  </a:lnTo>
                  <a:lnTo>
                    <a:pt x="108" y="2124"/>
                  </a:lnTo>
                  <a:lnTo>
                    <a:pt x="132" y="2088"/>
                  </a:lnTo>
                  <a:lnTo>
                    <a:pt x="144" y="2052"/>
                  </a:lnTo>
                  <a:lnTo>
                    <a:pt x="144" y="2016"/>
                  </a:lnTo>
                  <a:lnTo>
                    <a:pt x="144" y="1980"/>
                  </a:lnTo>
                  <a:lnTo>
                    <a:pt x="156" y="1944"/>
                  </a:lnTo>
                  <a:lnTo>
                    <a:pt x="156" y="1908"/>
                  </a:lnTo>
                  <a:lnTo>
                    <a:pt x="168" y="1872"/>
                  </a:lnTo>
                  <a:lnTo>
                    <a:pt x="192" y="1836"/>
                  </a:lnTo>
                  <a:lnTo>
                    <a:pt x="204" y="1800"/>
                  </a:lnTo>
                  <a:lnTo>
                    <a:pt x="216" y="1764"/>
                  </a:lnTo>
                  <a:lnTo>
                    <a:pt x="216" y="1728"/>
                  </a:lnTo>
                  <a:lnTo>
                    <a:pt x="228" y="1692"/>
                  </a:lnTo>
                  <a:lnTo>
                    <a:pt x="228" y="1656"/>
                  </a:lnTo>
                  <a:lnTo>
                    <a:pt x="228" y="1620"/>
                  </a:lnTo>
                  <a:lnTo>
                    <a:pt x="228" y="1584"/>
                  </a:lnTo>
                  <a:lnTo>
                    <a:pt x="216" y="1548"/>
                  </a:lnTo>
                  <a:lnTo>
                    <a:pt x="180" y="1524"/>
                  </a:lnTo>
                  <a:lnTo>
                    <a:pt x="144" y="1512"/>
                  </a:lnTo>
                  <a:lnTo>
                    <a:pt x="108" y="1488"/>
                  </a:lnTo>
                  <a:lnTo>
                    <a:pt x="84" y="1452"/>
                  </a:lnTo>
                  <a:lnTo>
                    <a:pt x="48" y="1428"/>
                  </a:lnTo>
                  <a:lnTo>
                    <a:pt x="36" y="1392"/>
                  </a:lnTo>
                  <a:lnTo>
                    <a:pt x="12" y="1356"/>
                  </a:lnTo>
                  <a:lnTo>
                    <a:pt x="0" y="1320"/>
                  </a:lnTo>
                  <a:lnTo>
                    <a:pt x="0" y="1284"/>
                  </a:lnTo>
                  <a:lnTo>
                    <a:pt x="0" y="1248"/>
                  </a:lnTo>
                  <a:lnTo>
                    <a:pt x="36" y="1248"/>
                  </a:lnTo>
                  <a:lnTo>
                    <a:pt x="72" y="1260"/>
                  </a:lnTo>
                  <a:lnTo>
                    <a:pt x="84" y="1296"/>
                  </a:lnTo>
                  <a:lnTo>
                    <a:pt x="108" y="1332"/>
                  </a:lnTo>
                  <a:lnTo>
                    <a:pt x="132" y="1368"/>
                  </a:lnTo>
                  <a:lnTo>
                    <a:pt x="156" y="1404"/>
                  </a:lnTo>
                  <a:lnTo>
                    <a:pt x="192" y="1428"/>
                  </a:lnTo>
                  <a:lnTo>
                    <a:pt x="216" y="1464"/>
                  </a:lnTo>
                  <a:lnTo>
                    <a:pt x="252" y="1476"/>
                  </a:lnTo>
                  <a:lnTo>
                    <a:pt x="276" y="1512"/>
                  </a:lnTo>
                  <a:lnTo>
                    <a:pt x="300" y="1548"/>
                  </a:lnTo>
                  <a:lnTo>
                    <a:pt x="300" y="1584"/>
                  </a:lnTo>
                  <a:lnTo>
                    <a:pt x="312" y="1620"/>
                  </a:lnTo>
                  <a:lnTo>
                    <a:pt x="324" y="1656"/>
                  </a:lnTo>
                  <a:lnTo>
                    <a:pt x="324" y="1692"/>
                  </a:lnTo>
                  <a:lnTo>
                    <a:pt x="324" y="1728"/>
                  </a:lnTo>
                  <a:lnTo>
                    <a:pt x="324" y="1764"/>
                  </a:lnTo>
                  <a:lnTo>
                    <a:pt x="324" y="1800"/>
                  </a:lnTo>
                  <a:lnTo>
                    <a:pt x="324" y="1836"/>
                  </a:lnTo>
                  <a:lnTo>
                    <a:pt x="324" y="1872"/>
                  </a:lnTo>
                  <a:lnTo>
                    <a:pt x="324" y="1908"/>
                  </a:lnTo>
                  <a:lnTo>
                    <a:pt x="312" y="1944"/>
                  </a:lnTo>
                  <a:lnTo>
                    <a:pt x="288" y="1980"/>
                  </a:lnTo>
                  <a:lnTo>
                    <a:pt x="276" y="2016"/>
                  </a:lnTo>
                  <a:lnTo>
                    <a:pt x="264" y="2052"/>
                  </a:lnTo>
                  <a:lnTo>
                    <a:pt x="264" y="2088"/>
                  </a:lnTo>
                  <a:lnTo>
                    <a:pt x="264" y="2124"/>
                  </a:lnTo>
                  <a:lnTo>
                    <a:pt x="264" y="2160"/>
                  </a:lnTo>
                  <a:lnTo>
                    <a:pt x="228" y="2184"/>
                  </a:lnTo>
                  <a:lnTo>
                    <a:pt x="204" y="2220"/>
                  </a:lnTo>
                  <a:lnTo>
                    <a:pt x="192" y="2256"/>
                  </a:lnTo>
                  <a:lnTo>
                    <a:pt x="180" y="2292"/>
                  </a:lnTo>
                  <a:lnTo>
                    <a:pt x="180" y="2328"/>
                  </a:lnTo>
                  <a:lnTo>
                    <a:pt x="204" y="2364"/>
                  </a:lnTo>
                  <a:lnTo>
                    <a:pt x="240" y="2364"/>
                  </a:lnTo>
                  <a:lnTo>
                    <a:pt x="276" y="2376"/>
                  </a:lnTo>
                  <a:lnTo>
                    <a:pt x="312" y="2388"/>
                  </a:lnTo>
                  <a:lnTo>
                    <a:pt x="348" y="2388"/>
                  </a:lnTo>
                  <a:lnTo>
                    <a:pt x="384" y="2388"/>
                  </a:lnTo>
                  <a:lnTo>
                    <a:pt x="420" y="2388"/>
                  </a:lnTo>
                  <a:lnTo>
                    <a:pt x="456" y="2388"/>
                  </a:lnTo>
                  <a:lnTo>
                    <a:pt x="492" y="2364"/>
                  </a:lnTo>
                  <a:lnTo>
                    <a:pt x="528" y="2352"/>
                  </a:lnTo>
                  <a:lnTo>
                    <a:pt x="564" y="2328"/>
                  </a:lnTo>
                  <a:lnTo>
                    <a:pt x="588" y="2292"/>
                  </a:lnTo>
                  <a:lnTo>
                    <a:pt x="624" y="2256"/>
                  </a:lnTo>
                  <a:lnTo>
                    <a:pt x="660" y="2244"/>
                  </a:lnTo>
                  <a:lnTo>
                    <a:pt x="672" y="2208"/>
                  </a:lnTo>
                  <a:lnTo>
                    <a:pt x="696" y="2172"/>
                  </a:lnTo>
                  <a:lnTo>
                    <a:pt x="720" y="2136"/>
                  </a:lnTo>
                  <a:lnTo>
                    <a:pt x="744" y="2100"/>
                  </a:lnTo>
                  <a:lnTo>
                    <a:pt x="768" y="2064"/>
                  </a:lnTo>
                  <a:lnTo>
                    <a:pt x="792" y="2028"/>
                  </a:lnTo>
                  <a:lnTo>
                    <a:pt x="804" y="1992"/>
                  </a:lnTo>
                  <a:lnTo>
                    <a:pt x="804" y="1956"/>
                  </a:lnTo>
                  <a:lnTo>
                    <a:pt x="804" y="1908"/>
                  </a:lnTo>
                  <a:lnTo>
                    <a:pt x="816" y="1872"/>
                  </a:lnTo>
                  <a:lnTo>
                    <a:pt x="828" y="1836"/>
                  </a:lnTo>
                  <a:lnTo>
                    <a:pt x="840" y="1800"/>
                  </a:lnTo>
                  <a:lnTo>
                    <a:pt x="840" y="1764"/>
                  </a:lnTo>
                  <a:lnTo>
                    <a:pt x="852" y="1728"/>
                  </a:lnTo>
                  <a:lnTo>
                    <a:pt x="864" y="1692"/>
                  </a:lnTo>
                  <a:lnTo>
                    <a:pt x="876" y="1656"/>
                  </a:lnTo>
                  <a:lnTo>
                    <a:pt x="876" y="1620"/>
                  </a:lnTo>
                  <a:lnTo>
                    <a:pt x="888" y="1584"/>
                  </a:lnTo>
                  <a:lnTo>
                    <a:pt x="900" y="1548"/>
                  </a:lnTo>
                  <a:lnTo>
                    <a:pt x="900" y="1512"/>
                  </a:lnTo>
                  <a:lnTo>
                    <a:pt x="912" y="1476"/>
                  </a:lnTo>
                  <a:lnTo>
                    <a:pt x="912" y="1428"/>
                  </a:lnTo>
                  <a:lnTo>
                    <a:pt x="912" y="1380"/>
                  </a:lnTo>
                  <a:lnTo>
                    <a:pt x="924" y="1344"/>
                  </a:lnTo>
                  <a:lnTo>
                    <a:pt x="924" y="1308"/>
                  </a:lnTo>
                  <a:lnTo>
                    <a:pt x="936" y="1272"/>
                  </a:lnTo>
                  <a:lnTo>
                    <a:pt x="948" y="1236"/>
                  </a:lnTo>
                  <a:lnTo>
                    <a:pt x="960" y="1188"/>
                  </a:lnTo>
                  <a:lnTo>
                    <a:pt x="972" y="1104"/>
                  </a:lnTo>
                  <a:lnTo>
                    <a:pt x="984" y="1068"/>
                  </a:lnTo>
                  <a:lnTo>
                    <a:pt x="996" y="1020"/>
                  </a:lnTo>
                  <a:lnTo>
                    <a:pt x="1008" y="984"/>
                  </a:lnTo>
                  <a:lnTo>
                    <a:pt x="1020" y="948"/>
                  </a:lnTo>
                  <a:lnTo>
                    <a:pt x="1020" y="912"/>
                  </a:lnTo>
                  <a:lnTo>
                    <a:pt x="1020" y="876"/>
                  </a:lnTo>
                  <a:lnTo>
                    <a:pt x="1032" y="840"/>
                  </a:lnTo>
                  <a:lnTo>
                    <a:pt x="1032" y="804"/>
                  </a:lnTo>
                  <a:lnTo>
                    <a:pt x="1044" y="768"/>
                  </a:lnTo>
                  <a:lnTo>
                    <a:pt x="1044" y="732"/>
                  </a:lnTo>
                  <a:lnTo>
                    <a:pt x="1056" y="696"/>
                  </a:lnTo>
                  <a:lnTo>
                    <a:pt x="1068" y="660"/>
                  </a:lnTo>
                  <a:lnTo>
                    <a:pt x="1068" y="624"/>
                  </a:lnTo>
                  <a:lnTo>
                    <a:pt x="1080" y="588"/>
                  </a:lnTo>
                  <a:lnTo>
                    <a:pt x="1092" y="552"/>
                  </a:lnTo>
                  <a:lnTo>
                    <a:pt x="1092" y="516"/>
                  </a:lnTo>
                  <a:lnTo>
                    <a:pt x="1104" y="480"/>
                  </a:lnTo>
                  <a:lnTo>
                    <a:pt x="1116" y="444"/>
                  </a:lnTo>
                  <a:lnTo>
                    <a:pt x="1116" y="408"/>
                  </a:lnTo>
                  <a:lnTo>
                    <a:pt x="1128" y="372"/>
                  </a:lnTo>
                  <a:lnTo>
                    <a:pt x="1140" y="336"/>
                  </a:lnTo>
                  <a:lnTo>
                    <a:pt x="1140" y="300"/>
                  </a:lnTo>
                  <a:lnTo>
                    <a:pt x="1152" y="264"/>
                  </a:lnTo>
                  <a:lnTo>
                    <a:pt x="1164" y="228"/>
                  </a:lnTo>
                  <a:lnTo>
                    <a:pt x="1164" y="192"/>
                  </a:lnTo>
                  <a:lnTo>
                    <a:pt x="1164" y="156"/>
                  </a:lnTo>
                  <a:lnTo>
                    <a:pt x="1164" y="120"/>
                  </a:lnTo>
                  <a:lnTo>
                    <a:pt x="1176" y="84"/>
                  </a:lnTo>
                  <a:lnTo>
                    <a:pt x="1176" y="48"/>
                  </a:lnTo>
                  <a:lnTo>
                    <a:pt x="1176" y="12"/>
                  </a:lnTo>
                  <a:lnTo>
                    <a:pt x="1176" y="0"/>
                  </a:lnTo>
                </a:path>
              </a:pathLst>
            </a:custGeom>
            <a:solidFill>
              <a:srgbClr val="00279F"/>
            </a:solidFill>
            <a:ln w="50800" cap="rnd" cmpd="sng">
              <a:solidFill>
                <a:srgbClr val="114FFB"/>
              </a:solidFill>
              <a:prstDash val="solid"/>
              <a:round/>
              <a:headEnd type="none" w="sm" len="sm"/>
              <a:tailEnd type="none" w="sm" len="sm"/>
            </a:ln>
            <a:effectLst/>
          </p:spPr>
          <p:txBody>
            <a:bodyPr/>
            <a:lstStyle/>
            <a:p>
              <a:endParaRPr lang="en-US"/>
            </a:p>
          </p:txBody>
        </p:sp>
      </p:grpSp>
      <p:sp>
        <p:nvSpPr>
          <p:cNvPr id="1597445" name="Freeform 5"/>
          <p:cNvSpPr>
            <a:spLocks/>
          </p:cNvSpPr>
          <p:nvPr/>
        </p:nvSpPr>
        <p:spPr bwMode="auto">
          <a:xfrm>
            <a:off x="1104900" y="1447800"/>
            <a:ext cx="7735888" cy="4383088"/>
          </a:xfrm>
          <a:custGeom>
            <a:avLst/>
            <a:gdLst/>
            <a:ahLst/>
            <a:cxnLst>
              <a:cxn ang="0">
                <a:pos x="1140" y="2760"/>
              </a:cxn>
              <a:cxn ang="0">
                <a:pos x="1812" y="2568"/>
              </a:cxn>
              <a:cxn ang="0">
                <a:pos x="1668" y="2016"/>
              </a:cxn>
              <a:cxn ang="0">
                <a:pos x="1692" y="1464"/>
              </a:cxn>
              <a:cxn ang="0">
                <a:pos x="1308" y="1212"/>
              </a:cxn>
              <a:cxn ang="0">
                <a:pos x="1128" y="1548"/>
              </a:cxn>
              <a:cxn ang="0">
                <a:pos x="1008" y="1692"/>
              </a:cxn>
              <a:cxn ang="0">
                <a:pos x="900" y="1392"/>
              </a:cxn>
              <a:cxn ang="0">
                <a:pos x="636" y="1116"/>
              </a:cxn>
              <a:cxn ang="0">
                <a:pos x="672" y="1008"/>
              </a:cxn>
              <a:cxn ang="0">
                <a:pos x="804" y="1236"/>
              </a:cxn>
              <a:cxn ang="0">
                <a:pos x="924" y="984"/>
              </a:cxn>
              <a:cxn ang="0">
                <a:pos x="840" y="780"/>
              </a:cxn>
              <a:cxn ang="0">
                <a:pos x="1044" y="744"/>
              </a:cxn>
              <a:cxn ang="0">
                <a:pos x="1188" y="936"/>
              </a:cxn>
              <a:cxn ang="0">
                <a:pos x="1308" y="996"/>
              </a:cxn>
              <a:cxn ang="0">
                <a:pos x="1488" y="804"/>
              </a:cxn>
              <a:cxn ang="0">
                <a:pos x="1776" y="900"/>
              </a:cxn>
              <a:cxn ang="0">
                <a:pos x="1644" y="1116"/>
              </a:cxn>
              <a:cxn ang="0">
                <a:pos x="1980" y="804"/>
              </a:cxn>
              <a:cxn ang="0">
                <a:pos x="1932" y="672"/>
              </a:cxn>
              <a:cxn ang="0">
                <a:pos x="1956" y="564"/>
              </a:cxn>
              <a:cxn ang="0">
                <a:pos x="2484" y="504"/>
              </a:cxn>
              <a:cxn ang="0">
                <a:pos x="2220" y="828"/>
              </a:cxn>
              <a:cxn ang="0">
                <a:pos x="2424" y="900"/>
              </a:cxn>
              <a:cxn ang="0">
                <a:pos x="2544" y="852"/>
              </a:cxn>
              <a:cxn ang="0">
                <a:pos x="2664" y="852"/>
              </a:cxn>
              <a:cxn ang="0">
                <a:pos x="2976" y="1128"/>
              </a:cxn>
              <a:cxn ang="0">
                <a:pos x="2736" y="1356"/>
              </a:cxn>
              <a:cxn ang="0">
                <a:pos x="2628" y="1284"/>
              </a:cxn>
              <a:cxn ang="0">
                <a:pos x="2040" y="1332"/>
              </a:cxn>
              <a:cxn ang="0">
                <a:pos x="2040" y="1848"/>
              </a:cxn>
              <a:cxn ang="0">
                <a:pos x="2304" y="1512"/>
              </a:cxn>
              <a:cxn ang="0">
                <a:pos x="2436" y="1428"/>
              </a:cxn>
              <a:cxn ang="0">
                <a:pos x="2736" y="1548"/>
              </a:cxn>
              <a:cxn ang="0">
                <a:pos x="2436" y="1896"/>
              </a:cxn>
              <a:cxn ang="0">
                <a:pos x="2856" y="1680"/>
              </a:cxn>
              <a:cxn ang="0">
                <a:pos x="3096" y="984"/>
              </a:cxn>
              <a:cxn ang="0">
                <a:pos x="2820" y="672"/>
              </a:cxn>
              <a:cxn ang="0">
                <a:pos x="3144" y="636"/>
              </a:cxn>
              <a:cxn ang="0">
                <a:pos x="3144" y="516"/>
              </a:cxn>
              <a:cxn ang="0">
                <a:pos x="3072" y="288"/>
              </a:cxn>
              <a:cxn ang="0">
                <a:pos x="2808" y="216"/>
              </a:cxn>
              <a:cxn ang="0">
                <a:pos x="3144" y="108"/>
              </a:cxn>
              <a:cxn ang="0">
                <a:pos x="3564" y="264"/>
              </a:cxn>
              <a:cxn ang="0">
                <a:pos x="3516" y="528"/>
              </a:cxn>
              <a:cxn ang="0">
                <a:pos x="3876" y="60"/>
              </a:cxn>
              <a:cxn ang="0">
                <a:pos x="4068" y="132"/>
              </a:cxn>
              <a:cxn ang="0">
                <a:pos x="4092" y="396"/>
              </a:cxn>
              <a:cxn ang="0">
                <a:pos x="4332" y="624"/>
              </a:cxn>
              <a:cxn ang="0">
                <a:pos x="3984" y="732"/>
              </a:cxn>
              <a:cxn ang="0">
                <a:pos x="4044" y="1032"/>
              </a:cxn>
              <a:cxn ang="0">
                <a:pos x="4344" y="1020"/>
              </a:cxn>
              <a:cxn ang="0">
                <a:pos x="4080" y="1320"/>
              </a:cxn>
              <a:cxn ang="0">
                <a:pos x="3876" y="948"/>
              </a:cxn>
              <a:cxn ang="0">
                <a:pos x="3576" y="648"/>
              </a:cxn>
              <a:cxn ang="0">
                <a:pos x="3228" y="1176"/>
              </a:cxn>
              <a:cxn ang="0">
                <a:pos x="2904" y="1692"/>
              </a:cxn>
              <a:cxn ang="0">
                <a:pos x="2892" y="2292"/>
              </a:cxn>
              <a:cxn ang="0">
                <a:pos x="4872" y="2748"/>
              </a:cxn>
            </a:cxnLst>
            <a:rect l="0" t="0" r="r" b="b"/>
            <a:pathLst>
              <a:path w="4873" h="2761">
                <a:moveTo>
                  <a:pt x="0" y="2760"/>
                </a:moveTo>
                <a:lnTo>
                  <a:pt x="36" y="2760"/>
                </a:lnTo>
                <a:lnTo>
                  <a:pt x="132" y="2760"/>
                </a:lnTo>
                <a:lnTo>
                  <a:pt x="228" y="2760"/>
                </a:lnTo>
                <a:lnTo>
                  <a:pt x="300" y="2760"/>
                </a:lnTo>
                <a:lnTo>
                  <a:pt x="372" y="2760"/>
                </a:lnTo>
                <a:lnTo>
                  <a:pt x="444" y="2760"/>
                </a:lnTo>
                <a:lnTo>
                  <a:pt x="516" y="2760"/>
                </a:lnTo>
                <a:lnTo>
                  <a:pt x="612" y="2760"/>
                </a:lnTo>
                <a:lnTo>
                  <a:pt x="708" y="2760"/>
                </a:lnTo>
                <a:lnTo>
                  <a:pt x="804" y="2760"/>
                </a:lnTo>
                <a:lnTo>
                  <a:pt x="876" y="2760"/>
                </a:lnTo>
                <a:lnTo>
                  <a:pt x="972" y="2760"/>
                </a:lnTo>
                <a:lnTo>
                  <a:pt x="1068" y="2760"/>
                </a:lnTo>
                <a:lnTo>
                  <a:pt x="1140" y="2760"/>
                </a:lnTo>
                <a:lnTo>
                  <a:pt x="1236" y="2760"/>
                </a:lnTo>
                <a:lnTo>
                  <a:pt x="1308" y="2760"/>
                </a:lnTo>
                <a:lnTo>
                  <a:pt x="1404" y="2760"/>
                </a:lnTo>
                <a:lnTo>
                  <a:pt x="1476" y="2760"/>
                </a:lnTo>
                <a:lnTo>
                  <a:pt x="1572" y="2760"/>
                </a:lnTo>
                <a:lnTo>
                  <a:pt x="1620" y="2760"/>
                </a:lnTo>
                <a:lnTo>
                  <a:pt x="1668" y="2760"/>
                </a:lnTo>
                <a:lnTo>
                  <a:pt x="1704" y="2760"/>
                </a:lnTo>
                <a:lnTo>
                  <a:pt x="1740" y="2760"/>
                </a:lnTo>
                <a:lnTo>
                  <a:pt x="1776" y="2748"/>
                </a:lnTo>
                <a:lnTo>
                  <a:pt x="1800" y="2712"/>
                </a:lnTo>
                <a:lnTo>
                  <a:pt x="1812" y="2676"/>
                </a:lnTo>
                <a:lnTo>
                  <a:pt x="1812" y="2640"/>
                </a:lnTo>
                <a:lnTo>
                  <a:pt x="1812" y="2604"/>
                </a:lnTo>
                <a:lnTo>
                  <a:pt x="1812" y="2568"/>
                </a:lnTo>
                <a:lnTo>
                  <a:pt x="1812" y="2532"/>
                </a:lnTo>
                <a:lnTo>
                  <a:pt x="1812" y="2496"/>
                </a:lnTo>
                <a:lnTo>
                  <a:pt x="1812" y="2460"/>
                </a:lnTo>
                <a:lnTo>
                  <a:pt x="1812" y="2424"/>
                </a:lnTo>
                <a:lnTo>
                  <a:pt x="1812" y="2388"/>
                </a:lnTo>
                <a:lnTo>
                  <a:pt x="1812" y="2352"/>
                </a:lnTo>
                <a:lnTo>
                  <a:pt x="1800" y="2316"/>
                </a:lnTo>
                <a:lnTo>
                  <a:pt x="1776" y="2280"/>
                </a:lnTo>
                <a:lnTo>
                  <a:pt x="1776" y="2244"/>
                </a:lnTo>
                <a:lnTo>
                  <a:pt x="1752" y="2208"/>
                </a:lnTo>
                <a:lnTo>
                  <a:pt x="1728" y="2172"/>
                </a:lnTo>
                <a:lnTo>
                  <a:pt x="1704" y="2136"/>
                </a:lnTo>
                <a:lnTo>
                  <a:pt x="1692" y="2100"/>
                </a:lnTo>
                <a:lnTo>
                  <a:pt x="1680" y="2052"/>
                </a:lnTo>
                <a:lnTo>
                  <a:pt x="1668" y="2016"/>
                </a:lnTo>
                <a:lnTo>
                  <a:pt x="1668" y="1980"/>
                </a:lnTo>
                <a:lnTo>
                  <a:pt x="1668" y="1944"/>
                </a:lnTo>
                <a:lnTo>
                  <a:pt x="1668" y="1908"/>
                </a:lnTo>
                <a:lnTo>
                  <a:pt x="1668" y="1872"/>
                </a:lnTo>
                <a:lnTo>
                  <a:pt x="1668" y="1836"/>
                </a:lnTo>
                <a:lnTo>
                  <a:pt x="1668" y="1800"/>
                </a:lnTo>
                <a:lnTo>
                  <a:pt x="1668" y="1764"/>
                </a:lnTo>
                <a:lnTo>
                  <a:pt x="1680" y="1728"/>
                </a:lnTo>
                <a:lnTo>
                  <a:pt x="1692" y="1692"/>
                </a:lnTo>
                <a:lnTo>
                  <a:pt x="1692" y="1656"/>
                </a:lnTo>
                <a:lnTo>
                  <a:pt x="1692" y="1620"/>
                </a:lnTo>
                <a:lnTo>
                  <a:pt x="1692" y="1572"/>
                </a:lnTo>
                <a:lnTo>
                  <a:pt x="1692" y="1536"/>
                </a:lnTo>
                <a:lnTo>
                  <a:pt x="1692" y="1500"/>
                </a:lnTo>
                <a:lnTo>
                  <a:pt x="1692" y="1464"/>
                </a:lnTo>
                <a:lnTo>
                  <a:pt x="1692" y="1428"/>
                </a:lnTo>
                <a:lnTo>
                  <a:pt x="1692" y="1392"/>
                </a:lnTo>
                <a:lnTo>
                  <a:pt x="1692" y="1356"/>
                </a:lnTo>
                <a:lnTo>
                  <a:pt x="1680" y="1320"/>
                </a:lnTo>
                <a:lnTo>
                  <a:pt x="1668" y="1284"/>
                </a:lnTo>
                <a:lnTo>
                  <a:pt x="1632" y="1248"/>
                </a:lnTo>
                <a:lnTo>
                  <a:pt x="1596" y="1224"/>
                </a:lnTo>
                <a:lnTo>
                  <a:pt x="1560" y="1200"/>
                </a:lnTo>
                <a:lnTo>
                  <a:pt x="1524" y="1200"/>
                </a:lnTo>
                <a:lnTo>
                  <a:pt x="1488" y="1200"/>
                </a:lnTo>
                <a:lnTo>
                  <a:pt x="1452" y="1200"/>
                </a:lnTo>
                <a:lnTo>
                  <a:pt x="1416" y="1200"/>
                </a:lnTo>
                <a:lnTo>
                  <a:pt x="1380" y="1200"/>
                </a:lnTo>
                <a:lnTo>
                  <a:pt x="1344" y="1200"/>
                </a:lnTo>
                <a:lnTo>
                  <a:pt x="1308" y="1212"/>
                </a:lnTo>
                <a:lnTo>
                  <a:pt x="1272" y="1224"/>
                </a:lnTo>
                <a:lnTo>
                  <a:pt x="1236" y="1260"/>
                </a:lnTo>
                <a:lnTo>
                  <a:pt x="1224" y="1296"/>
                </a:lnTo>
                <a:lnTo>
                  <a:pt x="1224" y="1332"/>
                </a:lnTo>
                <a:lnTo>
                  <a:pt x="1224" y="1368"/>
                </a:lnTo>
                <a:lnTo>
                  <a:pt x="1224" y="1404"/>
                </a:lnTo>
                <a:lnTo>
                  <a:pt x="1224" y="1440"/>
                </a:lnTo>
                <a:lnTo>
                  <a:pt x="1260" y="1416"/>
                </a:lnTo>
                <a:lnTo>
                  <a:pt x="1272" y="1380"/>
                </a:lnTo>
                <a:lnTo>
                  <a:pt x="1296" y="1416"/>
                </a:lnTo>
                <a:lnTo>
                  <a:pt x="1260" y="1440"/>
                </a:lnTo>
                <a:lnTo>
                  <a:pt x="1236" y="1476"/>
                </a:lnTo>
                <a:lnTo>
                  <a:pt x="1200" y="1500"/>
                </a:lnTo>
                <a:lnTo>
                  <a:pt x="1164" y="1524"/>
                </a:lnTo>
                <a:lnTo>
                  <a:pt x="1128" y="1548"/>
                </a:lnTo>
                <a:lnTo>
                  <a:pt x="1128" y="1512"/>
                </a:lnTo>
                <a:lnTo>
                  <a:pt x="1152" y="1476"/>
                </a:lnTo>
                <a:lnTo>
                  <a:pt x="1164" y="1440"/>
                </a:lnTo>
                <a:lnTo>
                  <a:pt x="1128" y="1428"/>
                </a:lnTo>
                <a:lnTo>
                  <a:pt x="1092" y="1428"/>
                </a:lnTo>
                <a:lnTo>
                  <a:pt x="1068" y="1464"/>
                </a:lnTo>
                <a:lnTo>
                  <a:pt x="1044" y="1500"/>
                </a:lnTo>
                <a:lnTo>
                  <a:pt x="1032" y="1536"/>
                </a:lnTo>
                <a:lnTo>
                  <a:pt x="1032" y="1476"/>
                </a:lnTo>
                <a:lnTo>
                  <a:pt x="1020" y="1512"/>
                </a:lnTo>
                <a:lnTo>
                  <a:pt x="1020" y="1548"/>
                </a:lnTo>
                <a:lnTo>
                  <a:pt x="1008" y="1584"/>
                </a:lnTo>
                <a:lnTo>
                  <a:pt x="1008" y="1620"/>
                </a:lnTo>
                <a:lnTo>
                  <a:pt x="1008" y="1656"/>
                </a:lnTo>
                <a:lnTo>
                  <a:pt x="1008" y="1692"/>
                </a:lnTo>
                <a:lnTo>
                  <a:pt x="996" y="1656"/>
                </a:lnTo>
                <a:lnTo>
                  <a:pt x="996" y="1620"/>
                </a:lnTo>
                <a:lnTo>
                  <a:pt x="984" y="1584"/>
                </a:lnTo>
                <a:lnTo>
                  <a:pt x="984" y="1548"/>
                </a:lnTo>
                <a:lnTo>
                  <a:pt x="984" y="1512"/>
                </a:lnTo>
                <a:lnTo>
                  <a:pt x="984" y="1476"/>
                </a:lnTo>
                <a:lnTo>
                  <a:pt x="984" y="1440"/>
                </a:lnTo>
                <a:lnTo>
                  <a:pt x="972" y="1476"/>
                </a:lnTo>
                <a:lnTo>
                  <a:pt x="948" y="1512"/>
                </a:lnTo>
                <a:lnTo>
                  <a:pt x="936" y="1548"/>
                </a:lnTo>
                <a:lnTo>
                  <a:pt x="936" y="1512"/>
                </a:lnTo>
                <a:lnTo>
                  <a:pt x="936" y="1476"/>
                </a:lnTo>
                <a:lnTo>
                  <a:pt x="936" y="1440"/>
                </a:lnTo>
                <a:lnTo>
                  <a:pt x="936" y="1404"/>
                </a:lnTo>
                <a:lnTo>
                  <a:pt x="900" y="1392"/>
                </a:lnTo>
                <a:lnTo>
                  <a:pt x="864" y="1392"/>
                </a:lnTo>
                <a:lnTo>
                  <a:pt x="828" y="1392"/>
                </a:lnTo>
                <a:lnTo>
                  <a:pt x="792" y="1392"/>
                </a:lnTo>
                <a:lnTo>
                  <a:pt x="756" y="1392"/>
                </a:lnTo>
                <a:lnTo>
                  <a:pt x="720" y="1380"/>
                </a:lnTo>
                <a:lnTo>
                  <a:pt x="696" y="1344"/>
                </a:lnTo>
                <a:lnTo>
                  <a:pt x="684" y="1308"/>
                </a:lnTo>
                <a:lnTo>
                  <a:pt x="648" y="1284"/>
                </a:lnTo>
                <a:lnTo>
                  <a:pt x="648" y="1248"/>
                </a:lnTo>
                <a:lnTo>
                  <a:pt x="636" y="1212"/>
                </a:lnTo>
                <a:lnTo>
                  <a:pt x="636" y="1260"/>
                </a:lnTo>
                <a:lnTo>
                  <a:pt x="636" y="1224"/>
                </a:lnTo>
                <a:lnTo>
                  <a:pt x="636" y="1188"/>
                </a:lnTo>
                <a:lnTo>
                  <a:pt x="636" y="1152"/>
                </a:lnTo>
                <a:lnTo>
                  <a:pt x="636" y="1116"/>
                </a:lnTo>
                <a:lnTo>
                  <a:pt x="636" y="1080"/>
                </a:lnTo>
                <a:lnTo>
                  <a:pt x="636" y="1044"/>
                </a:lnTo>
                <a:lnTo>
                  <a:pt x="636" y="1008"/>
                </a:lnTo>
                <a:lnTo>
                  <a:pt x="636" y="972"/>
                </a:lnTo>
                <a:lnTo>
                  <a:pt x="636" y="936"/>
                </a:lnTo>
                <a:lnTo>
                  <a:pt x="612" y="900"/>
                </a:lnTo>
                <a:lnTo>
                  <a:pt x="576" y="888"/>
                </a:lnTo>
                <a:lnTo>
                  <a:pt x="540" y="864"/>
                </a:lnTo>
                <a:lnTo>
                  <a:pt x="576" y="864"/>
                </a:lnTo>
                <a:lnTo>
                  <a:pt x="612" y="864"/>
                </a:lnTo>
                <a:lnTo>
                  <a:pt x="648" y="864"/>
                </a:lnTo>
                <a:lnTo>
                  <a:pt x="672" y="900"/>
                </a:lnTo>
                <a:lnTo>
                  <a:pt x="672" y="936"/>
                </a:lnTo>
                <a:lnTo>
                  <a:pt x="672" y="972"/>
                </a:lnTo>
                <a:lnTo>
                  <a:pt x="672" y="1008"/>
                </a:lnTo>
                <a:lnTo>
                  <a:pt x="672" y="1044"/>
                </a:lnTo>
                <a:lnTo>
                  <a:pt x="672" y="1080"/>
                </a:lnTo>
                <a:lnTo>
                  <a:pt x="708" y="1080"/>
                </a:lnTo>
                <a:lnTo>
                  <a:pt x="720" y="1044"/>
                </a:lnTo>
                <a:lnTo>
                  <a:pt x="732" y="1008"/>
                </a:lnTo>
                <a:lnTo>
                  <a:pt x="744" y="972"/>
                </a:lnTo>
                <a:lnTo>
                  <a:pt x="768" y="1008"/>
                </a:lnTo>
                <a:lnTo>
                  <a:pt x="768" y="1044"/>
                </a:lnTo>
                <a:lnTo>
                  <a:pt x="744" y="1080"/>
                </a:lnTo>
                <a:lnTo>
                  <a:pt x="744" y="1116"/>
                </a:lnTo>
                <a:lnTo>
                  <a:pt x="732" y="1152"/>
                </a:lnTo>
                <a:lnTo>
                  <a:pt x="732" y="1188"/>
                </a:lnTo>
                <a:lnTo>
                  <a:pt x="732" y="1224"/>
                </a:lnTo>
                <a:lnTo>
                  <a:pt x="768" y="1236"/>
                </a:lnTo>
                <a:lnTo>
                  <a:pt x="804" y="1236"/>
                </a:lnTo>
                <a:lnTo>
                  <a:pt x="804" y="1200"/>
                </a:lnTo>
                <a:lnTo>
                  <a:pt x="804" y="1164"/>
                </a:lnTo>
                <a:lnTo>
                  <a:pt x="828" y="1128"/>
                </a:lnTo>
                <a:lnTo>
                  <a:pt x="864" y="1128"/>
                </a:lnTo>
                <a:lnTo>
                  <a:pt x="864" y="1164"/>
                </a:lnTo>
                <a:lnTo>
                  <a:pt x="852" y="1200"/>
                </a:lnTo>
                <a:lnTo>
                  <a:pt x="852" y="1236"/>
                </a:lnTo>
                <a:lnTo>
                  <a:pt x="900" y="1260"/>
                </a:lnTo>
                <a:lnTo>
                  <a:pt x="924" y="1224"/>
                </a:lnTo>
                <a:lnTo>
                  <a:pt x="924" y="1188"/>
                </a:lnTo>
                <a:lnTo>
                  <a:pt x="924" y="1140"/>
                </a:lnTo>
                <a:lnTo>
                  <a:pt x="924" y="1092"/>
                </a:lnTo>
                <a:lnTo>
                  <a:pt x="924" y="1056"/>
                </a:lnTo>
                <a:lnTo>
                  <a:pt x="924" y="1020"/>
                </a:lnTo>
                <a:lnTo>
                  <a:pt x="924" y="984"/>
                </a:lnTo>
                <a:lnTo>
                  <a:pt x="924" y="948"/>
                </a:lnTo>
                <a:lnTo>
                  <a:pt x="936" y="912"/>
                </a:lnTo>
                <a:lnTo>
                  <a:pt x="972" y="900"/>
                </a:lnTo>
                <a:lnTo>
                  <a:pt x="1008" y="888"/>
                </a:lnTo>
                <a:lnTo>
                  <a:pt x="1044" y="876"/>
                </a:lnTo>
                <a:lnTo>
                  <a:pt x="1056" y="840"/>
                </a:lnTo>
                <a:lnTo>
                  <a:pt x="1056" y="804"/>
                </a:lnTo>
                <a:lnTo>
                  <a:pt x="1020" y="804"/>
                </a:lnTo>
                <a:lnTo>
                  <a:pt x="984" y="804"/>
                </a:lnTo>
                <a:lnTo>
                  <a:pt x="948" y="792"/>
                </a:lnTo>
                <a:lnTo>
                  <a:pt x="912" y="792"/>
                </a:lnTo>
                <a:lnTo>
                  <a:pt x="876" y="792"/>
                </a:lnTo>
                <a:lnTo>
                  <a:pt x="840" y="792"/>
                </a:lnTo>
                <a:lnTo>
                  <a:pt x="804" y="792"/>
                </a:lnTo>
                <a:lnTo>
                  <a:pt x="840" y="780"/>
                </a:lnTo>
                <a:lnTo>
                  <a:pt x="876" y="780"/>
                </a:lnTo>
                <a:lnTo>
                  <a:pt x="912" y="780"/>
                </a:lnTo>
                <a:lnTo>
                  <a:pt x="948" y="780"/>
                </a:lnTo>
                <a:lnTo>
                  <a:pt x="984" y="780"/>
                </a:lnTo>
                <a:lnTo>
                  <a:pt x="1020" y="780"/>
                </a:lnTo>
                <a:lnTo>
                  <a:pt x="1056" y="792"/>
                </a:lnTo>
                <a:lnTo>
                  <a:pt x="1068" y="828"/>
                </a:lnTo>
                <a:lnTo>
                  <a:pt x="1080" y="864"/>
                </a:lnTo>
                <a:lnTo>
                  <a:pt x="1128" y="876"/>
                </a:lnTo>
                <a:lnTo>
                  <a:pt x="1164" y="876"/>
                </a:lnTo>
                <a:lnTo>
                  <a:pt x="1164" y="840"/>
                </a:lnTo>
                <a:lnTo>
                  <a:pt x="1152" y="804"/>
                </a:lnTo>
                <a:lnTo>
                  <a:pt x="1116" y="780"/>
                </a:lnTo>
                <a:lnTo>
                  <a:pt x="1080" y="768"/>
                </a:lnTo>
                <a:lnTo>
                  <a:pt x="1044" y="744"/>
                </a:lnTo>
                <a:lnTo>
                  <a:pt x="1008" y="732"/>
                </a:lnTo>
                <a:lnTo>
                  <a:pt x="996" y="696"/>
                </a:lnTo>
                <a:lnTo>
                  <a:pt x="1032" y="696"/>
                </a:lnTo>
                <a:lnTo>
                  <a:pt x="1068" y="696"/>
                </a:lnTo>
                <a:lnTo>
                  <a:pt x="1104" y="720"/>
                </a:lnTo>
                <a:lnTo>
                  <a:pt x="1116" y="756"/>
                </a:lnTo>
                <a:lnTo>
                  <a:pt x="1140" y="792"/>
                </a:lnTo>
                <a:lnTo>
                  <a:pt x="1176" y="792"/>
                </a:lnTo>
                <a:lnTo>
                  <a:pt x="1212" y="804"/>
                </a:lnTo>
                <a:lnTo>
                  <a:pt x="1248" y="816"/>
                </a:lnTo>
                <a:lnTo>
                  <a:pt x="1260" y="852"/>
                </a:lnTo>
                <a:lnTo>
                  <a:pt x="1260" y="888"/>
                </a:lnTo>
                <a:lnTo>
                  <a:pt x="1260" y="924"/>
                </a:lnTo>
                <a:lnTo>
                  <a:pt x="1224" y="924"/>
                </a:lnTo>
                <a:lnTo>
                  <a:pt x="1188" y="936"/>
                </a:lnTo>
                <a:lnTo>
                  <a:pt x="1152" y="948"/>
                </a:lnTo>
                <a:lnTo>
                  <a:pt x="1128" y="984"/>
                </a:lnTo>
                <a:lnTo>
                  <a:pt x="1104" y="1020"/>
                </a:lnTo>
                <a:lnTo>
                  <a:pt x="1092" y="1068"/>
                </a:lnTo>
                <a:lnTo>
                  <a:pt x="1080" y="1116"/>
                </a:lnTo>
                <a:lnTo>
                  <a:pt x="1080" y="1152"/>
                </a:lnTo>
                <a:lnTo>
                  <a:pt x="1080" y="1188"/>
                </a:lnTo>
                <a:lnTo>
                  <a:pt x="1116" y="1188"/>
                </a:lnTo>
                <a:lnTo>
                  <a:pt x="1152" y="1188"/>
                </a:lnTo>
                <a:lnTo>
                  <a:pt x="1188" y="1188"/>
                </a:lnTo>
                <a:lnTo>
                  <a:pt x="1224" y="1152"/>
                </a:lnTo>
                <a:lnTo>
                  <a:pt x="1248" y="1116"/>
                </a:lnTo>
                <a:lnTo>
                  <a:pt x="1272" y="1080"/>
                </a:lnTo>
                <a:lnTo>
                  <a:pt x="1296" y="1044"/>
                </a:lnTo>
                <a:lnTo>
                  <a:pt x="1308" y="996"/>
                </a:lnTo>
                <a:lnTo>
                  <a:pt x="1320" y="960"/>
                </a:lnTo>
                <a:lnTo>
                  <a:pt x="1332" y="924"/>
                </a:lnTo>
                <a:lnTo>
                  <a:pt x="1356" y="888"/>
                </a:lnTo>
                <a:lnTo>
                  <a:pt x="1392" y="852"/>
                </a:lnTo>
                <a:lnTo>
                  <a:pt x="1428" y="828"/>
                </a:lnTo>
                <a:lnTo>
                  <a:pt x="1464" y="804"/>
                </a:lnTo>
                <a:lnTo>
                  <a:pt x="1500" y="780"/>
                </a:lnTo>
                <a:lnTo>
                  <a:pt x="1536" y="768"/>
                </a:lnTo>
                <a:lnTo>
                  <a:pt x="1572" y="756"/>
                </a:lnTo>
                <a:lnTo>
                  <a:pt x="1608" y="756"/>
                </a:lnTo>
                <a:lnTo>
                  <a:pt x="1632" y="792"/>
                </a:lnTo>
                <a:lnTo>
                  <a:pt x="1596" y="792"/>
                </a:lnTo>
                <a:lnTo>
                  <a:pt x="1560" y="804"/>
                </a:lnTo>
                <a:lnTo>
                  <a:pt x="1524" y="804"/>
                </a:lnTo>
                <a:lnTo>
                  <a:pt x="1488" y="804"/>
                </a:lnTo>
                <a:lnTo>
                  <a:pt x="1464" y="840"/>
                </a:lnTo>
                <a:lnTo>
                  <a:pt x="1440" y="876"/>
                </a:lnTo>
                <a:lnTo>
                  <a:pt x="1428" y="912"/>
                </a:lnTo>
                <a:lnTo>
                  <a:pt x="1416" y="948"/>
                </a:lnTo>
                <a:lnTo>
                  <a:pt x="1416" y="984"/>
                </a:lnTo>
                <a:lnTo>
                  <a:pt x="1452" y="984"/>
                </a:lnTo>
                <a:lnTo>
                  <a:pt x="1488" y="984"/>
                </a:lnTo>
                <a:lnTo>
                  <a:pt x="1524" y="984"/>
                </a:lnTo>
                <a:lnTo>
                  <a:pt x="1560" y="984"/>
                </a:lnTo>
                <a:lnTo>
                  <a:pt x="1596" y="984"/>
                </a:lnTo>
                <a:lnTo>
                  <a:pt x="1632" y="972"/>
                </a:lnTo>
                <a:lnTo>
                  <a:pt x="1668" y="948"/>
                </a:lnTo>
                <a:lnTo>
                  <a:pt x="1704" y="912"/>
                </a:lnTo>
                <a:lnTo>
                  <a:pt x="1740" y="900"/>
                </a:lnTo>
                <a:lnTo>
                  <a:pt x="1776" y="900"/>
                </a:lnTo>
                <a:lnTo>
                  <a:pt x="1812" y="900"/>
                </a:lnTo>
                <a:lnTo>
                  <a:pt x="1848" y="900"/>
                </a:lnTo>
                <a:lnTo>
                  <a:pt x="1896" y="900"/>
                </a:lnTo>
                <a:lnTo>
                  <a:pt x="1908" y="936"/>
                </a:lnTo>
                <a:lnTo>
                  <a:pt x="1872" y="960"/>
                </a:lnTo>
                <a:lnTo>
                  <a:pt x="1824" y="960"/>
                </a:lnTo>
                <a:lnTo>
                  <a:pt x="1788" y="972"/>
                </a:lnTo>
                <a:lnTo>
                  <a:pt x="1752" y="972"/>
                </a:lnTo>
                <a:lnTo>
                  <a:pt x="1716" y="984"/>
                </a:lnTo>
                <a:lnTo>
                  <a:pt x="1680" y="996"/>
                </a:lnTo>
                <a:lnTo>
                  <a:pt x="1644" y="1020"/>
                </a:lnTo>
                <a:lnTo>
                  <a:pt x="1608" y="1032"/>
                </a:lnTo>
                <a:lnTo>
                  <a:pt x="1584" y="1068"/>
                </a:lnTo>
                <a:lnTo>
                  <a:pt x="1596" y="1104"/>
                </a:lnTo>
                <a:lnTo>
                  <a:pt x="1644" y="1116"/>
                </a:lnTo>
                <a:lnTo>
                  <a:pt x="1680" y="1116"/>
                </a:lnTo>
                <a:lnTo>
                  <a:pt x="1716" y="1116"/>
                </a:lnTo>
                <a:lnTo>
                  <a:pt x="1752" y="1116"/>
                </a:lnTo>
                <a:lnTo>
                  <a:pt x="1788" y="1116"/>
                </a:lnTo>
                <a:lnTo>
                  <a:pt x="1824" y="1104"/>
                </a:lnTo>
                <a:lnTo>
                  <a:pt x="1860" y="1092"/>
                </a:lnTo>
                <a:lnTo>
                  <a:pt x="1896" y="1068"/>
                </a:lnTo>
                <a:lnTo>
                  <a:pt x="1920" y="1032"/>
                </a:lnTo>
                <a:lnTo>
                  <a:pt x="1956" y="1020"/>
                </a:lnTo>
                <a:lnTo>
                  <a:pt x="1956" y="984"/>
                </a:lnTo>
                <a:lnTo>
                  <a:pt x="1968" y="948"/>
                </a:lnTo>
                <a:lnTo>
                  <a:pt x="1980" y="912"/>
                </a:lnTo>
                <a:lnTo>
                  <a:pt x="1980" y="876"/>
                </a:lnTo>
                <a:lnTo>
                  <a:pt x="1980" y="840"/>
                </a:lnTo>
                <a:lnTo>
                  <a:pt x="1980" y="804"/>
                </a:lnTo>
                <a:lnTo>
                  <a:pt x="1980" y="768"/>
                </a:lnTo>
                <a:lnTo>
                  <a:pt x="1968" y="732"/>
                </a:lnTo>
                <a:lnTo>
                  <a:pt x="1932" y="708"/>
                </a:lnTo>
                <a:lnTo>
                  <a:pt x="1896" y="696"/>
                </a:lnTo>
                <a:lnTo>
                  <a:pt x="1860" y="696"/>
                </a:lnTo>
                <a:lnTo>
                  <a:pt x="1824" y="696"/>
                </a:lnTo>
                <a:lnTo>
                  <a:pt x="1788" y="672"/>
                </a:lnTo>
                <a:lnTo>
                  <a:pt x="1752" y="672"/>
                </a:lnTo>
                <a:lnTo>
                  <a:pt x="1716" y="672"/>
                </a:lnTo>
                <a:lnTo>
                  <a:pt x="1752" y="672"/>
                </a:lnTo>
                <a:lnTo>
                  <a:pt x="1788" y="672"/>
                </a:lnTo>
                <a:lnTo>
                  <a:pt x="1824" y="672"/>
                </a:lnTo>
                <a:lnTo>
                  <a:pt x="1860" y="672"/>
                </a:lnTo>
                <a:lnTo>
                  <a:pt x="1896" y="672"/>
                </a:lnTo>
                <a:lnTo>
                  <a:pt x="1932" y="672"/>
                </a:lnTo>
                <a:lnTo>
                  <a:pt x="1968" y="672"/>
                </a:lnTo>
                <a:lnTo>
                  <a:pt x="2004" y="672"/>
                </a:lnTo>
                <a:lnTo>
                  <a:pt x="2028" y="636"/>
                </a:lnTo>
                <a:lnTo>
                  <a:pt x="1992" y="612"/>
                </a:lnTo>
                <a:lnTo>
                  <a:pt x="1956" y="600"/>
                </a:lnTo>
                <a:lnTo>
                  <a:pt x="1920" y="588"/>
                </a:lnTo>
                <a:lnTo>
                  <a:pt x="1884" y="588"/>
                </a:lnTo>
                <a:lnTo>
                  <a:pt x="1848" y="576"/>
                </a:lnTo>
                <a:lnTo>
                  <a:pt x="1812" y="576"/>
                </a:lnTo>
                <a:lnTo>
                  <a:pt x="1776" y="576"/>
                </a:lnTo>
                <a:lnTo>
                  <a:pt x="1812" y="564"/>
                </a:lnTo>
                <a:lnTo>
                  <a:pt x="1848" y="564"/>
                </a:lnTo>
                <a:lnTo>
                  <a:pt x="1884" y="564"/>
                </a:lnTo>
                <a:lnTo>
                  <a:pt x="1920" y="564"/>
                </a:lnTo>
                <a:lnTo>
                  <a:pt x="1956" y="564"/>
                </a:lnTo>
                <a:lnTo>
                  <a:pt x="1992" y="564"/>
                </a:lnTo>
                <a:lnTo>
                  <a:pt x="2028" y="564"/>
                </a:lnTo>
                <a:lnTo>
                  <a:pt x="2064" y="564"/>
                </a:lnTo>
                <a:lnTo>
                  <a:pt x="2088" y="600"/>
                </a:lnTo>
                <a:lnTo>
                  <a:pt x="2112" y="636"/>
                </a:lnTo>
                <a:lnTo>
                  <a:pt x="2148" y="648"/>
                </a:lnTo>
                <a:lnTo>
                  <a:pt x="2172" y="612"/>
                </a:lnTo>
                <a:lnTo>
                  <a:pt x="2208" y="588"/>
                </a:lnTo>
                <a:lnTo>
                  <a:pt x="2244" y="564"/>
                </a:lnTo>
                <a:lnTo>
                  <a:pt x="2280" y="540"/>
                </a:lnTo>
                <a:lnTo>
                  <a:pt x="2316" y="516"/>
                </a:lnTo>
                <a:lnTo>
                  <a:pt x="2352" y="516"/>
                </a:lnTo>
                <a:lnTo>
                  <a:pt x="2388" y="504"/>
                </a:lnTo>
                <a:lnTo>
                  <a:pt x="2436" y="504"/>
                </a:lnTo>
                <a:lnTo>
                  <a:pt x="2484" y="504"/>
                </a:lnTo>
                <a:lnTo>
                  <a:pt x="2532" y="504"/>
                </a:lnTo>
                <a:lnTo>
                  <a:pt x="2568" y="504"/>
                </a:lnTo>
                <a:lnTo>
                  <a:pt x="2532" y="504"/>
                </a:lnTo>
                <a:lnTo>
                  <a:pt x="2496" y="504"/>
                </a:lnTo>
                <a:lnTo>
                  <a:pt x="2460" y="516"/>
                </a:lnTo>
                <a:lnTo>
                  <a:pt x="2424" y="540"/>
                </a:lnTo>
                <a:lnTo>
                  <a:pt x="2388" y="552"/>
                </a:lnTo>
                <a:lnTo>
                  <a:pt x="2364" y="588"/>
                </a:lnTo>
                <a:lnTo>
                  <a:pt x="2328" y="600"/>
                </a:lnTo>
                <a:lnTo>
                  <a:pt x="2316" y="636"/>
                </a:lnTo>
                <a:lnTo>
                  <a:pt x="2292" y="672"/>
                </a:lnTo>
                <a:lnTo>
                  <a:pt x="2268" y="708"/>
                </a:lnTo>
                <a:lnTo>
                  <a:pt x="2256" y="744"/>
                </a:lnTo>
                <a:lnTo>
                  <a:pt x="2232" y="780"/>
                </a:lnTo>
                <a:lnTo>
                  <a:pt x="2220" y="828"/>
                </a:lnTo>
                <a:lnTo>
                  <a:pt x="2220" y="864"/>
                </a:lnTo>
                <a:lnTo>
                  <a:pt x="2208" y="900"/>
                </a:lnTo>
                <a:lnTo>
                  <a:pt x="2208" y="936"/>
                </a:lnTo>
                <a:lnTo>
                  <a:pt x="2208" y="972"/>
                </a:lnTo>
                <a:lnTo>
                  <a:pt x="2208" y="1008"/>
                </a:lnTo>
                <a:lnTo>
                  <a:pt x="2208" y="1044"/>
                </a:lnTo>
                <a:lnTo>
                  <a:pt x="2244" y="1068"/>
                </a:lnTo>
                <a:lnTo>
                  <a:pt x="2280" y="1068"/>
                </a:lnTo>
                <a:lnTo>
                  <a:pt x="2316" y="1068"/>
                </a:lnTo>
                <a:lnTo>
                  <a:pt x="2352" y="1068"/>
                </a:lnTo>
                <a:lnTo>
                  <a:pt x="2388" y="1044"/>
                </a:lnTo>
                <a:lnTo>
                  <a:pt x="2400" y="1008"/>
                </a:lnTo>
                <a:lnTo>
                  <a:pt x="2412" y="972"/>
                </a:lnTo>
                <a:lnTo>
                  <a:pt x="2412" y="936"/>
                </a:lnTo>
                <a:lnTo>
                  <a:pt x="2424" y="900"/>
                </a:lnTo>
                <a:lnTo>
                  <a:pt x="2424" y="864"/>
                </a:lnTo>
                <a:lnTo>
                  <a:pt x="2424" y="828"/>
                </a:lnTo>
                <a:lnTo>
                  <a:pt x="2424" y="792"/>
                </a:lnTo>
                <a:lnTo>
                  <a:pt x="2388" y="768"/>
                </a:lnTo>
                <a:lnTo>
                  <a:pt x="2352" y="768"/>
                </a:lnTo>
                <a:lnTo>
                  <a:pt x="2316" y="768"/>
                </a:lnTo>
                <a:lnTo>
                  <a:pt x="2352" y="768"/>
                </a:lnTo>
                <a:lnTo>
                  <a:pt x="2388" y="756"/>
                </a:lnTo>
                <a:lnTo>
                  <a:pt x="2424" y="756"/>
                </a:lnTo>
                <a:lnTo>
                  <a:pt x="2460" y="756"/>
                </a:lnTo>
                <a:lnTo>
                  <a:pt x="2484" y="792"/>
                </a:lnTo>
                <a:lnTo>
                  <a:pt x="2484" y="828"/>
                </a:lnTo>
                <a:lnTo>
                  <a:pt x="2508" y="864"/>
                </a:lnTo>
                <a:lnTo>
                  <a:pt x="2544" y="888"/>
                </a:lnTo>
                <a:lnTo>
                  <a:pt x="2544" y="852"/>
                </a:lnTo>
                <a:lnTo>
                  <a:pt x="2544" y="816"/>
                </a:lnTo>
                <a:lnTo>
                  <a:pt x="2544" y="780"/>
                </a:lnTo>
                <a:lnTo>
                  <a:pt x="2544" y="744"/>
                </a:lnTo>
                <a:lnTo>
                  <a:pt x="2508" y="708"/>
                </a:lnTo>
                <a:lnTo>
                  <a:pt x="2472" y="708"/>
                </a:lnTo>
                <a:lnTo>
                  <a:pt x="2436" y="708"/>
                </a:lnTo>
                <a:lnTo>
                  <a:pt x="2472" y="708"/>
                </a:lnTo>
                <a:lnTo>
                  <a:pt x="2508" y="708"/>
                </a:lnTo>
                <a:lnTo>
                  <a:pt x="2544" y="708"/>
                </a:lnTo>
                <a:lnTo>
                  <a:pt x="2580" y="708"/>
                </a:lnTo>
                <a:lnTo>
                  <a:pt x="2616" y="708"/>
                </a:lnTo>
                <a:lnTo>
                  <a:pt x="2640" y="744"/>
                </a:lnTo>
                <a:lnTo>
                  <a:pt x="2640" y="780"/>
                </a:lnTo>
                <a:lnTo>
                  <a:pt x="2640" y="816"/>
                </a:lnTo>
                <a:lnTo>
                  <a:pt x="2664" y="852"/>
                </a:lnTo>
                <a:lnTo>
                  <a:pt x="2664" y="888"/>
                </a:lnTo>
                <a:lnTo>
                  <a:pt x="2664" y="924"/>
                </a:lnTo>
                <a:lnTo>
                  <a:pt x="2664" y="960"/>
                </a:lnTo>
                <a:lnTo>
                  <a:pt x="2664" y="996"/>
                </a:lnTo>
                <a:lnTo>
                  <a:pt x="2664" y="1032"/>
                </a:lnTo>
                <a:lnTo>
                  <a:pt x="2628" y="1056"/>
                </a:lnTo>
                <a:lnTo>
                  <a:pt x="2664" y="1044"/>
                </a:lnTo>
                <a:lnTo>
                  <a:pt x="2760" y="1032"/>
                </a:lnTo>
                <a:lnTo>
                  <a:pt x="2796" y="1032"/>
                </a:lnTo>
                <a:lnTo>
                  <a:pt x="2832" y="1032"/>
                </a:lnTo>
                <a:lnTo>
                  <a:pt x="2868" y="1032"/>
                </a:lnTo>
                <a:lnTo>
                  <a:pt x="2904" y="1032"/>
                </a:lnTo>
                <a:lnTo>
                  <a:pt x="2940" y="1068"/>
                </a:lnTo>
                <a:lnTo>
                  <a:pt x="2976" y="1092"/>
                </a:lnTo>
                <a:lnTo>
                  <a:pt x="2976" y="1128"/>
                </a:lnTo>
                <a:lnTo>
                  <a:pt x="2976" y="1164"/>
                </a:lnTo>
                <a:lnTo>
                  <a:pt x="2940" y="1140"/>
                </a:lnTo>
                <a:lnTo>
                  <a:pt x="2904" y="1128"/>
                </a:lnTo>
                <a:lnTo>
                  <a:pt x="2868" y="1128"/>
                </a:lnTo>
                <a:lnTo>
                  <a:pt x="2832" y="1128"/>
                </a:lnTo>
                <a:lnTo>
                  <a:pt x="2796" y="1128"/>
                </a:lnTo>
                <a:lnTo>
                  <a:pt x="2760" y="1128"/>
                </a:lnTo>
                <a:lnTo>
                  <a:pt x="2724" y="1128"/>
                </a:lnTo>
                <a:lnTo>
                  <a:pt x="2700" y="1176"/>
                </a:lnTo>
                <a:lnTo>
                  <a:pt x="2700" y="1212"/>
                </a:lnTo>
                <a:lnTo>
                  <a:pt x="2700" y="1248"/>
                </a:lnTo>
                <a:lnTo>
                  <a:pt x="2700" y="1284"/>
                </a:lnTo>
                <a:lnTo>
                  <a:pt x="2700" y="1320"/>
                </a:lnTo>
                <a:lnTo>
                  <a:pt x="2700" y="1356"/>
                </a:lnTo>
                <a:lnTo>
                  <a:pt x="2736" y="1356"/>
                </a:lnTo>
                <a:lnTo>
                  <a:pt x="2772" y="1356"/>
                </a:lnTo>
                <a:lnTo>
                  <a:pt x="2808" y="1332"/>
                </a:lnTo>
                <a:lnTo>
                  <a:pt x="2844" y="1332"/>
                </a:lnTo>
                <a:lnTo>
                  <a:pt x="2880" y="1320"/>
                </a:lnTo>
                <a:lnTo>
                  <a:pt x="2904" y="1356"/>
                </a:lnTo>
                <a:lnTo>
                  <a:pt x="2904" y="1392"/>
                </a:lnTo>
                <a:lnTo>
                  <a:pt x="2868" y="1416"/>
                </a:lnTo>
                <a:lnTo>
                  <a:pt x="2832" y="1416"/>
                </a:lnTo>
                <a:lnTo>
                  <a:pt x="2796" y="1416"/>
                </a:lnTo>
                <a:lnTo>
                  <a:pt x="2760" y="1416"/>
                </a:lnTo>
                <a:lnTo>
                  <a:pt x="2724" y="1416"/>
                </a:lnTo>
                <a:lnTo>
                  <a:pt x="2688" y="1404"/>
                </a:lnTo>
                <a:lnTo>
                  <a:pt x="2664" y="1368"/>
                </a:lnTo>
                <a:lnTo>
                  <a:pt x="2640" y="1320"/>
                </a:lnTo>
                <a:lnTo>
                  <a:pt x="2628" y="1284"/>
                </a:lnTo>
                <a:lnTo>
                  <a:pt x="2604" y="1248"/>
                </a:lnTo>
                <a:lnTo>
                  <a:pt x="2568" y="1248"/>
                </a:lnTo>
                <a:lnTo>
                  <a:pt x="2532" y="1236"/>
                </a:lnTo>
                <a:lnTo>
                  <a:pt x="2496" y="1236"/>
                </a:lnTo>
                <a:lnTo>
                  <a:pt x="2400" y="1236"/>
                </a:lnTo>
                <a:lnTo>
                  <a:pt x="2364" y="1236"/>
                </a:lnTo>
                <a:lnTo>
                  <a:pt x="2328" y="1236"/>
                </a:lnTo>
                <a:lnTo>
                  <a:pt x="2292" y="1236"/>
                </a:lnTo>
                <a:lnTo>
                  <a:pt x="2256" y="1236"/>
                </a:lnTo>
                <a:lnTo>
                  <a:pt x="2220" y="1236"/>
                </a:lnTo>
                <a:lnTo>
                  <a:pt x="2184" y="1248"/>
                </a:lnTo>
                <a:lnTo>
                  <a:pt x="2148" y="1260"/>
                </a:lnTo>
                <a:lnTo>
                  <a:pt x="2112" y="1284"/>
                </a:lnTo>
                <a:lnTo>
                  <a:pt x="2076" y="1320"/>
                </a:lnTo>
                <a:lnTo>
                  <a:pt x="2040" y="1332"/>
                </a:lnTo>
                <a:lnTo>
                  <a:pt x="2004" y="1356"/>
                </a:lnTo>
                <a:lnTo>
                  <a:pt x="1980" y="1392"/>
                </a:lnTo>
                <a:lnTo>
                  <a:pt x="1968" y="1428"/>
                </a:lnTo>
                <a:lnTo>
                  <a:pt x="1956" y="1464"/>
                </a:lnTo>
                <a:lnTo>
                  <a:pt x="1956" y="1500"/>
                </a:lnTo>
                <a:lnTo>
                  <a:pt x="1956" y="1536"/>
                </a:lnTo>
                <a:lnTo>
                  <a:pt x="1956" y="1572"/>
                </a:lnTo>
                <a:lnTo>
                  <a:pt x="1956" y="1608"/>
                </a:lnTo>
                <a:lnTo>
                  <a:pt x="1956" y="1644"/>
                </a:lnTo>
                <a:lnTo>
                  <a:pt x="1956" y="1680"/>
                </a:lnTo>
                <a:lnTo>
                  <a:pt x="1956" y="1716"/>
                </a:lnTo>
                <a:lnTo>
                  <a:pt x="1968" y="1752"/>
                </a:lnTo>
                <a:lnTo>
                  <a:pt x="1980" y="1788"/>
                </a:lnTo>
                <a:lnTo>
                  <a:pt x="2004" y="1824"/>
                </a:lnTo>
                <a:lnTo>
                  <a:pt x="2040" y="1848"/>
                </a:lnTo>
                <a:lnTo>
                  <a:pt x="2076" y="1860"/>
                </a:lnTo>
                <a:lnTo>
                  <a:pt x="2112" y="1860"/>
                </a:lnTo>
                <a:lnTo>
                  <a:pt x="2148" y="1860"/>
                </a:lnTo>
                <a:lnTo>
                  <a:pt x="2184" y="1860"/>
                </a:lnTo>
                <a:lnTo>
                  <a:pt x="2220" y="1860"/>
                </a:lnTo>
                <a:lnTo>
                  <a:pt x="2256" y="1848"/>
                </a:lnTo>
                <a:lnTo>
                  <a:pt x="2268" y="1812"/>
                </a:lnTo>
                <a:lnTo>
                  <a:pt x="2292" y="1776"/>
                </a:lnTo>
                <a:lnTo>
                  <a:pt x="2304" y="1728"/>
                </a:lnTo>
                <a:lnTo>
                  <a:pt x="2304" y="1692"/>
                </a:lnTo>
                <a:lnTo>
                  <a:pt x="2304" y="1656"/>
                </a:lnTo>
                <a:lnTo>
                  <a:pt x="2304" y="1620"/>
                </a:lnTo>
                <a:lnTo>
                  <a:pt x="2304" y="1584"/>
                </a:lnTo>
                <a:lnTo>
                  <a:pt x="2304" y="1548"/>
                </a:lnTo>
                <a:lnTo>
                  <a:pt x="2304" y="1512"/>
                </a:lnTo>
                <a:lnTo>
                  <a:pt x="2256" y="1500"/>
                </a:lnTo>
                <a:lnTo>
                  <a:pt x="2220" y="1488"/>
                </a:lnTo>
                <a:lnTo>
                  <a:pt x="2256" y="1488"/>
                </a:lnTo>
                <a:lnTo>
                  <a:pt x="2292" y="1476"/>
                </a:lnTo>
                <a:lnTo>
                  <a:pt x="2328" y="1464"/>
                </a:lnTo>
                <a:lnTo>
                  <a:pt x="2364" y="1464"/>
                </a:lnTo>
                <a:lnTo>
                  <a:pt x="2364" y="1500"/>
                </a:lnTo>
                <a:lnTo>
                  <a:pt x="2364" y="1536"/>
                </a:lnTo>
                <a:lnTo>
                  <a:pt x="2364" y="1572"/>
                </a:lnTo>
                <a:lnTo>
                  <a:pt x="2376" y="1608"/>
                </a:lnTo>
                <a:lnTo>
                  <a:pt x="2412" y="1632"/>
                </a:lnTo>
                <a:lnTo>
                  <a:pt x="2412" y="1596"/>
                </a:lnTo>
                <a:lnTo>
                  <a:pt x="2412" y="1500"/>
                </a:lnTo>
                <a:lnTo>
                  <a:pt x="2412" y="1464"/>
                </a:lnTo>
                <a:lnTo>
                  <a:pt x="2436" y="1428"/>
                </a:lnTo>
                <a:lnTo>
                  <a:pt x="2472" y="1404"/>
                </a:lnTo>
                <a:lnTo>
                  <a:pt x="2508" y="1404"/>
                </a:lnTo>
                <a:lnTo>
                  <a:pt x="2532" y="1440"/>
                </a:lnTo>
                <a:lnTo>
                  <a:pt x="2520" y="1476"/>
                </a:lnTo>
                <a:lnTo>
                  <a:pt x="2484" y="1500"/>
                </a:lnTo>
                <a:lnTo>
                  <a:pt x="2484" y="1536"/>
                </a:lnTo>
                <a:lnTo>
                  <a:pt x="2484" y="1572"/>
                </a:lnTo>
                <a:lnTo>
                  <a:pt x="2484" y="1608"/>
                </a:lnTo>
                <a:lnTo>
                  <a:pt x="2520" y="1608"/>
                </a:lnTo>
                <a:lnTo>
                  <a:pt x="2556" y="1596"/>
                </a:lnTo>
                <a:lnTo>
                  <a:pt x="2592" y="1572"/>
                </a:lnTo>
                <a:lnTo>
                  <a:pt x="2628" y="1548"/>
                </a:lnTo>
                <a:lnTo>
                  <a:pt x="2664" y="1548"/>
                </a:lnTo>
                <a:lnTo>
                  <a:pt x="2700" y="1548"/>
                </a:lnTo>
                <a:lnTo>
                  <a:pt x="2736" y="1548"/>
                </a:lnTo>
                <a:lnTo>
                  <a:pt x="2772" y="1548"/>
                </a:lnTo>
                <a:lnTo>
                  <a:pt x="2796" y="1584"/>
                </a:lnTo>
                <a:lnTo>
                  <a:pt x="2760" y="1608"/>
                </a:lnTo>
                <a:lnTo>
                  <a:pt x="2724" y="1608"/>
                </a:lnTo>
                <a:lnTo>
                  <a:pt x="2688" y="1620"/>
                </a:lnTo>
                <a:lnTo>
                  <a:pt x="2652" y="1620"/>
                </a:lnTo>
                <a:lnTo>
                  <a:pt x="2616" y="1632"/>
                </a:lnTo>
                <a:lnTo>
                  <a:pt x="2580" y="1632"/>
                </a:lnTo>
                <a:lnTo>
                  <a:pt x="2556" y="1668"/>
                </a:lnTo>
                <a:lnTo>
                  <a:pt x="2532" y="1704"/>
                </a:lnTo>
                <a:lnTo>
                  <a:pt x="2508" y="1740"/>
                </a:lnTo>
                <a:lnTo>
                  <a:pt x="2496" y="1776"/>
                </a:lnTo>
                <a:lnTo>
                  <a:pt x="2472" y="1824"/>
                </a:lnTo>
                <a:lnTo>
                  <a:pt x="2448" y="1860"/>
                </a:lnTo>
                <a:lnTo>
                  <a:pt x="2436" y="1896"/>
                </a:lnTo>
                <a:lnTo>
                  <a:pt x="2436" y="1932"/>
                </a:lnTo>
                <a:lnTo>
                  <a:pt x="2436" y="1968"/>
                </a:lnTo>
                <a:lnTo>
                  <a:pt x="2472" y="1968"/>
                </a:lnTo>
                <a:lnTo>
                  <a:pt x="2508" y="1968"/>
                </a:lnTo>
                <a:lnTo>
                  <a:pt x="2556" y="1968"/>
                </a:lnTo>
                <a:lnTo>
                  <a:pt x="2592" y="1968"/>
                </a:lnTo>
                <a:lnTo>
                  <a:pt x="2640" y="1932"/>
                </a:lnTo>
                <a:lnTo>
                  <a:pt x="2676" y="1920"/>
                </a:lnTo>
                <a:lnTo>
                  <a:pt x="2700" y="1884"/>
                </a:lnTo>
                <a:lnTo>
                  <a:pt x="2736" y="1860"/>
                </a:lnTo>
                <a:lnTo>
                  <a:pt x="2772" y="1824"/>
                </a:lnTo>
                <a:lnTo>
                  <a:pt x="2796" y="1788"/>
                </a:lnTo>
                <a:lnTo>
                  <a:pt x="2808" y="1752"/>
                </a:lnTo>
                <a:lnTo>
                  <a:pt x="2844" y="1716"/>
                </a:lnTo>
                <a:lnTo>
                  <a:pt x="2856" y="1680"/>
                </a:lnTo>
                <a:lnTo>
                  <a:pt x="2868" y="1644"/>
                </a:lnTo>
                <a:lnTo>
                  <a:pt x="2880" y="1572"/>
                </a:lnTo>
                <a:lnTo>
                  <a:pt x="2904" y="1476"/>
                </a:lnTo>
                <a:lnTo>
                  <a:pt x="2916" y="1320"/>
                </a:lnTo>
                <a:lnTo>
                  <a:pt x="2916" y="1284"/>
                </a:lnTo>
                <a:lnTo>
                  <a:pt x="2928" y="1248"/>
                </a:lnTo>
                <a:lnTo>
                  <a:pt x="2940" y="1212"/>
                </a:lnTo>
                <a:lnTo>
                  <a:pt x="2952" y="1140"/>
                </a:lnTo>
                <a:lnTo>
                  <a:pt x="2964" y="1056"/>
                </a:lnTo>
                <a:lnTo>
                  <a:pt x="3000" y="1044"/>
                </a:lnTo>
                <a:lnTo>
                  <a:pt x="3024" y="996"/>
                </a:lnTo>
                <a:lnTo>
                  <a:pt x="3060" y="972"/>
                </a:lnTo>
                <a:lnTo>
                  <a:pt x="3072" y="936"/>
                </a:lnTo>
                <a:lnTo>
                  <a:pt x="3096" y="1020"/>
                </a:lnTo>
                <a:lnTo>
                  <a:pt x="3096" y="984"/>
                </a:lnTo>
                <a:lnTo>
                  <a:pt x="3096" y="948"/>
                </a:lnTo>
                <a:lnTo>
                  <a:pt x="3096" y="912"/>
                </a:lnTo>
                <a:lnTo>
                  <a:pt x="3096" y="876"/>
                </a:lnTo>
                <a:lnTo>
                  <a:pt x="3096" y="840"/>
                </a:lnTo>
                <a:lnTo>
                  <a:pt x="3096" y="804"/>
                </a:lnTo>
                <a:lnTo>
                  <a:pt x="3096" y="768"/>
                </a:lnTo>
                <a:lnTo>
                  <a:pt x="3096" y="732"/>
                </a:lnTo>
                <a:lnTo>
                  <a:pt x="3072" y="696"/>
                </a:lnTo>
                <a:lnTo>
                  <a:pt x="3036" y="684"/>
                </a:lnTo>
                <a:lnTo>
                  <a:pt x="3000" y="684"/>
                </a:lnTo>
                <a:lnTo>
                  <a:pt x="2964" y="672"/>
                </a:lnTo>
                <a:lnTo>
                  <a:pt x="2928" y="672"/>
                </a:lnTo>
                <a:lnTo>
                  <a:pt x="2892" y="672"/>
                </a:lnTo>
                <a:lnTo>
                  <a:pt x="2856" y="672"/>
                </a:lnTo>
                <a:lnTo>
                  <a:pt x="2820" y="672"/>
                </a:lnTo>
                <a:lnTo>
                  <a:pt x="2808" y="636"/>
                </a:lnTo>
                <a:lnTo>
                  <a:pt x="2844" y="636"/>
                </a:lnTo>
                <a:lnTo>
                  <a:pt x="2880" y="636"/>
                </a:lnTo>
                <a:lnTo>
                  <a:pt x="2916" y="636"/>
                </a:lnTo>
                <a:lnTo>
                  <a:pt x="2952" y="636"/>
                </a:lnTo>
                <a:lnTo>
                  <a:pt x="2988" y="636"/>
                </a:lnTo>
                <a:lnTo>
                  <a:pt x="3024" y="636"/>
                </a:lnTo>
                <a:lnTo>
                  <a:pt x="3060" y="636"/>
                </a:lnTo>
                <a:lnTo>
                  <a:pt x="3096" y="636"/>
                </a:lnTo>
                <a:lnTo>
                  <a:pt x="3120" y="672"/>
                </a:lnTo>
                <a:lnTo>
                  <a:pt x="3120" y="708"/>
                </a:lnTo>
                <a:lnTo>
                  <a:pt x="3132" y="744"/>
                </a:lnTo>
                <a:lnTo>
                  <a:pt x="3144" y="708"/>
                </a:lnTo>
                <a:lnTo>
                  <a:pt x="3144" y="672"/>
                </a:lnTo>
                <a:lnTo>
                  <a:pt x="3144" y="636"/>
                </a:lnTo>
                <a:lnTo>
                  <a:pt x="3144" y="600"/>
                </a:lnTo>
                <a:lnTo>
                  <a:pt x="3108" y="588"/>
                </a:lnTo>
                <a:lnTo>
                  <a:pt x="3072" y="552"/>
                </a:lnTo>
                <a:lnTo>
                  <a:pt x="3036" y="540"/>
                </a:lnTo>
                <a:lnTo>
                  <a:pt x="3000" y="540"/>
                </a:lnTo>
                <a:lnTo>
                  <a:pt x="2964" y="540"/>
                </a:lnTo>
                <a:lnTo>
                  <a:pt x="2928" y="540"/>
                </a:lnTo>
                <a:lnTo>
                  <a:pt x="2892" y="540"/>
                </a:lnTo>
                <a:lnTo>
                  <a:pt x="2928" y="540"/>
                </a:lnTo>
                <a:lnTo>
                  <a:pt x="2964" y="528"/>
                </a:lnTo>
                <a:lnTo>
                  <a:pt x="3000" y="516"/>
                </a:lnTo>
                <a:lnTo>
                  <a:pt x="3036" y="516"/>
                </a:lnTo>
                <a:lnTo>
                  <a:pt x="3072" y="516"/>
                </a:lnTo>
                <a:lnTo>
                  <a:pt x="3108" y="516"/>
                </a:lnTo>
                <a:lnTo>
                  <a:pt x="3144" y="516"/>
                </a:lnTo>
                <a:lnTo>
                  <a:pt x="3180" y="516"/>
                </a:lnTo>
                <a:lnTo>
                  <a:pt x="3192" y="552"/>
                </a:lnTo>
                <a:lnTo>
                  <a:pt x="3192" y="588"/>
                </a:lnTo>
                <a:lnTo>
                  <a:pt x="3204" y="624"/>
                </a:lnTo>
                <a:lnTo>
                  <a:pt x="3216" y="588"/>
                </a:lnTo>
                <a:lnTo>
                  <a:pt x="3216" y="540"/>
                </a:lnTo>
                <a:lnTo>
                  <a:pt x="3216" y="492"/>
                </a:lnTo>
                <a:lnTo>
                  <a:pt x="3216" y="456"/>
                </a:lnTo>
                <a:lnTo>
                  <a:pt x="3216" y="420"/>
                </a:lnTo>
                <a:lnTo>
                  <a:pt x="3216" y="384"/>
                </a:lnTo>
                <a:lnTo>
                  <a:pt x="3216" y="348"/>
                </a:lnTo>
                <a:lnTo>
                  <a:pt x="3180" y="324"/>
                </a:lnTo>
                <a:lnTo>
                  <a:pt x="3144" y="300"/>
                </a:lnTo>
                <a:lnTo>
                  <a:pt x="3108" y="300"/>
                </a:lnTo>
                <a:lnTo>
                  <a:pt x="3072" y="288"/>
                </a:lnTo>
                <a:lnTo>
                  <a:pt x="3036" y="288"/>
                </a:lnTo>
                <a:lnTo>
                  <a:pt x="3000" y="288"/>
                </a:lnTo>
                <a:lnTo>
                  <a:pt x="2964" y="288"/>
                </a:lnTo>
                <a:lnTo>
                  <a:pt x="2928" y="288"/>
                </a:lnTo>
                <a:lnTo>
                  <a:pt x="2892" y="288"/>
                </a:lnTo>
                <a:lnTo>
                  <a:pt x="2856" y="288"/>
                </a:lnTo>
                <a:lnTo>
                  <a:pt x="2820" y="312"/>
                </a:lnTo>
                <a:lnTo>
                  <a:pt x="2796" y="348"/>
                </a:lnTo>
                <a:lnTo>
                  <a:pt x="2772" y="384"/>
                </a:lnTo>
                <a:lnTo>
                  <a:pt x="2760" y="420"/>
                </a:lnTo>
                <a:lnTo>
                  <a:pt x="2748" y="384"/>
                </a:lnTo>
                <a:lnTo>
                  <a:pt x="2748" y="348"/>
                </a:lnTo>
                <a:lnTo>
                  <a:pt x="2748" y="300"/>
                </a:lnTo>
                <a:lnTo>
                  <a:pt x="2772" y="252"/>
                </a:lnTo>
                <a:lnTo>
                  <a:pt x="2808" y="216"/>
                </a:lnTo>
                <a:lnTo>
                  <a:pt x="2844" y="204"/>
                </a:lnTo>
                <a:lnTo>
                  <a:pt x="2880" y="192"/>
                </a:lnTo>
                <a:lnTo>
                  <a:pt x="2916" y="192"/>
                </a:lnTo>
                <a:lnTo>
                  <a:pt x="2952" y="192"/>
                </a:lnTo>
                <a:lnTo>
                  <a:pt x="2964" y="228"/>
                </a:lnTo>
                <a:lnTo>
                  <a:pt x="3000" y="192"/>
                </a:lnTo>
                <a:lnTo>
                  <a:pt x="3012" y="156"/>
                </a:lnTo>
                <a:lnTo>
                  <a:pt x="3024" y="108"/>
                </a:lnTo>
                <a:lnTo>
                  <a:pt x="3060" y="72"/>
                </a:lnTo>
                <a:lnTo>
                  <a:pt x="3072" y="36"/>
                </a:lnTo>
                <a:lnTo>
                  <a:pt x="3108" y="12"/>
                </a:lnTo>
                <a:lnTo>
                  <a:pt x="3144" y="0"/>
                </a:lnTo>
                <a:lnTo>
                  <a:pt x="3144" y="36"/>
                </a:lnTo>
                <a:lnTo>
                  <a:pt x="3144" y="72"/>
                </a:lnTo>
                <a:lnTo>
                  <a:pt x="3144" y="108"/>
                </a:lnTo>
                <a:lnTo>
                  <a:pt x="3144" y="144"/>
                </a:lnTo>
                <a:lnTo>
                  <a:pt x="3144" y="180"/>
                </a:lnTo>
                <a:lnTo>
                  <a:pt x="3156" y="216"/>
                </a:lnTo>
                <a:lnTo>
                  <a:pt x="3192" y="216"/>
                </a:lnTo>
                <a:lnTo>
                  <a:pt x="3228" y="216"/>
                </a:lnTo>
                <a:lnTo>
                  <a:pt x="3264" y="216"/>
                </a:lnTo>
                <a:lnTo>
                  <a:pt x="3300" y="216"/>
                </a:lnTo>
                <a:lnTo>
                  <a:pt x="3336" y="204"/>
                </a:lnTo>
                <a:lnTo>
                  <a:pt x="3372" y="204"/>
                </a:lnTo>
                <a:lnTo>
                  <a:pt x="3420" y="204"/>
                </a:lnTo>
                <a:lnTo>
                  <a:pt x="3456" y="204"/>
                </a:lnTo>
                <a:lnTo>
                  <a:pt x="3492" y="204"/>
                </a:lnTo>
                <a:lnTo>
                  <a:pt x="3528" y="204"/>
                </a:lnTo>
                <a:lnTo>
                  <a:pt x="3564" y="228"/>
                </a:lnTo>
                <a:lnTo>
                  <a:pt x="3564" y="264"/>
                </a:lnTo>
                <a:lnTo>
                  <a:pt x="3528" y="288"/>
                </a:lnTo>
                <a:lnTo>
                  <a:pt x="3492" y="288"/>
                </a:lnTo>
                <a:lnTo>
                  <a:pt x="3456" y="288"/>
                </a:lnTo>
                <a:lnTo>
                  <a:pt x="3420" y="288"/>
                </a:lnTo>
                <a:lnTo>
                  <a:pt x="3384" y="288"/>
                </a:lnTo>
                <a:lnTo>
                  <a:pt x="3372" y="324"/>
                </a:lnTo>
                <a:lnTo>
                  <a:pt x="3360" y="360"/>
                </a:lnTo>
                <a:lnTo>
                  <a:pt x="3360" y="396"/>
                </a:lnTo>
                <a:lnTo>
                  <a:pt x="3360" y="432"/>
                </a:lnTo>
                <a:lnTo>
                  <a:pt x="3360" y="468"/>
                </a:lnTo>
                <a:lnTo>
                  <a:pt x="3360" y="504"/>
                </a:lnTo>
                <a:lnTo>
                  <a:pt x="3396" y="516"/>
                </a:lnTo>
                <a:lnTo>
                  <a:pt x="3444" y="528"/>
                </a:lnTo>
                <a:lnTo>
                  <a:pt x="3480" y="528"/>
                </a:lnTo>
                <a:lnTo>
                  <a:pt x="3516" y="528"/>
                </a:lnTo>
                <a:lnTo>
                  <a:pt x="3552" y="504"/>
                </a:lnTo>
                <a:lnTo>
                  <a:pt x="3588" y="480"/>
                </a:lnTo>
                <a:lnTo>
                  <a:pt x="3612" y="444"/>
                </a:lnTo>
                <a:lnTo>
                  <a:pt x="3648" y="420"/>
                </a:lnTo>
                <a:lnTo>
                  <a:pt x="3672" y="384"/>
                </a:lnTo>
                <a:lnTo>
                  <a:pt x="3696" y="348"/>
                </a:lnTo>
                <a:lnTo>
                  <a:pt x="3732" y="324"/>
                </a:lnTo>
                <a:lnTo>
                  <a:pt x="3756" y="288"/>
                </a:lnTo>
                <a:lnTo>
                  <a:pt x="3792" y="252"/>
                </a:lnTo>
                <a:lnTo>
                  <a:pt x="3828" y="240"/>
                </a:lnTo>
                <a:lnTo>
                  <a:pt x="3864" y="204"/>
                </a:lnTo>
                <a:lnTo>
                  <a:pt x="3876" y="168"/>
                </a:lnTo>
                <a:lnTo>
                  <a:pt x="3876" y="132"/>
                </a:lnTo>
                <a:lnTo>
                  <a:pt x="3876" y="96"/>
                </a:lnTo>
                <a:lnTo>
                  <a:pt x="3876" y="60"/>
                </a:lnTo>
                <a:lnTo>
                  <a:pt x="3840" y="48"/>
                </a:lnTo>
                <a:lnTo>
                  <a:pt x="3804" y="48"/>
                </a:lnTo>
                <a:lnTo>
                  <a:pt x="3756" y="48"/>
                </a:lnTo>
                <a:lnTo>
                  <a:pt x="3720" y="48"/>
                </a:lnTo>
                <a:lnTo>
                  <a:pt x="3684" y="48"/>
                </a:lnTo>
                <a:lnTo>
                  <a:pt x="3720" y="48"/>
                </a:lnTo>
                <a:lnTo>
                  <a:pt x="3756" y="48"/>
                </a:lnTo>
                <a:lnTo>
                  <a:pt x="3792" y="48"/>
                </a:lnTo>
                <a:lnTo>
                  <a:pt x="3828" y="48"/>
                </a:lnTo>
                <a:lnTo>
                  <a:pt x="3876" y="48"/>
                </a:lnTo>
                <a:lnTo>
                  <a:pt x="3924" y="48"/>
                </a:lnTo>
                <a:lnTo>
                  <a:pt x="3972" y="48"/>
                </a:lnTo>
                <a:lnTo>
                  <a:pt x="4008" y="72"/>
                </a:lnTo>
                <a:lnTo>
                  <a:pt x="4044" y="96"/>
                </a:lnTo>
                <a:lnTo>
                  <a:pt x="4068" y="132"/>
                </a:lnTo>
                <a:lnTo>
                  <a:pt x="4080" y="168"/>
                </a:lnTo>
                <a:lnTo>
                  <a:pt x="4080" y="204"/>
                </a:lnTo>
                <a:lnTo>
                  <a:pt x="4080" y="240"/>
                </a:lnTo>
                <a:lnTo>
                  <a:pt x="4044" y="264"/>
                </a:lnTo>
                <a:lnTo>
                  <a:pt x="4008" y="276"/>
                </a:lnTo>
                <a:lnTo>
                  <a:pt x="3984" y="312"/>
                </a:lnTo>
                <a:lnTo>
                  <a:pt x="3972" y="348"/>
                </a:lnTo>
                <a:lnTo>
                  <a:pt x="3972" y="384"/>
                </a:lnTo>
                <a:lnTo>
                  <a:pt x="3972" y="420"/>
                </a:lnTo>
                <a:lnTo>
                  <a:pt x="3972" y="456"/>
                </a:lnTo>
                <a:lnTo>
                  <a:pt x="4008" y="492"/>
                </a:lnTo>
                <a:lnTo>
                  <a:pt x="4044" y="492"/>
                </a:lnTo>
                <a:lnTo>
                  <a:pt x="4080" y="480"/>
                </a:lnTo>
                <a:lnTo>
                  <a:pt x="4080" y="432"/>
                </a:lnTo>
                <a:lnTo>
                  <a:pt x="4092" y="396"/>
                </a:lnTo>
                <a:lnTo>
                  <a:pt x="4092" y="348"/>
                </a:lnTo>
                <a:lnTo>
                  <a:pt x="4092" y="312"/>
                </a:lnTo>
                <a:lnTo>
                  <a:pt x="4128" y="312"/>
                </a:lnTo>
                <a:lnTo>
                  <a:pt x="4128" y="348"/>
                </a:lnTo>
                <a:lnTo>
                  <a:pt x="4128" y="384"/>
                </a:lnTo>
                <a:lnTo>
                  <a:pt x="4128" y="420"/>
                </a:lnTo>
                <a:lnTo>
                  <a:pt x="4128" y="456"/>
                </a:lnTo>
                <a:lnTo>
                  <a:pt x="4128" y="492"/>
                </a:lnTo>
                <a:lnTo>
                  <a:pt x="4128" y="528"/>
                </a:lnTo>
                <a:lnTo>
                  <a:pt x="4164" y="552"/>
                </a:lnTo>
                <a:lnTo>
                  <a:pt x="4200" y="552"/>
                </a:lnTo>
                <a:lnTo>
                  <a:pt x="4236" y="552"/>
                </a:lnTo>
                <a:lnTo>
                  <a:pt x="4272" y="564"/>
                </a:lnTo>
                <a:lnTo>
                  <a:pt x="4320" y="588"/>
                </a:lnTo>
                <a:lnTo>
                  <a:pt x="4332" y="624"/>
                </a:lnTo>
                <a:lnTo>
                  <a:pt x="4344" y="660"/>
                </a:lnTo>
                <a:lnTo>
                  <a:pt x="4344" y="696"/>
                </a:lnTo>
                <a:lnTo>
                  <a:pt x="4308" y="708"/>
                </a:lnTo>
                <a:lnTo>
                  <a:pt x="4272" y="708"/>
                </a:lnTo>
                <a:lnTo>
                  <a:pt x="4236" y="708"/>
                </a:lnTo>
                <a:lnTo>
                  <a:pt x="4200" y="684"/>
                </a:lnTo>
                <a:lnTo>
                  <a:pt x="4164" y="672"/>
                </a:lnTo>
                <a:lnTo>
                  <a:pt x="4128" y="672"/>
                </a:lnTo>
                <a:lnTo>
                  <a:pt x="4092" y="672"/>
                </a:lnTo>
                <a:lnTo>
                  <a:pt x="4056" y="672"/>
                </a:lnTo>
                <a:lnTo>
                  <a:pt x="4020" y="672"/>
                </a:lnTo>
                <a:lnTo>
                  <a:pt x="3984" y="672"/>
                </a:lnTo>
                <a:lnTo>
                  <a:pt x="3948" y="672"/>
                </a:lnTo>
                <a:lnTo>
                  <a:pt x="3948" y="708"/>
                </a:lnTo>
                <a:lnTo>
                  <a:pt x="3984" y="732"/>
                </a:lnTo>
                <a:lnTo>
                  <a:pt x="4020" y="744"/>
                </a:lnTo>
                <a:lnTo>
                  <a:pt x="4056" y="756"/>
                </a:lnTo>
                <a:lnTo>
                  <a:pt x="4092" y="780"/>
                </a:lnTo>
                <a:lnTo>
                  <a:pt x="4128" y="792"/>
                </a:lnTo>
                <a:lnTo>
                  <a:pt x="4152" y="828"/>
                </a:lnTo>
                <a:lnTo>
                  <a:pt x="4176" y="864"/>
                </a:lnTo>
                <a:lnTo>
                  <a:pt x="4176" y="900"/>
                </a:lnTo>
                <a:lnTo>
                  <a:pt x="4140" y="924"/>
                </a:lnTo>
                <a:lnTo>
                  <a:pt x="4104" y="924"/>
                </a:lnTo>
                <a:lnTo>
                  <a:pt x="4068" y="924"/>
                </a:lnTo>
                <a:lnTo>
                  <a:pt x="4032" y="924"/>
                </a:lnTo>
                <a:lnTo>
                  <a:pt x="4008" y="960"/>
                </a:lnTo>
                <a:lnTo>
                  <a:pt x="4008" y="996"/>
                </a:lnTo>
                <a:lnTo>
                  <a:pt x="4008" y="1032"/>
                </a:lnTo>
                <a:lnTo>
                  <a:pt x="4044" y="1032"/>
                </a:lnTo>
                <a:lnTo>
                  <a:pt x="4080" y="1032"/>
                </a:lnTo>
                <a:lnTo>
                  <a:pt x="4116" y="1032"/>
                </a:lnTo>
                <a:lnTo>
                  <a:pt x="4152" y="1032"/>
                </a:lnTo>
                <a:lnTo>
                  <a:pt x="4188" y="1032"/>
                </a:lnTo>
                <a:lnTo>
                  <a:pt x="4224" y="1032"/>
                </a:lnTo>
                <a:lnTo>
                  <a:pt x="4260" y="1032"/>
                </a:lnTo>
                <a:lnTo>
                  <a:pt x="4284" y="996"/>
                </a:lnTo>
                <a:lnTo>
                  <a:pt x="4284" y="960"/>
                </a:lnTo>
                <a:lnTo>
                  <a:pt x="4284" y="924"/>
                </a:lnTo>
                <a:lnTo>
                  <a:pt x="4284" y="888"/>
                </a:lnTo>
                <a:lnTo>
                  <a:pt x="4320" y="876"/>
                </a:lnTo>
                <a:lnTo>
                  <a:pt x="4344" y="912"/>
                </a:lnTo>
                <a:lnTo>
                  <a:pt x="4344" y="948"/>
                </a:lnTo>
                <a:lnTo>
                  <a:pt x="4344" y="984"/>
                </a:lnTo>
                <a:lnTo>
                  <a:pt x="4344" y="1020"/>
                </a:lnTo>
                <a:lnTo>
                  <a:pt x="4344" y="1056"/>
                </a:lnTo>
                <a:lnTo>
                  <a:pt x="4344" y="1092"/>
                </a:lnTo>
                <a:lnTo>
                  <a:pt x="4308" y="1116"/>
                </a:lnTo>
                <a:lnTo>
                  <a:pt x="4272" y="1140"/>
                </a:lnTo>
                <a:lnTo>
                  <a:pt x="4236" y="1140"/>
                </a:lnTo>
                <a:lnTo>
                  <a:pt x="4188" y="1152"/>
                </a:lnTo>
                <a:lnTo>
                  <a:pt x="4152" y="1164"/>
                </a:lnTo>
                <a:lnTo>
                  <a:pt x="4116" y="1164"/>
                </a:lnTo>
                <a:lnTo>
                  <a:pt x="4140" y="1200"/>
                </a:lnTo>
                <a:lnTo>
                  <a:pt x="4152" y="1236"/>
                </a:lnTo>
                <a:lnTo>
                  <a:pt x="4164" y="1272"/>
                </a:lnTo>
                <a:lnTo>
                  <a:pt x="4164" y="1308"/>
                </a:lnTo>
                <a:lnTo>
                  <a:pt x="4128" y="1332"/>
                </a:lnTo>
                <a:lnTo>
                  <a:pt x="4092" y="1356"/>
                </a:lnTo>
                <a:lnTo>
                  <a:pt x="4080" y="1320"/>
                </a:lnTo>
                <a:lnTo>
                  <a:pt x="4080" y="1284"/>
                </a:lnTo>
                <a:lnTo>
                  <a:pt x="4080" y="1380"/>
                </a:lnTo>
                <a:lnTo>
                  <a:pt x="4080" y="1344"/>
                </a:lnTo>
                <a:lnTo>
                  <a:pt x="4080" y="1308"/>
                </a:lnTo>
                <a:lnTo>
                  <a:pt x="4044" y="1284"/>
                </a:lnTo>
                <a:lnTo>
                  <a:pt x="4032" y="1248"/>
                </a:lnTo>
                <a:lnTo>
                  <a:pt x="3996" y="1224"/>
                </a:lnTo>
                <a:lnTo>
                  <a:pt x="3960" y="1236"/>
                </a:lnTo>
                <a:lnTo>
                  <a:pt x="3936" y="1188"/>
                </a:lnTo>
                <a:lnTo>
                  <a:pt x="3912" y="1140"/>
                </a:lnTo>
                <a:lnTo>
                  <a:pt x="3888" y="1092"/>
                </a:lnTo>
                <a:lnTo>
                  <a:pt x="3876" y="1056"/>
                </a:lnTo>
                <a:lnTo>
                  <a:pt x="3876" y="1020"/>
                </a:lnTo>
                <a:lnTo>
                  <a:pt x="3876" y="984"/>
                </a:lnTo>
                <a:lnTo>
                  <a:pt x="3876" y="948"/>
                </a:lnTo>
                <a:lnTo>
                  <a:pt x="3876" y="912"/>
                </a:lnTo>
                <a:lnTo>
                  <a:pt x="3876" y="876"/>
                </a:lnTo>
                <a:lnTo>
                  <a:pt x="3876" y="840"/>
                </a:lnTo>
                <a:lnTo>
                  <a:pt x="3876" y="804"/>
                </a:lnTo>
                <a:lnTo>
                  <a:pt x="3876" y="768"/>
                </a:lnTo>
                <a:lnTo>
                  <a:pt x="3876" y="732"/>
                </a:lnTo>
                <a:lnTo>
                  <a:pt x="3864" y="696"/>
                </a:lnTo>
                <a:lnTo>
                  <a:pt x="3828" y="672"/>
                </a:lnTo>
                <a:lnTo>
                  <a:pt x="3792" y="660"/>
                </a:lnTo>
                <a:lnTo>
                  <a:pt x="3756" y="648"/>
                </a:lnTo>
                <a:lnTo>
                  <a:pt x="3720" y="648"/>
                </a:lnTo>
                <a:lnTo>
                  <a:pt x="3684" y="648"/>
                </a:lnTo>
                <a:lnTo>
                  <a:pt x="3648" y="648"/>
                </a:lnTo>
                <a:lnTo>
                  <a:pt x="3612" y="648"/>
                </a:lnTo>
                <a:lnTo>
                  <a:pt x="3576" y="648"/>
                </a:lnTo>
                <a:lnTo>
                  <a:pt x="3540" y="648"/>
                </a:lnTo>
                <a:lnTo>
                  <a:pt x="3504" y="648"/>
                </a:lnTo>
                <a:lnTo>
                  <a:pt x="3468" y="648"/>
                </a:lnTo>
                <a:lnTo>
                  <a:pt x="3432" y="660"/>
                </a:lnTo>
                <a:lnTo>
                  <a:pt x="3408" y="696"/>
                </a:lnTo>
                <a:lnTo>
                  <a:pt x="3372" y="732"/>
                </a:lnTo>
                <a:lnTo>
                  <a:pt x="3360" y="768"/>
                </a:lnTo>
                <a:lnTo>
                  <a:pt x="3336" y="804"/>
                </a:lnTo>
                <a:lnTo>
                  <a:pt x="3336" y="900"/>
                </a:lnTo>
                <a:lnTo>
                  <a:pt x="3312" y="936"/>
                </a:lnTo>
                <a:lnTo>
                  <a:pt x="3300" y="972"/>
                </a:lnTo>
                <a:lnTo>
                  <a:pt x="3288" y="1008"/>
                </a:lnTo>
                <a:lnTo>
                  <a:pt x="3276" y="1044"/>
                </a:lnTo>
                <a:lnTo>
                  <a:pt x="3264" y="1080"/>
                </a:lnTo>
                <a:lnTo>
                  <a:pt x="3228" y="1176"/>
                </a:lnTo>
                <a:lnTo>
                  <a:pt x="3204" y="1224"/>
                </a:lnTo>
                <a:lnTo>
                  <a:pt x="3180" y="1260"/>
                </a:lnTo>
                <a:lnTo>
                  <a:pt x="3144" y="1284"/>
                </a:lnTo>
                <a:lnTo>
                  <a:pt x="3120" y="1320"/>
                </a:lnTo>
                <a:lnTo>
                  <a:pt x="3096" y="1356"/>
                </a:lnTo>
                <a:lnTo>
                  <a:pt x="3060" y="1380"/>
                </a:lnTo>
                <a:lnTo>
                  <a:pt x="3048" y="1416"/>
                </a:lnTo>
                <a:lnTo>
                  <a:pt x="3024" y="1452"/>
                </a:lnTo>
                <a:lnTo>
                  <a:pt x="3000" y="1488"/>
                </a:lnTo>
                <a:lnTo>
                  <a:pt x="2964" y="1512"/>
                </a:lnTo>
                <a:lnTo>
                  <a:pt x="2964" y="1548"/>
                </a:lnTo>
                <a:lnTo>
                  <a:pt x="2940" y="1584"/>
                </a:lnTo>
                <a:lnTo>
                  <a:pt x="2928" y="1620"/>
                </a:lnTo>
                <a:lnTo>
                  <a:pt x="2916" y="1656"/>
                </a:lnTo>
                <a:lnTo>
                  <a:pt x="2904" y="1692"/>
                </a:lnTo>
                <a:lnTo>
                  <a:pt x="2904" y="1728"/>
                </a:lnTo>
                <a:lnTo>
                  <a:pt x="2892" y="1764"/>
                </a:lnTo>
                <a:lnTo>
                  <a:pt x="2892" y="1800"/>
                </a:lnTo>
                <a:lnTo>
                  <a:pt x="2892" y="1836"/>
                </a:lnTo>
                <a:lnTo>
                  <a:pt x="2892" y="1872"/>
                </a:lnTo>
                <a:lnTo>
                  <a:pt x="2880" y="1908"/>
                </a:lnTo>
                <a:lnTo>
                  <a:pt x="2880" y="1944"/>
                </a:lnTo>
                <a:lnTo>
                  <a:pt x="2880" y="2028"/>
                </a:lnTo>
                <a:lnTo>
                  <a:pt x="2880" y="2076"/>
                </a:lnTo>
                <a:lnTo>
                  <a:pt x="2880" y="2112"/>
                </a:lnTo>
                <a:lnTo>
                  <a:pt x="2880" y="2148"/>
                </a:lnTo>
                <a:lnTo>
                  <a:pt x="2880" y="2184"/>
                </a:lnTo>
                <a:lnTo>
                  <a:pt x="2880" y="2220"/>
                </a:lnTo>
                <a:lnTo>
                  <a:pt x="2880" y="2256"/>
                </a:lnTo>
                <a:lnTo>
                  <a:pt x="2892" y="2292"/>
                </a:lnTo>
                <a:lnTo>
                  <a:pt x="2904" y="2328"/>
                </a:lnTo>
                <a:lnTo>
                  <a:pt x="2916" y="2364"/>
                </a:lnTo>
                <a:lnTo>
                  <a:pt x="2928" y="2400"/>
                </a:lnTo>
                <a:lnTo>
                  <a:pt x="2940" y="2436"/>
                </a:lnTo>
                <a:lnTo>
                  <a:pt x="2940" y="2472"/>
                </a:lnTo>
                <a:lnTo>
                  <a:pt x="2940" y="2508"/>
                </a:lnTo>
                <a:lnTo>
                  <a:pt x="2940" y="2544"/>
                </a:lnTo>
                <a:lnTo>
                  <a:pt x="2940" y="2580"/>
                </a:lnTo>
                <a:lnTo>
                  <a:pt x="2940" y="2616"/>
                </a:lnTo>
                <a:lnTo>
                  <a:pt x="2940" y="2652"/>
                </a:lnTo>
                <a:lnTo>
                  <a:pt x="2940" y="2688"/>
                </a:lnTo>
                <a:lnTo>
                  <a:pt x="2952" y="2724"/>
                </a:lnTo>
                <a:lnTo>
                  <a:pt x="2988" y="2724"/>
                </a:lnTo>
                <a:lnTo>
                  <a:pt x="3024" y="2748"/>
                </a:lnTo>
                <a:lnTo>
                  <a:pt x="4872" y="2748"/>
                </a:lnTo>
              </a:path>
            </a:pathLst>
          </a:custGeom>
          <a:solidFill>
            <a:srgbClr val="E5405D"/>
          </a:solidFill>
          <a:ln w="25400" cap="rnd" cmpd="sng">
            <a:solidFill>
              <a:srgbClr val="F57B49"/>
            </a:solidFill>
            <a:prstDash val="solid"/>
            <a:round/>
            <a:headEnd type="none" w="sm" len="sm"/>
            <a:tailEnd type="none" w="sm" len="sm"/>
          </a:ln>
          <a:effectLst/>
        </p:spPr>
        <p:txBody>
          <a:bodyPr/>
          <a:lstStyle/>
          <a:p>
            <a:endParaRPr lang="en-US"/>
          </a:p>
        </p:txBody>
      </p:sp>
      <p:sp>
        <p:nvSpPr>
          <p:cNvPr id="1597446" name="Line 6"/>
          <p:cNvSpPr>
            <a:spLocks noChangeShapeType="1"/>
          </p:cNvSpPr>
          <p:nvPr/>
        </p:nvSpPr>
        <p:spPr bwMode="auto">
          <a:xfrm>
            <a:off x="1104900" y="6153150"/>
            <a:ext cx="7734300" cy="0"/>
          </a:xfrm>
          <a:prstGeom prst="line">
            <a:avLst/>
          </a:prstGeom>
          <a:noFill/>
          <a:ln w="25400">
            <a:solidFill>
              <a:srgbClr val="F57B49"/>
            </a:solidFill>
            <a:round/>
            <a:headEnd type="none" w="sm" len="sm"/>
            <a:tailEnd type="none" w="sm" len="sm"/>
          </a:ln>
          <a:effectLst/>
        </p:spPr>
        <p:txBody>
          <a:bodyPr wrap="none" anchor="ctr"/>
          <a:lstStyle/>
          <a:p>
            <a:endParaRPr lang="en-US"/>
          </a:p>
        </p:txBody>
      </p:sp>
      <p:sp>
        <p:nvSpPr>
          <p:cNvPr id="1597447" name="Rectangle 7"/>
          <p:cNvSpPr>
            <a:spLocks noChangeArrowheads="1"/>
          </p:cNvSpPr>
          <p:nvPr/>
        </p:nvSpPr>
        <p:spPr bwMode="auto">
          <a:xfrm>
            <a:off x="1104900" y="5829300"/>
            <a:ext cx="7658100" cy="304800"/>
          </a:xfrm>
          <a:prstGeom prst="rect">
            <a:avLst/>
          </a:prstGeom>
          <a:solidFill>
            <a:srgbClr val="E5405D"/>
          </a:solidFill>
          <a:ln w="9525">
            <a:noFill/>
            <a:miter lim="800000"/>
            <a:headEnd/>
            <a:tailEnd/>
          </a:ln>
          <a:effectLst/>
        </p:spPr>
        <p:txBody>
          <a:bodyPr wrap="none" anchor="ctr"/>
          <a:lstStyle/>
          <a:p>
            <a:endParaRPr lang="en-US"/>
          </a:p>
        </p:txBody>
      </p:sp>
      <p:sp>
        <p:nvSpPr>
          <p:cNvPr id="1597448" name="Oval 8"/>
          <p:cNvSpPr>
            <a:spLocks noChangeArrowheads="1"/>
          </p:cNvSpPr>
          <p:nvPr/>
        </p:nvSpPr>
        <p:spPr bwMode="auto">
          <a:xfrm>
            <a:off x="1022350" y="5842000"/>
            <a:ext cx="184150" cy="298450"/>
          </a:xfrm>
          <a:prstGeom prst="ellipse">
            <a:avLst/>
          </a:prstGeom>
          <a:solidFill>
            <a:srgbClr val="F57B49"/>
          </a:solidFill>
          <a:ln w="25400">
            <a:solidFill>
              <a:srgbClr val="FC0128"/>
            </a:solidFill>
            <a:round/>
            <a:headEnd/>
            <a:tailEnd/>
          </a:ln>
          <a:effectLst/>
        </p:spPr>
        <p:txBody>
          <a:bodyPr wrap="none" anchor="ctr"/>
          <a:lstStyle/>
          <a:p>
            <a:endParaRPr lang="en-US"/>
          </a:p>
        </p:txBody>
      </p:sp>
      <p:sp>
        <p:nvSpPr>
          <p:cNvPr id="1597449" name="Oval 9"/>
          <p:cNvSpPr>
            <a:spLocks noChangeArrowheads="1"/>
          </p:cNvSpPr>
          <p:nvPr/>
        </p:nvSpPr>
        <p:spPr bwMode="auto">
          <a:xfrm>
            <a:off x="8718550" y="5822950"/>
            <a:ext cx="184150" cy="298450"/>
          </a:xfrm>
          <a:prstGeom prst="ellipse">
            <a:avLst/>
          </a:prstGeom>
          <a:solidFill>
            <a:srgbClr val="E5405D"/>
          </a:solidFill>
          <a:ln w="25400">
            <a:solidFill>
              <a:srgbClr val="FC0128"/>
            </a:solidFill>
            <a:round/>
            <a:headEnd/>
            <a:tailEnd/>
          </a:ln>
          <a:effectLst/>
        </p:spPr>
        <p:txBody>
          <a:bodyPr wrap="none" anchor="ctr"/>
          <a:lstStyle/>
          <a:p>
            <a:endParaRPr lang="en-US"/>
          </a:p>
        </p:txBody>
      </p:sp>
      <p:sp>
        <p:nvSpPr>
          <p:cNvPr id="1597450" name="Rectangle 10"/>
          <p:cNvSpPr>
            <a:spLocks noChangeArrowheads="1"/>
          </p:cNvSpPr>
          <p:nvPr/>
        </p:nvSpPr>
        <p:spPr bwMode="auto">
          <a:xfrm>
            <a:off x="4019550" y="4891088"/>
            <a:ext cx="1625600" cy="946150"/>
          </a:xfrm>
          <a:prstGeom prst="rect">
            <a:avLst/>
          </a:prstGeom>
          <a:noFill/>
          <a:ln w="9525">
            <a:noFill/>
            <a:miter lim="800000"/>
            <a:headEnd/>
            <a:tailEnd/>
          </a:ln>
          <a:effectLst/>
        </p:spPr>
        <p:txBody>
          <a:bodyPr wrap="none" lIns="92075" tIns="46038" rIns="92075" bIns="46038">
            <a:spAutoFit/>
          </a:bodyPr>
          <a:lstStyle/>
          <a:p>
            <a:r>
              <a:rPr lang="en-US" sz="2800">
                <a:solidFill>
                  <a:srgbClr val="FCD1C1"/>
                </a:solidFill>
                <a:effectLst/>
                <a:latin typeface="Lucida Bright" pitchFamily="18" charset="0"/>
              </a:rPr>
              <a:t>Capillary</a:t>
            </a:r>
          </a:p>
          <a:p>
            <a:r>
              <a:rPr lang="en-US" sz="2800">
                <a:solidFill>
                  <a:srgbClr val="FCD1C1"/>
                </a:solidFill>
                <a:effectLst/>
                <a:latin typeface="Lucida Bright" pitchFamily="18" charset="0"/>
              </a:rPr>
              <a:t>Bed</a:t>
            </a:r>
          </a:p>
        </p:txBody>
      </p:sp>
      <p:sp>
        <p:nvSpPr>
          <p:cNvPr id="1597451" name="Line 11"/>
          <p:cNvSpPr>
            <a:spLocks noChangeShapeType="1"/>
          </p:cNvSpPr>
          <p:nvPr/>
        </p:nvSpPr>
        <p:spPr bwMode="auto">
          <a:xfrm>
            <a:off x="647700" y="5981700"/>
            <a:ext cx="1219200" cy="0"/>
          </a:xfrm>
          <a:prstGeom prst="line">
            <a:avLst/>
          </a:prstGeom>
          <a:noFill/>
          <a:ln w="25400">
            <a:solidFill>
              <a:schemeClr val="accent2"/>
            </a:solidFill>
            <a:round/>
            <a:headEnd type="stealth" w="med" len="lg"/>
            <a:tailEnd type="none" w="sm" len="sm"/>
          </a:ln>
          <a:effectLst/>
        </p:spPr>
        <p:txBody>
          <a:bodyPr wrap="none" anchor="ctr"/>
          <a:lstStyle/>
          <a:p>
            <a:endParaRPr lang="en-US"/>
          </a:p>
        </p:txBody>
      </p:sp>
      <p:sp>
        <p:nvSpPr>
          <p:cNvPr id="1597452" name="Rectangle 12"/>
          <p:cNvSpPr>
            <a:spLocks noChangeArrowheads="1"/>
          </p:cNvSpPr>
          <p:nvPr/>
        </p:nvSpPr>
        <p:spPr bwMode="auto">
          <a:xfrm>
            <a:off x="1851025" y="5783263"/>
            <a:ext cx="1517650" cy="396875"/>
          </a:xfrm>
          <a:prstGeom prst="rect">
            <a:avLst/>
          </a:prstGeom>
          <a:noFill/>
          <a:ln w="9525">
            <a:noFill/>
            <a:miter lim="800000"/>
            <a:headEnd/>
            <a:tailEnd/>
          </a:ln>
          <a:effectLst/>
        </p:spPr>
        <p:txBody>
          <a:bodyPr wrap="none" lIns="92075" tIns="46038" rIns="92075" bIns="46038">
            <a:spAutoFit/>
          </a:bodyPr>
          <a:lstStyle/>
          <a:p>
            <a:pPr algn="l"/>
            <a:r>
              <a:rPr lang="en-US" sz="2000">
                <a:solidFill>
                  <a:schemeClr val="accent2"/>
                </a:solidFill>
                <a:effectLst/>
                <a:latin typeface="Book Antiqua" pitchFamily="18" charset="0"/>
              </a:rPr>
              <a:t>Blood Flow</a:t>
            </a:r>
          </a:p>
        </p:txBody>
      </p:sp>
      <p:sp>
        <p:nvSpPr>
          <p:cNvPr id="1597453" name="Oval 13"/>
          <p:cNvSpPr>
            <a:spLocks noChangeArrowheads="1"/>
          </p:cNvSpPr>
          <p:nvPr/>
        </p:nvSpPr>
        <p:spPr bwMode="auto">
          <a:xfrm>
            <a:off x="4006850" y="19685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54" name="Oval 14"/>
          <p:cNvSpPr>
            <a:spLocks noChangeArrowheads="1"/>
          </p:cNvSpPr>
          <p:nvPr/>
        </p:nvSpPr>
        <p:spPr bwMode="auto">
          <a:xfrm>
            <a:off x="4502150" y="35687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55" name="Oval 15"/>
          <p:cNvSpPr>
            <a:spLocks noChangeArrowheads="1"/>
          </p:cNvSpPr>
          <p:nvPr/>
        </p:nvSpPr>
        <p:spPr bwMode="auto">
          <a:xfrm>
            <a:off x="3054350" y="27305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56" name="Oval 16"/>
          <p:cNvSpPr>
            <a:spLocks noChangeArrowheads="1"/>
          </p:cNvSpPr>
          <p:nvPr/>
        </p:nvSpPr>
        <p:spPr bwMode="auto">
          <a:xfrm>
            <a:off x="3816350" y="30543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57" name="Oval 17"/>
          <p:cNvSpPr>
            <a:spLocks noChangeArrowheads="1"/>
          </p:cNvSpPr>
          <p:nvPr/>
        </p:nvSpPr>
        <p:spPr bwMode="auto">
          <a:xfrm>
            <a:off x="2425700" y="29972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58" name="Oval 18"/>
          <p:cNvSpPr>
            <a:spLocks noChangeArrowheads="1"/>
          </p:cNvSpPr>
          <p:nvPr/>
        </p:nvSpPr>
        <p:spPr bwMode="auto">
          <a:xfrm>
            <a:off x="3340100" y="27114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59" name="Oval 19"/>
          <p:cNvSpPr>
            <a:spLocks noChangeArrowheads="1"/>
          </p:cNvSpPr>
          <p:nvPr/>
        </p:nvSpPr>
        <p:spPr bwMode="auto">
          <a:xfrm>
            <a:off x="3930650" y="25590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60" name="Oval 20"/>
          <p:cNvSpPr>
            <a:spLocks noChangeArrowheads="1"/>
          </p:cNvSpPr>
          <p:nvPr/>
        </p:nvSpPr>
        <p:spPr bwMode="auto">
          <a:xfrm>
            <a:off x="6654800" y="28829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61" name="Oval 21"/>
          <p:cNvSpPr>
            <a:spLocks noChangeArrowheads="1"/>
          </p:cNvSpPr>
          <p:nvPr/>
        </p:nvSpPr>
        <p:spPr bwMode="auto">
          <a:xfrm>
            <a:off x="4864100" y="24257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62" name="Oval 22"/>
          <p:cNvSpPr>
            <a:spLocks noChangeArrowheads="1"/>
          </p:cNvSpPr>
          <p:nvPr/>
        </p:nvSpPr>
        <p:spPr bwMode="auto">
          <a:xfrm>
            <a:off x="5073650" y="28829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63" name="Oval 23"/>
          <p:cNvSpPr>
            <a:spLocks noChangeArrowheads="1"/>
          </p:cNvSpPr>
          <p:nvPr/>
        </p:nvSpPr>
        <p:spPr bwMode="auto">
          <a:xfrm>
            <a:off x="7264400" y="26733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64" name="Oval 24"/>
          <p:cNvSpPr>
            <a:spLocks noChangeArrowheads="1"/>
          </p:cNvSpPr>
          <p:nvPr/>
        </p:nvSpPr>
        <p:spPr bwMode="auto">
          <a:xfrm>
            <a:off x="5283200" y="26162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65" name="Oval 25"/>
          <p:cNvSpPr>
            <a:spLocks noChangeArrowheads="1"/>
          </p:cNvSpPr>
          <p:nvPr/>
        </p:nvSpPr>
        <p:spPr bwMode="auto">
          <a:xfrm>
            <a:off x="2844800" y="31496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66" name="Oval 26"/>
          <p:cNvSpPr>
            <a:spLocks noChangeArrowheads="1"/>
          </p:cNvSpPr>
          <p:nvPr/>
        </p:nvSpPr>
        <p:spPr bwMode="auto">
          <a:xfrm>
            <a:off x="6388100" y="33591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67" name="Oval 27"/>
          <p:cNvSpPr>
            <a:spLocks noChangeArrowheads="1"/>
          </p:cNvSpPr>
          <p:nvPr/>
        </p:nvSpPr>
        <p:spPr bwMode="auto">
          <a:xfrm>
            <a:off x="3282950" y="14541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68" name="Oval 28"/>
          <p:cNvSpPr>
            <a:spLocks noChangeArrowheads="1"/>
          </p:cNvSpPr>
          <p:nvPr/>
        </p:nvSpPr>
        <p:spPr bwMode="auto">
          <a:xfrm>
            <a:off x="5949950" y="40068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69" name="Oval 29"/>
          <p:cNvSpPr>
            <a:spLocks noChangeArrowheads="1"/>
          </p:cNvSpPr>
          <p:nvPr/>
        </p:nvSpPr>
        <p:spPr bwMode="auto">
          <a:xfrm>
            <a:off x="4540250" y="28829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70" name="Oval 30"/>
          <p:cNvSpPr>
            <a:spLocks noChangeArrowheads="1"/>
          </p:cNvSpPr>
          <p:nvPr/>
        </p:nvSpPr>
        <p:spPr bwMode="auto">
          <a:xfrm>
            <a:off x="5911850" y="29591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71" name="Oval 31"/>
          <p:cNvSpPr>
            <a:spLocks noChangeArrowheads="1"/>
          </p:cNvSpPr>
          <p:nvPr/>
        </p:nvSpPr>
        <p:spPr bwMode="auto">
          <a:xfrm>
            <a:off x="6388100" y="24447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72" name="Oval 32"/>
          <p:cNvSpPr>
            <a:spLocks noChangeArrowheads="1"/>
          </p:cNvSpPr>
          <p:nvPr/>
        </p:nvSpPr>
        <p:spPr bwMode="auto">
          <a:xfrm>
            <a:off x="4654550" y="18351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73" name="Oval 33"/>
          <p:cNvSpPr>
            <a:spLocks noChangeArrowheads="1"/>
          </p:cNvSpPr>
          <p:nvPr/>
        </p:nvSpPr>
        <p:spPr bwMode="auto">
          <a:xfrm>
            <a:off x="3511550" y="21209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74" name="Oval 34"/>
          <p:cNvSpPr>
            <a:spLocks noChangeArrowheads="1"/>
          </p:cNvSpPr>
          <p:nvPr/>
        </p:nvSpPr>
        <p:spPr bwMode="auto">
          <a:xfrm>
            <a:off x="2863850" y="23304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75" name="Oval 35"/>
          <p:cNvSpPr>
            <a:spLocks noChangeArrowheads="1"/>
          </p:cNvSpPr>
          <p:nvPr/>
        </p:nvSpPr>
        <p:spPr bwMode="auto">
          <a:xfrm>
            <a:off x="1911350" y="23114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76" name="Oval 36"/>
          <p:cNvSpPr>
            <a:spLocks noChangeArrowheads="1"/>
          </p:cNvSpPr>
          <p:nvPr/>
        </p:nvSpPr>
        <p:spPr bwMode="auto">
          <a:xfrm>
            <a:off x="2520950" y="34544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77" name="Oval 37"/>
          <p:cNvSpPr>
            <a:spLocks noChangeArrowheads="1"/>
          </p:cNvSpPr>
          <p:nvPr/>
        </p:nvSpPr>
        <p:spPr bwMode="auto">
          <a:xfrm>
            <a:off x="2159000" y="35687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78" name="Oval 38"/>
          <p:cNvSpPr>
            <a:spLocks noChangeArrowheads="1"/>
          </p:cNvSpPr>
          <p:nvPr/>
        </p:nvSpPr>
        <p:spPr bwMode="auto">
          <a:xfrm>
            <a:off x="3340100" y="32448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79" name="Oval 39"/>
          <p:cNvSpPr>
            <a:spLocks noChangeArrowheads="1"/>
          </p:cNvSpPr>
          <p:nvPr/>
        </p:nvSpPr>
        <p:spPr bwMode="auto">
          <a:xfrm>
            <a:off x="7721600" y="24638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80" name="Oval 40"/>
          <p:cNvSpPr>
            <a:spLocks noChangeArrowheads="1"/>
          </p:cNvSpPr>
          <p:nvPr/>
        </p:nvSpPr>
        <p:spPr bwMode="auto">
          <a:xfrm>
            <a:off x="7550150" y="19875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81" name="Oval 41"/>
          <p:cNvSpPr>
            <a:spLocks noChangeArrowheads="1"/>
          </p:cNvSpPr>
          <p:nvPr/>
        </p:nvSpPr>
        <p:spPr bwMode="auto">
          <a:xfrm>
            <a:off x="5416550" y="37973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82" name="Oval 42"/>
          <p:cNvSpPr>
            <a:spLocks noChangeArrowheads="1"/>
          </p:cNvSpPr>
          <p:nvPr/>
        </p:nvSpPr>
        <p:spPr bwMode="auto">
          <a:xfrm>
            <a:off x="5454650" y="31115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83" name="Oval 43"/>
          <p:cNvSpPr>
            <a:spLocks noChangeArrowheads="1"/>
          </p:cNvSpPr>
          <p:nvPr/>
        </p:nvSpPr>
        <p:spPr bwMode="auto">
          <a:xfrm>
            <a:off x="5702300" y="25209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84" name="Oval 44"/>
          <p:cNvSpPr>
            <a:spLocks noChangeArrowheads="1"/>
          </p:cNvSpPr>
          <p:nvPr/>
        </p:nvSpPr>
        <p:spPr bwMode="auto">
          <a:xfrm>
            <a:off x="7283450" y="34353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85" name="Oval 45"/>
          <p:cNvSpPr>
            <a:spLocks noChangeArrowheads="1"/>
          </p:cNvSpPr>
          <p:nvPr/>
        </p:nvSpPr>
        <p:spPr bwMode="auto">
          <a:xfrm>
            <a:off x="7588250" y="37020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86" name="Oval 46"/>
          <p:cNvSpPr>
            <a:spLocks noChangeArrowheads="1"/>
          </p:cNvSpPr>
          <p:nvPr/>
        </p:nvSpPr>
        <p:spPr bwMode="auto">
          <a:xfrm>
            <a:off x="6407150" y="38354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87" name="Oval 47"/>
          <p:cNvSpPr>
            <a:spLocks noChangeArrowheads="1"/>
          </p:cNvSpPr>
          <p:nvPr/>
        </p:nvSpPr>
        <p:spPr bwMode="auto">
          <a:xfrm>
            <a:off x="2520950" y="38925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88" name="Oval 48"/>
          <p:cNvSpPr>
            <a:spLocks noChangeArrowheads="1"/>
          </p:cNvSpPr>
          <p:nvPr/>
        </p:nvSpPr>
        <p:spPr bwMode="auto">
          <a:xfrm>
            <a:off x="2882900" y="18542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89" name="Oval 49"/>
          <p:cNvSpPr>
            <a:spLocks noChangeArrowheads="1"/>
          </p:cNvSpPr>
          <p:nvPr/>
        </p:nvSpPr>
        <p:spPr bwMode="auto">
          <a:xfrm>
            <a:off x="2178050" y="25781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90" name="Oval 50"/>
          <p:cNvSpPr>
            <a:spLocks noChangeArrowheads="1"/>
          </p:cNvSpPr>
          <p:nvPr/>
        </p:nvSpPr>
        <p:spPr bwMode="auto">
          <a:xfrm>
            <a:off x="2120900" y="19875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91" name="Oval 51"/>
          <p:cNvSpPr>
            <a:spLocks noChangeArrowheads="1"/>
          </p:cNvSpPr>
          <p:nvPr/>
        </p:nvSpPr>
        <p:spPr bwMode="auto">
          <a:xfrm>
            <a:off x="3644900" y="35877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92" name="Oval 52"/>
          <p:cNvSpPr>
            <a:spLocks noChangeArrowheads="1"/>
          </p:cNvSpPr>
          <p:nvPr/>
        </p:nvSpPr>
        <p:spPr bwMode="auto">
          <a:xfrm>
            <a:off x="7416800" y="14732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93" name="Oval 53"/>
          <p:cNvSpPr>
            <a:spLocks noChangeArrowheads="1"/>
          </p:cNvSpPr>
          <p:nvPr/>
        </p:nvSpPr>
        <p:spPr bwMode="auto">
          <a:xfrm>
            <a:off x="6083300" y="15494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94" name="Oval 54"/>
          <p:cNvSpPr>
            <a:spLocks noChangeArrowheads="1"/>
          </p:cNvSpPr>
          <p:nvPr/>
        </p:nvSpPr>
        <p:spPr bwMode="auto">
          <a:xfrm>
            <a:off x="5607050" y="15684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95" name="Oval 55"/>
          <p:cNvSpPr>
            <a:spLocks noChangeArrowheads="1"/>
          </p:cNvSpPr>
          <p:nvPr/>
        </p:nvSpPr>
        <p:spPr bwMode="auto">
          <a:xfrm>
            <a:off x="3302000" y="23304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96" name="Oval 56"/>
          <p:cNvSpPr>
            <a:spLocks noChangeArrowheads="1"/>
          </p:cNvSpPr>
          <p:nvPr/>
        </p:nvSpPr>
        <p:spPr bwMode="auto">
          <a:xfrm>
            <a:off x="4273550" y="31496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97" name="Oval 57"/>
          <p:cNvSpPr>
            <a:spLocks noChangeArrowheads="1"/>
          </p:cNvSpPr>
          <p:nvPr/>
        </p:nvSpPr>
        <p:spPr bwMode="auto">
          <a:xfrm>
            <a:off x="5092700" y="23685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98" name="Oval 58"/>
          <p:cNvSpPr>
            <a:spLocks noChangeArrowheads="1"/>
          </p:cNvSpPr>
          <p:nvPr/>
        </p:nvSpPr>
        <p:spPr bwMode="auto">
          <a:xfrm>
            <a:off x="6083300" y="28829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499" name="Oval 59"/>
          <p:cNvSpPr>
            <a:spLocks noChangeArrowheads="1"/>
          </p:cNvSpPr>
          <p:nvPr/>
        </p:nvSpPr>
        <p:spPr bwMode="auto">
          <a:xfrm>
            <a:off x="7092950" y="17970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00" name="Oval 60"/>
          <p:cNvSpPr>
            <a:spLocks noChangeArrowheads="1"/>
          </p:cNvSpPr>
          <p:nvPr/>
        </p:nvSpPr>
        <p:spPr bwMode="auto">
          <a:xfrm>
            <a:off x="6464300" y="18161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01" name="Oval 61"/>
          <p:cNvSpPr>
            <a:spLocks noChangeArrowheads="1"/>
          </p:cNvSpPr>
          <p:nvPr/>
        </p:nvSpPr>
        <p:spPr bwMode="auto">
          <a:xfrm>
            <a:off x="5549900" y="21209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02" name="Oval 62"/>
          <p:cNvSpPr>
            <a:spLocks noChangeArrowheads="1"/>
          </p:cNvSpPr>
          <p:nvPr/>
        </p:nvSpPr>
        <p:spPr bwMode="auto">
          <a:xfrm>
            <a:off x="5111750" y="32258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03" name="Oval 63"/>
          <p:cNvSpPr>
            <a:spLocks noChangeArrowheads="1"/>
          </p:cNvSpPr>
          <p:nvPr/>
        </p:nvSpPr>
        <p:spPr bwMode="auto">
          <a:xfrm>
            <a:off x="4502150" y="20066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04" name="Oval 64"/>
          <p:cNvSpPr>
            <a:spLocks noChangeArrowheads="1"/>
          </p:cNvSpPr>
          <p:nvPr/>
        </p:nvSpPr>
        <p:spPr bwMode="auto">
          <a:xfrm>
            <a:off x="4159250" y="15875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05" name="Oval 65"/>
          <p:cNvSpPr>
            <a:spLocks noChangeArrowheads="1"/>
          </p:cNvSpPr>
          <p:nvPr/>
        </p:nvSpPr>
        <p:spPr bwMode="auto">
          <a:xfrm>
            <a:off x="4273550" y="22923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06" name="Oval 66"/>
          <p:cNvSpPr>
            <a:spLocks noChangeArrowheads="1"/>
          </p:cNvSpPr>
          <p:nvPr/>
        </p:nvSpPr>
        <p:spPr bwMode="auto">
          <a:xfrm>
            <a:off x="2368550" y="13017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07" name="Oval 67"/>
          <p:cNvSpPr>
            <a:spLocks noChangeArrowheads="1"/>
          </p:cNvSpPr>
          <p:nvPr/>
        </p:nvSpPr>
        <p:spPr bwMode="auto">
          <a:xfrm>
            <a:off x="3930650" y="23495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08" name="Oval 68"/>
          <p:cNvSpPr>
            <a:spLocks noChangeArrowheads="1"/>
          </p:cNvSpPr>
          <p:nvPr/>
        </p:nvSpPr>
        <p:spPr bwMode="auto">
          <a:xfrm>
            <a:off x="7493000" y="23304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09" name="Oval 69"/>
          <p:cNvSpPr>
            <a:spLocks noChangeArrowheads="1"/>
          </p:cNvSpPr>
          <p:nvPr/>
        </p:nvSpPr>
        <p:spPr bwMode="auto">
          <a:xfrm>
            <a:off x="8026400" y="27876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10" name="Oval 70"/>
          <p:cNvSpPr>
            <a:spLocks noChangeArrowheads="1"/>
          </p:cNvSpPr>
          <p:nvPr/>
        </p:nvSpPr>
        <p:spPr bwMode="auto">
          <a:xfrm>
            <a:off x="5016500" y="15684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11" name="Oval 71"/>
          <p:cNvSpPr>
            <a:spLocks noChangeArrowheads="1"/>
          </p:cNvSpPr>
          <p:nvPr/>
        </p:nvSpPr>
        <p:spPr bwMode="auto">
          <a:xfrm>
            <a:off x="7588250" y="30162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12" name="Oval 72"/>
          <p:cNvSpPr>
            <a:spLocks noChangeArrowheads="1"/>
          </p:cNvSpPr>
          <p:nvPr/>
        </p:nvSpPr>
        <p:spPr bwMode="auto">
          <a:xfrm>
            <a:off x="5016500" y="38544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13" name="Oval 73"/>
          <p:cNvSpPr>
            <a:spLocks noChangeArrowheads="1"/>
          </p:cNvSpPr>
          <p:nvPr/>
        </p:nvSpPr>
        <p:spPr bwMode="auto">
          <a:xfrm>
            <a:off x="4959350" y="20066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14" name="Oval 74"/>
          <p:cNvSpPr>
            <a:spLocks noChangeArrowheads="1"/>
          </p:cNvSpPr>
          <p:nvPr/>
        </p:nvSpPr>
        <p:spPr bwMode="auto">
          <a:xfrm>
            <a:off x="6673850" y="17018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15" name="Oval 75"/>
          <p:cNvSpPr>
            <a:spLocks noChangeArrowheads="1"/>
          </p:cNvSpPr>
          <p:nvPr/>
        </p:nvSpPr>
        <p:spPr bwMode="auto">
          <a:xfrm>
            <a:off x="6026150" y="33210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16" name="Oval 76"/>
          <p:cNvSpPr>
            <a:spLocks noChangeArrowheads="1"/>
          </p:cNvSpPr>
          <p:nvPr/>
        </p:nvSpPr>
        <p:spPr bwMode="auto">
          <a:xfrm>
            <a:off x="2882900" y="33782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17" name="Oval 77"/>
          <p:cNvSpPr>
            <a:spLocks noChangeArrowheads="1"/>
          </p:cNvSpPr>
          <p:nvPr/>
        </p:nvSpPr>
        <p:spPr bwMode="auto">
          <a:xfrm>
            <a:off x="2578100" y="28257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18" name="Oval 78"/>
          <p:cNvSpPr>
            <a:spLocks noChangeArrowheads="1"/>
          </p:cNvSpPr>
          <p:nvPr/>
        </p:nvSpPr>
        <p:spPr bwMode="auto">
          <a:xfrm>
            <a:off x="6140450" y="23304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19" name="Oval 79"/>
          <p:cNvSpPr>
            <a:spLocks noChangeArrowheads="1"/>
          </p:cNvSpPr>
          <p:nvPr/>
        </p:nvSpPr>
        <p:spPr bwMode="auto">
          <a:xfrm>
            <a:off x="6883400" y="22733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20" name="Oval 80"/>
          <p:cNvSpPr>
            <a:spLocks noChangeArrowheads="1"/>
          </p:cNvSpPr>
          <p:nvPr/>
        </p:nvSpPr>
        <p:spPr bwMode="auto">
          <a:xfrm>
            <a:off x="5283200" y="18542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21" name="Oval 81"/>
          <p:cNvSpPr>
            <a:spLocks noChangeArrowheads="1"/>
          </p:cNvSpPr>
          <p:nvPr/>
        </p:nvSpPr>
        <p:spPr bwMode="auto">
          <a:xfrm>
            <a:off x="3835400" y="39116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22" name="Oval 82"/>
          <p:cNvSpPr>
            <a:spLocks noChangeArrowheads="1"/>
          </p:cNvSpPr>
          <p:nvPr/>
        </p:nvSpPr>
        <p:spPr bwMode="auto">
          <a:xfrm>
            <a:off x="4102100" y="36449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23" name="Oval 83"/>
          <p:cNvSpPr>
            <a:spLocks noChangeArrowheads="1"/>
          </p:cNvSpPr>
          <p:nvPr/>
        </p:nvSpPr>
        <p:spPr bwMode="auto">
          <a:xfrm>
            <a:off x="4330700" y="42164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24" name="Oval 84"/>
          <p:cNvSpPr>
            <a:spLocks noChangeArrowheads="1"/>
          </p:cNvSpPr>
          <p:nvPr/>
        </p:nvSpPr>
        <p:spPr bwMode="auto">
          <a:xfrm>
            <a:off x="8178800" y="18161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25" name="Oval 85"/>
          <p:cNvSpPr>
            <a:spLocks noChangeArrowheads="1"/>
          </p:cNvSpPr>
          <p:nvPr/>
        </p:nvSpPr>
        <p:spPr bwMode="auto">
          <a:xfrm>
            <a:off x="2520950" y="21209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26" name="Oval 86"/>
          <p:cNvSpPr>
            <a:spLocks noChangeArrowheads="1"/>
          </p:cNvSpPr>
          <p:nvPr/>
        </p:nvSpPr>
        <p:spPr bwMode="auto">
          <a:xfrm>
            <a:off x="2635250" y="45974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27" name="Oval 87"/>
          <p:cNvSpPr>
            <a:spLocks noChangeArrowheads="1"/>
          </p:cNvSpPr>
          <p:nvPr/>
        </p:nvSpPr>
        <p:spPr bwMode="auto">
          <a:xfrm>
            <a:off x="2425700" y="42354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28" name="Oval 88"/>
          <p:cNvSpPr>
            <a:spLocks noChangeArrowheads="1"/>
          </p:cNvSpPr>
          <p:nvPr/>
        </p:nvSpPr>
        <p:spPr bwMode="auto">
          <a:xfrm>
            <a:off x="7092950" y="297815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29" name="Oval 89"/>
          <p:cNvSpPr>
            <a:spLocks noChangeArrowheads="1"/>
          </p:cNvSpPr>
          <p:nvPr/>
        </p:nvSpPr>
        <p:spPr bwMode="auto">
          <a:xfrm>
            <a:off x="6788150" y="33020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30" name="Oval 90"/>
          <p:cNvSpPr>
            <a:spLocks noChangeArrowheads="1"/>
          </p:cNvSpPr>
          <p:nvPr/>
        </p:nvSpPr>
        <p:spPr bwMode="auto">
          <a:xfrm>
            <a:off x="7359650" y="4064000"/>
            <a:ext cx="234950" cy="234950"/>
          </a:xfrm>
          <a:prstGeom prst="ellipse">
            <a:avLst/>
          </a:prstGeom>
          <a:noFill/>
          <a:ln w="50800">
            <a:solidFill>
              <a:schemeClr val="tx1"/>
            </a:solidFill>
            <a:round/>
            <a:headEnd/>
            <a:tailEnd/>
          </a:ln>
          <a:effectLst/>
        </p:spPr>
        <p:txBody>
          <a:bodyPr wrap="none" anchor="ctr"/>
          <a:lstStyle/>
          <a:p>
            <a:endParaRPr lang="en-US"/>
          </a:p>
        </p:txBody>
      </p:sp>
      <p:sp>
        <p:nvSpPr>
          <p:cNvPr id="1597531" name="Rectangle 91"/>
          <p:cNvSpPr>
            <a:spLocks noChangeArrowheads="1"/>
          </p:cNvSpPr>
          <p:nvPr/>
        </p:nvSpPr>
        <p:spPr bwMode="auto">
          <a:xfrm>
            <a:off x="2060575" y="350838"/>
            <a:ext cx="5629275" cy="1036637"/>
          </a:xfrm>
          <a:prstGeom prst="rect">
            <a:avLst/>
          </a:prstGeom>
          <a:noFill/>
          <a:ln w="9525">
            <a:noFill/>
            <a:miter lim="800000"/>
            <a:headEnd/>
            <a:tailEnd/>
          </a:ln>
          <a:effectLst/>
        </p:spPr>
        <p:txBody>
          <a:bodyPr wrap="none" lIns="92075" tIns="46038" rIns="92075" bIns="46038">
            <a:spAutoFit/>
          </a:bodyPr>
          <a:lstStyle/>
          <a:p>
            <a:pPr algn="l"/>
            <a:r>
              <a:rPr lang="en-US" sz="6200">
                <a:solidFill>
                  <a:srgbClr val="FAFD00"/>
                </a:solidFill>
                <a:effectLst>
                  <a:outerShdw blurRad="38100" dist="38100" dir="2700000" algn="tl">
                    <a:srgbClr val="000000"/>
                  </a:outerShdw>
                </a:effectLst>
                <a:latin typeface="Book Antiqua" pitchFamily="18" charset="0"/>
              </a:rPr>
              <a:t>Dermal Papilla</a:t>
            </a:r>
          </a:p>
        </p:txBody>
      </p:sp>
      <p:sp>
        <p:nvSpPr>
          <p:cNvPr id="1597532" name="Line 92"/>
          <p:cNvSpPr>
            <a:spLocks noChangeShapeType="1"/>
          </p:cNvSpPr>
          <p:nvPr/>
        </p:nvSpPr>
        <p:spPr bwMode="auto">
          <a:xfrm flipH="1" flipV="1">
            <a:off x="1428750" y="933450"/>
            <a:ext cx="76200" cy="723900"/>
          </a:xfrm>
          <a:prstGeom prst="line">
            <a:avLst/>
          </a:prstGeom>
          <a:noFill/>
          <a:ln w="50800">
            <a:solidFill>
              <a:srgbClr val="063DE8"/>
            </a:solidFill>
            <a:round/>
            <a:headEnd type="none" w="sm" len="sm"/>
            <a:tailEnd type="stealth" w="med" len="lg"/>
          </a:ln>
          <a:effectLst/>
        </p:spPr>
        <p:txBody>
          <a:bodyPr wrap="none" anchor="ctr"/>
          <a:lstStyle/>
          <a:p>
            <a:endParaRPr lang="en-US"/>
          </a:p>
        </p:txBody>
      </p:sp>
      <p:sp>
        <p:nvSpPr>
          <p:cNvPr id="1597533" name="Line 93"/>
          <p:cNvSpPr>
            <a:spLocks noChangeShapeType="1"/>
          </p:cNvSpPr>
          <p:nvPr/>
        </p:nvSpPr>
        <p:spPr bwMode="auto">
          <a:xfrm flipV="1">
            <a:off x="8724900" y="914400"/>
            <a:ext cx="76200" cy="800100"/>
          </a:xfrm>
          <a:prstGeom prst="line">
            <a:avLst/>
          </a:prstGeom>
          <a:noFill/>
          <a:ln w="50800">
            <a:solidFill>
              <a:srgbClr val="063DE8"/>
            </a:solidFill>
            <a:round/>
            <a:headEnd type="none" w="sm" len="sm"/>
            <a:tailEnd type="stealth" w="med" len="lg"/>
          </a:ln>
          <a:effectLst/>
        </p:spPr>
        <p:txBody>
          <a:bodyPr wrap="none" anchor="ctr"/>
          <a:lstStyle/>
          <a:p>
            <a:endParaRPr lang="en-US"/>
          </a:p>
        </p:txBody>
      </p:sp>
    </p:spTree>
    <p:extLst>
      <p:ext uri="{BB962C8B-B14F-4D97-AF65-F5344CB8AC3E}">
        <p14:creationId xmlns:p14="http://schemas.microsoft.com/office/powerpoint/2010/main" val="3130223080"/>
      </p:ext>
    </p:extLst>
  </p:cSld>
  <p:clrMapOvr>
    <a:masterClrMapping/>
  </p:clrMapOvr>
  <p:transition>
    <p:cover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9490" name="Group 2"/>
          <p:cNvGrpSpPr>
            <a:grpSpLocks/>
          </p:cNvGrpSpPr>
          <p:nvPr/>
        </p:nvGrpSpPr>
        <p:grpSpPr bwMode="auto">
          <a:xfrm>
            <a:off x="958850" y="2476500"/>
            <a:ext cx="7691438" cy="3678238"/>
            <a:chOff x="604" y="1560"/>
            <a:chExt cx="4845" cy="2317"/>
          </a:xfrm>
        </p:grpSpPr>
        <p:sp>
          <p:nvSpPr>
            <p:cNvPr id="1599491" name="Freeform 3"/>
            <p:cNvSpPr>
              <a:spLocks/>
            </p:cNvSpPr>
            <p:nvPr/>
          </p:nvSpPr>
          <p:spPr bwMode="auto">
            <a:xfrm>
              <a:off x="1860" y="1560"/>
              <a:ext cx="3589" cy="2317"/>
            </a:xfrm>
            <a:custGeom>
              <a:avLst/>
              <a:gdLst/>
              <a:ahLst/>
              <a:cxnLst>
                <a:cxn ang="0">
                  <a:pos x="2940" y="1908"/>
                </a:cxn>
                <a:cxn ang="0">
                  <a:pos x="2508" y="1740"/>
                </a:cxn>
                <a:cxn ang="0">
                  <a:pos x="2040" y="1680"/>
                </a:cxn>
                <a:cxn ang="0">
                  <a:pos x="1776" y="1884"/>
                </a:cxn>
                <a:cxn ang="0">
                  <a:pos x="1704" y="2172"/>
                </a:cxn>
                <a:cxn ang="0">
                  <a:pos x="1656" y="1824"/>
                </a:cxn>
                <a:cxn ang="0">
                  <a:pos x="1716" y="1560"/>
                </a:cxn>
                <a:cxn ang="0">
                  <a:pos x="1464" y="1716"/>
                </a:cxn>
                <a:cxn ang="0">
                  <a:pos x="1392" y="2088"/>
                </a:cxn>
                <a:cxn ang="0">
                  <a:pos x="1380" y="2244"/>
                </a:cxn>
                <a:cxn ang="0">
                  <a:pos x="1380" y="1908"/>
                </a:cxn>
                <a:cxn ang="0">
                  <a:pos x="1212" y="1680"/>
                </a:cxn>
                <a:cxn ang="0">
                  <a:pos x="924" y="1692"/>
                </a:cxn>
                <a:cxn ang="0">
                  <a:pos x="648" y="1872"/>
                </a:cxn>
                <a:cxn ang="0">
                  <a:pos x="516" y="1824"/>
                </a:cxn>
                <a:cxn ang="0">
                  <a:pos x="828" y="1692"/>
                </a:cxn>
                <a:cxn ang="0">
                  <a:pos x="1128" y="1632"/>
                </a:cxn>
                <a:cxn ang="0">
                  <a:pos x="1020" y="1512"/>
                </a:cxn>
                <a:cxn ang="0">
                  <a:pos x="432" y="1512"/>
                </a:cxn>
                <a:cxn ang="0">
                  <a:pos x="24" y="1740"/>
                </a:cxn>
                <a:cxn ang="0">
                  <a:pos x="36" y="1572"/>
                </a:cxn>
                <a:cxn ang="0">
                  <a:pos x="348" y="1452"/>
                </a:cxn>
                <a:cxn ang="0">
                  <a:pos x="540" y="1188"/>
                </a:cxn>
                <a:cxn ang="0">
                  <a:pos x="540" y="864"/>
                </a:cxn>
                <a:cxn ang="0">
                  <a:pos x="600" y="1152"/>
                </a:cxn>
                <a:cxn ang="0">
                  <a:pos x="840" y="1332"/>
                </a:cxn>
                <a:cxn ang="0">
                  <a:pos x="1320" y="1284"/>
                </a:cxn>
                <a:cxn ang="0">
                  <a:pos x="1332" y="972"/>
                </a:cxn>
                <a:cxn ang="0">
                  <a:pos x="1368" y="684"/>
                </a:cxn>
                <a:cxn ang="0">
                  <a:pos x="1392" y="384"/>
                </a:cxn>
                <a:cxn ang="0">
                  <a:pos x="1104" y="276"/>
                </a:cxn>
                <a:cxn ang="0">
                  <a:pos x="1404" y="264"/>
                </a:cxn>
                <a:cxn ang="0">
                  <a:pos x="1464" y="564"/>
                </a:cxn>
                <a:cxn ang="0">
                  <a:pos x="1488" y="852"/>
                </a:cxn>
                <a:cxn ang="0">
                  <a:pos x="1584" y="552"/>
                </a:cxn>
                <a:cxn ang="0">
                  <a:pos x="1584" y="192"/>
                </a:cxn>
                <a:cxn ang="0">
                  <a:pos x="1668" y="36"/>
                </a:cxn>
                <a:cxn ang="0">
                  <a:pos x="1620" y="252"/>
                </a:cxn>
                <a:cxn ang="0">
                  <a:pos x="1764" y="228"/>
                </a:cxn>
                <a:cxn ang="0">
                  <a:pos x="1812" y="312"/>
                </a:cxn>
                <a:cxn ang="0">
                  <a:pos x="1740" y="636"/>
                </a:cxn>
                <a:cxn ang="0">
                  <a:pos x="2016" y="696"/>
                </a:cxn>
                <a:cxn ang="0">
                  <a:pos x="2244" y="408"/>
                </a:cxn>
                <a:cxn ang="0">
                  <a:pos x="2412" y="120"/>
                </a:cxn>
                <a:cxn ang="0">
                  <a:pos x="2400" y="336"/>
                </a:cxn>
                <a:cxn ang="0">
                  <a:pos x="2328" y="624"/>
                </a:cxn>
                <a:cxn ang="0">
                  <a:pos x="2088" y="804"/>
                </a:cxn>
                <a:cxn ang="0">
                  <a:pos x="1776" y="876"/>
                </a:cxn>
                <a:cxn ang="0">
                  <a:pos x="1572" y="1140"/>
                </a:cxn>
                <a:cxn ang="0">
                  <a:pos x="1524" y="1428"/>
                </a:cxn>
                <a:cxn ang="0">
                  <a:pos x="1788" y="1488"/>
                </a:cxn>
                <a:cxn ang="0">
                  <a:pos x="2076" y="1488"/>
                </a:cxn>
                <a:cxn ang="0">
                  <a:pos x="2376" y="1500"/>
                </a:cxn>
                <a:cxn ang="0">
                  <a:pos x="2688" y="1584"/>
                </a:cxn>
                <a:cxn ang="0">
                  <a:pos x="2988" y="1692"/>
                </a:cxn>
                <a:cxn ang="0">
                  <a:pos x="3300" y="1740"/>
                </a:cxn>
                <a:cxn ang="0">
                  <a:pos x="3588" y="1704"/>
                </a:cxn>
              </a:cxnLst>
              <a:rect l="0" t="0" r="r" b="b"/>
              <a:pathLst>
                <a:path w="3589" h="2317">
                  <a:moveTo>
                    <a:pt x="3180" y="2112"/>
                  </a:moveTo>
                  <a:lnTo>
                    <a:pt x="3180" y="2076"/>
                  </a:lnTo>
                  <a:lnTo>
                    <a:pt x="3180" y="2040"/>
                  </a:lnTo>
                  <a:lnTo>
                    <a:pt x="3168" y="2004"/>
                  </a:lnTo>
                  <a:lnTo>
                    <a:pt x="3132" y="1980"/>
                  </a:lnTo>
                  <a:lnTo>
                    <a:pt x="3084" y="1944"/>
                  </a:lnTo>
                  <a:lnTo>
                    <a:pt x="3036" y="1932"/>
                  </a:lnTo>
                  <a:lnTo>
                    <a:pt x="2940" y="1908"/>
                  </a:lnTo>
                  <a:lnTo>
                    <a:pt x="2868" y="1896"/>
                  </a:lnTo>
                  <a:lnTo>
                    <a:pt x="2820" y="1872"/>
                  </a:lnTo>
                  <a:lnTo>
                    <a:pt x="2784" y="1860"/>
                  </a:lnTo>
                  <a:lnTo>
                    <a:pt x="2736" y="1836"/>
                  </a:lnTo>
                  <a:lnTo>
                    <a:pt x="2700" y="1812"/>
                  </a:lnTo>
                  <a:lnTo>
                    <a:pt x="2652" y="1788"/>
                  </a:lnTo>
                  <a:lnTo>
                    <a:pt x="2604" y="1764"/>
                  </a:lnTo>
                  <a:lnTo>
                    <a:pt x="2508" y="1740"/>
                  </a:lnTo>
                  <a:lnTo>
                    <a:pt x="2436" y="1728"/>
                  </a:lnTo>
                  <a:lnTo>
                    <a:pt x="2316" y="1704"/>
                  </a:lnTo>
                  <a:lnTo>
                    <a:pt x="2244" y="1692"/>
                  </a:lnTo>
                  <a:lnTo>
                    <a:pt x="2196" y="1680"/>
                  </a:lnTo>
                  <a:lnTo>
                    <a:pt x="2160" y="1680"/>
                  </a:lnTo>
                  <a:lnTo>
                    <a:pt x="2124" y="1680"/>
                  </a:lnTo>
                  <a:lnTo>
                    <a:pt x="2076" y="1680"/>
                  </a:lnTo>
                  <a:lnTo>
                    <a:pt x="2040" y="1680"/>
                  </a:lnTo>
                  <a:lnTo>
                    <a:pt x="2004" y="1680"/>
                  </a:lnTo>
                  <a:lnTo>
                    <a:pt x="1968" y="1704"/>
                  </a:lnTo>
                  <a:lnTo>
                    <a:pt x="1944" y="1740"/>
                  </a:lnTo>
                  <a:lnTo>
                    <a:pt x="1908" y="1752"/>
                  </a:lnTo>
                  <a:lnTo>
                    <a:pt x="1872" y="1788"/>
                  </a:lnTo>
                  <a:lnTo>
                    <a:pt x="1836" y="1812"/>
                  </a:lnTo>
                  <a:lnTo>
                    <a:pt x="1800" y="1848"/>
                  </a:lnTo>
                  <a:lnTo>
                    <a:pt x="1776" y="1884"/>
                  </a:lnTo>
                  <a:lnTo>
                    <a:pt x="1740" y="1920"/>
                  </a:lnTo>
                  <a:lnTo>
                    <a:pt x="1728" y="1956"/>
                  </a:lnTo>
                  <a:lnTo>
                    <a:pt x="1704" y="1992"/>
                  </a:lnTo>
                  <a:lnTo>
                    <a:pt x="1704" y="2028"/>
                  </a:lnTo>
                  <a:lnTo>
                    <a:pt x="1704" y="2064"/>
                  </a:lnTo>
                  <a:lnTo>
                    <a:pt x="1704" y="2100"/>
                  </a:lnTo>
                  <a:lnTo>
                    <a:pt x="1704" y="2136"/>
                  </a:lnTo>
                  <a:lnTo>
                    <a:pt x="1704" y="2172"/>
                  </a:lnTo>
                  <a:lnTo>
                    <a:pt x="1704" y="2208"/>
                  </a:lnTo>
                  <a:lnTo>
                    <a:pt x="1680" y="2136"/>
                  </a:lnTo>
                  <a:lnTo>
                    <a:pt x="1656" y="2040"/>
                  </a:lnTo>
                  <a:lnTo>
                    <a:pt x="1656" y="1968"/>
                  </a:lnTo>
                  <a:lnTo>
                    <a:pt x="1656" y="1932"/>
                  </a:lnTo>
                  <a:lnTo>
                    <a:pt x="1656" y="1896"/>
                  </a:lnTo>
                  <a:lnTo>
                    <a:pt x="1656" y="1860"/>
                  </a:lnTo>
                  <a:lnTo>
                    <a:pt x="1656" y="1824"/>
                  </a:lnTo>
                  <a:lnTo>
                    <a:pt x="1656" y="1788"/>
                  </a:lnTo>
                  <a:lnTo>
                    <a:pt x="1656" y="1752"/>
                  </a:lnTo>
                  <a:lnTo>
                    <a:pt x="1692" y="1704"/>
                  </a:lnTo>
                  <a:lnTo>
                    <a:pt x="1728" y="1680"/>
                  </a:lnTo>
                  <a:lnTo>
                    <a:pt x="1752" y="1644"/>
                  </a:lnTo>
                  <a:lnTo>
                    <a:pt x="1752" y="1596"/>
                  </a:lnTo>
                  <a:lnTo>
                    <a:pt x="1752" y="1560"/>
                  </a:lnTo>
                  <a:lnTo>
                    <a:pt x="1716" y="1560"/>
                  </a:lnTo>
                  <a:lnTo>
                    <a:pt x="1680" y="1560"/>
                  </a:lnTo>
                  <a:lnTo>
                    <a:pt x="1644" y="1560"/>
                  </a:lnTo>
                  <a:lnTo>
                    <a:pt x="1608" y="1560"/>
                  </a:lnTo>
                  <a:lnTo>
                    <a:pt x="1572" y="1572"/>
                  </a:lnTo>
                  <a:lnTo>
                    <a:pt x="1536" y="1608"/>
                  </a:lnTo>
                  <a:lnTo>
                    <a:pt x="1512" y="1644"/>
                  </a:lnTo>
                  <a:lnTo>
                    <a:pt x="1488" y="1680"/>
                  </a:lnTo>
                  <a:lnTo>
                    <a:pt x="1464" y="1716"/>
                  </a:lnTo>
                  <a:lnTo>
                    <a:pt x="1440" y="1764"/>
                  </a:lnTo>
                  <a:lnTo>
                    <a:pt x="1428" y="1800"/>
                  </a:lnTo>
                  <a:lnTo>
                    <a:pt x="1416" y="1836"/>
                  </a:lnTo>
                  <a:lnTo>
                    <a:pt x="1404" y="1872"/>
                  </a:lnTo>
                  <a:lnTo>
                    <a:pt x="1392" y="1908"/>
                  </a:lnTo>
                  <a:lnTo>
                    <a:pt x="1392" y="1944"/>
                  </a:lnTo>
                  <a:lnTo>
                    <a:pt x="1392" y="1992"/>
                  </a:lnTo>
                  <a:lnTo>
                    <a:pt x="1392" y="2088"/>
                  </a:lnTo>
                  <a:lnTo>
                    <a:pt x="1392" y="2124"/>
                  </a:lnTo>
                  <a:lnTo>
                    <a:pt x="1392" y="2160"/>
                  </a:lnTo>
                  <a:lnTo>
                    <a:pt x="1392" y="2196"/>
                  </a:lnTo>
                  <a:lnTo>
                    <a:pt x="1392" y="2244"/>
                  </a:lnTo>
                  <a:lnTo>
                    <a:pt x="1392" y="2280"/>
                  </a:lnTo>
                  <a:lnTo>
                    <a:pt x="1392" y="2316"/>
                  </a:lnTo>
                  <a:lnTo>
                    <a:pt x="1380" y="2280"/>
                  </a:lnTo>
                  <a:lnTo>
                    <a:pt x="1380" y="2244"/>
                  </a:lnTo>
                  <a:lnTo>
                    <a:pt x="1380" y="2196"/>
                  </a:lnTo>
                  <a:lnTo>
                    <a:pt x="1380" y="2160"/>
                  </a:lnTo>
                  <a:lnTo>
                    <a:pt x="1380" y="2112"/>
                  </a:lnTo>
                  <a:lnTo>
                    <a:pt x="1380" y="2076"/>
                  </a:lnTo>
                  <a:lnTo>
                    <a:pt x="1380" y="2028"/>
                  </a:lnTo>
                  <a:lnTo>
                    <a:pt x="1380" y="1992"/>
                  </a:lnTo>
                  <a:lnTo>
                    <a:pt x="1380" y="1956"/>
                  </a:lnTo>
                  <a:lnTo>
                    <a:pt x="1380" y="1908"/>
                  </a:lnTo>
                  <a:lnTo>
                    <a:pt x="1368" y="1872"/>
                  </a:lnTo>
                  <a:lnTo>
                    <a:pt x="1356" y="1836"/>
                  </a:lnTo>
                  <a:lnTo>
                    <a:pt x="1356" y="1800"/>
                  </a:lnTo>
                  <a:lnTo>
                    <a:pt x="1344" y="1764"/>
                  </a:lnTo>
                  <a:lnTo>
                    <a:pt x="1320" y="1728"/>
                  </a:lnTo>
                  <a:lnTo>
                    <a:pt x="1284" y="1704"/>
                  </a:lnTo>
                  <a:lnTo>
                    <a:pt x="1248" y="1680"/>
                  </a:lnTo>
                  <a:lnTo>
                    <a:pt x="1212" y="1680"/>
                  </a:lnTo>
                  <a:lnTo>
                    <a:pt x="1176" y="1668"/>
                  </a:lnTo>
                  <a:lnTo>
                    <a:pt x="1140" y="1668"/>
                  </a:lnTo>
                  <a:lnTo>
                    <a:pt x="1104" y="1668"/>
                  </a:lnTo>
                  <a:lnTo>
                    <a:pt x="1068" y="1668"/>
                  </a:lnTo>
                  <a:lnTo>
                    <a:pt x="1032" y="1668"/>
                  </a:lnTo>
                  <a:lnTo>
                    <a:pt x="996" y="1680"/>
                  </a:lnTo>
                  <a:lnTo>
                    <a:pt x="960" y="1680"/>
                  </a:lnTo>
                  <a:lnTo>
                    <a:pt x="924" y="1692"/>
                  </a:lnTo>
                  <a:lnTo>
                    <a:pt x="888" y="1704"/>
                  </a:lnTo>
                  <a:lnTo>
                    <a:pt x="852" y="1716"/>
                  </a:lnTo>
                  <a:lnTo>
                    <a:pt x="816" y="1728"/>
                  </a:lnTo>
                  <a:lnTo>
                    <a:pt x="768" y="1740"/>
                  </a:lnTo>
                  <a:lnTo>
                    <a:pt x="732" y="1776"/>
                  </a:lnTo>
                  <a:lnTo>
                    <a:pt x="696" y="1800"/>
                  </a:lnTo>
                  <a:lnTo>
                    <a:pt x="672" y="1836"/>
                  </a:lnTo>
                  <a:lnTo>
                    <a:pt x="648" y="1872"/>
                  </a:lnTo>
                  <a:lnTo>
                    <a:pt x="624" y="1920"/>
                  </a:lnTo>
                  <a:lnTo>
                    <a:pt x="588" y="1944"/>
                  </a:lnTo>
                  <a:lnTo>
                    <a:pt x="552" y="1968"/>
                  </a:lnTo>
                  <a:lnTo>
                    <a:pt x="516" y="1968"/>
                  </a:lnTo>
                  <a:lnTo>
                    <a:pt x="516" y="1932"/>
                  </a:lnTo>
                  <a:lnTo>
                    <a:pt x="516" y="1896"/>
                  </a:lnTo>
                  <a:lnTo>
                    <a:pt x="516" y="1860"/>
                  </a:lnTo>
                  <a:lnTo>
                    <a:pt x="516" y="1824"/>
                  </a:lnTo>
                  <a:lnTo>
                    <a:pt x="552" y="1800"/>
                  </a:lnTo>
                  <a:lnTo>
                    <a:pt x="588" y="1776"/>
                  </a:lnTo>
                  <a:lnTo>
                    <a:pt x="636" y="1752"/>
                  </a:lnTo>
                  <a:lnTo>
                    <a:pt x="672" y="1740"/>
                  </a:lnTo>
                  <a:lnTo>
                    <a:pt x="708" y="1716"/>
                  </a:lnTo>
                  <a:lnTo>
                    <a:pt x="744" y="1716"/>
                  </a:lnTo>
                  <a:lnTo>
                    <a:pt x="780" y="1704"/>
                  </a:lnTo>
                  <a:lnTo>
                    <a:pt x="828" y="1692"/>
                  </a:lnTo>
                  <a:lnTo>
                    <a:pt x="864" y="1680"/>
                  </a:lnTo>
                  <a:lnTo>
                    <a:pt x="900" y="1668"/>
                  </a:lnTo>
                  <a:lnTo>
                    <a:pt x="936" y="1668"/>
                  </a:lnTo>
                  <a:lnTo>
                    <a:pt x="972" y="1656"/>
                  </a:lnTo>
                  <a:lnTo>
                    <a:pt x="1008" y="1656"/>
                  </a:lnTo>
                  <a:lnTo>
                    <a:pt x="1044" y="1644"/>
                  </a:lnTo>
                  <a:lnTo>
                    <a:pt x="1080" y="1644"/>
                  </a:lnTo>
                  <a:lnTo>
                    <a:pt x="1128" y="1632"/>
                  </a:lnTo>
                  <a:lnTo>
                    <a:pt x="1176" y="1608"/>
                  </a:lnTo>
                  <a:lnTo>
                    <a:pt x="1200" y="1572"/>
                  </a:lnTo>
                  <a:lnTo>
                    <a:pt x="1224" y="1536"/>
                  </a:lnTo>
                  <a:lnTo>
                    <a:pt x="1176" y="1512"/>
                  </a:lnTo>
                  <a:lnTo>
                    <a:pt x="1140" y="1512"/>
                  </a:lnTo>
                  <a:lnTo>
                    <a:pt x="1104" y="1512"/>
                  </a:lnTo>
                  <a:lnTo>
                    <a:pt x="1056" y="1512"/>
                  </a:lnTo>
                  <a:lnTo>
                    <a:pt x="1020" y="1512"/>
                  </a:lnTo>
                  <a:lnTo>
                    <a:pt x="936" y="1512"/>
                  </a:lnTo>
                  <a:lnTo>
                    <a:pt x="888" y="1512"/>
                  </a:lnTo>
                  <a:lnTo>
                    <a:pt x="816" y="1512"/>
                  </a:lnTo>
                  <a:lnTo>
                    <a:pt x="720" y="1512"/>
                  </a:lnTo>
                  <a:lnTo>
                    <a:pt x="648" y="1512"/>
                  </a:lnTo>
                  <a:lnTo>
                    <a:pt x="600" y="1512"/>
                  </a:lnTo>
                  <a:lnTo>
                    <a:pt x="552" y="1512"/>
                  </a:lnTo>
                  <a:lnTo>
                    <a:pt x="432" y="1512"/>
                  </a:lnTo>
                  <a:lnTo>
                    <a:pt x="336" y="1524"/>
                  </a:lnTo>
                  <a:lnTo>
                    <a:pt x="264" y="1536"/>
                  </a:lnTo>
                  <a:lnTo>
                    <a:pt x="228" y="1548"/>
                  </a:lnTo>
                  <a:lnTo>
                    <a:pt x="144" y="1584"/>
                  </a:lnTo>
                  <a:lnTo>
                    <a:pt x="96" y="1632"/>
                  </a:lnTo>
                  <a:lnTo>
                    <a:pt x="72" y="1668"/>
                  </a:lnTo>
                  <a:lnTo>
                    <a:pt x="48" y="1704"/>
                  </a:lnTo>
                  <a:lnTo>
                    <a:pt x="24" y="1740"/>
                  </a:lnTo>
                  <a:lnTo>
                    <a:pt x="12" y="1776"/>
                  </a:lnTo>
                  <a:lnTo>
                    <a:pt x="0" y="1812"/>
                  </a:lnTo>
                  <a:lnTo>
                    <a:pt x="0" y="1776"/>
                  </a:lnTo>
                  <a:lnTo>
                    <a:pt x="0" y="1728"/>
                  </a:lnTo>
                  <a:lnTo>
                    <a:pt x="0" y="1692"/>
                  </a:lnTo>
                  <a:lnTo>
                    <a:pt x="0" y="1656"/>
                  </a:lnTo>
                  <a:lnTo>
                    <a:pt x="12" y="1608"/>
                  </a:lnTo>
                  <a:lnTo>
                    <a:pt x="36" y="1572"/>
                  </a:lnTo>
                  <a:lnTo>
                    <a:pt x="72" y="1548"/>
                  </a:lnTo>
                  <a:lnTo>
                    <a:pt x="120" y="1524"/>
                  </a:lnTo>
                  <a:lnTo>
                    <a:pt x="168" y="1500"/>
                  </a:lnTo>
                  <a:lnTo>
                    <a:pt x="204" y="1488"/>
                  </a:lnTo>
                  <a:lnTo>
                    <a:pt x="240" y="1476"/>
                  </a:lnTo>
                  <a:lnTo>
                    <a:pt x="276" y="1476"/>
                  </a:lnTo>
                  <a:lnTo>
                    <a:pt x="312" y="1464"/>
                  </a:lnTo>
                  <a:lnTo>
                    <a:pt x="348" y="1452"/>
                  </a:lnTo>
                  <a:lnTo>
                    <a:pt x="396" y="1440"/>
                  </a:lnTo>
                  <a:lnTo>
                    <a:pt x="444" y="1416"/>
                  </a:lnTo>
                  <a:lnTo>
                    <a:pt x="468" y="1380"/>
                  </a:lnTo>
                  <a:lnTo>
                    <a:pt x="492" y="1332"/>
                  </a:lnTo>
                  <a:lnTo>
                    <a:pt x="516" y="1296"/>
                  </a:lnTo>
                  <a:lnTo>
                    <a:pt x="528" y="1260"/>
                  </a:lnTo>
                  <a:lnTo>
                    <a:pt x="540" y="1224"/>
                  </a:lnTo>
                  <a:lnTo>
                    <a:pt x="540" y="1188"/>
                  </a:lnTo>
                  <a:lnTo>
                    <a:pt x="540" y="1152"/>
                  </a:lnTo>
                  <a:lnTo>
                    <a:pt x="540" y="1116"/>
                  </a:lnTo>
                  <a:lnTo>
                    <a:pt x="540" y="1068"/>
                  </a:lnTo>
                  <a:lnTo>
                    <a:pt x="540" y="1032"/>
                  </a:lnTo>
                  <a:lnTo>
                    <a:pt x="540" y="984"/>
                  </a:lnTo>
                  <a:lnTo>
                    <a:pt x="540" y="948"/>
                  </a:lnTo>
                  <a:lnTo>
                    <a:pt x="540" y="900"/>
                  </a:lnTo>
                  <a:lnTo>
                    <a:pt x="540" y="864"/>
                  </a:lnTo>
                  <a:lnTo>
                    <a:pt x="564" y="900"/>
                  </a:lnTo>
                  <a:lnTo>
                    <a:pt x="564" y="936"/>
                  </a:lnTo>
                  <a:lnTo>
                    <a:pt x="576" y="972"/>
                  </a:lnTo>
                  <a:lnTo>
                    <a:pt x="576" y="1008"/>
                  </a:lnTo>
                  <a:lnTo>
                    <a:pt x="576" y="1044"/>
                  </a:lnTo>
                  <a:lnTo>
                    <a:pt x="588" y="1080"/>
                  </a:lnTo>
                  <a:lnTo>
                    <a:pt x="588" y="1116"/>
                  </a:lnTo>
                  <a:lnTo>
                    <a:pt x="600" y="1152"/>
                  </a:lnTo>
                  <a:lnTo>
                    <a:pt x="624" y="1188"/>
                  </a:lnTo>
                  <a:lnTo>
                    <a:pt x="636" y="1224"/>
                  </a:lnTo>
                  <a:lnTo>
                    <a:pt x="660" y="1260"/>
                  </a:lnTo>
                  <a:lnTo>
                    <a:pt x="696" y="1272"/>
                  </a:lnTo>
                  <a:lnTo>
                    <a:pt x="732" y="1296"/>
                  </a:lnTo>
                  <a:lnTo>
                    <a:pt x="768" y="1308"/>
                  </a:lnTo>
                  <a:lnTo>
                    <a:pt x="804" y="1320"/>
                  </a:lnTo>
                  <a:lnTo>
                    <a:pt x="840" y="1332"/>
                  </a:lnTo>
                  <a:lnTo>
                    <a:pt x="936" y="1344"/>
                  </a:lnTo>
                  <a:lnTo>
                    <a:pt x="984" y="1344"/>
                  </a:lnTo>
                  <a:lnTo>
                    <a:pt x="1080" y="1344"/>
                  </a:lnTo>
                  <a:lnTo>
                    <a:pt x="1176" y="1344"/>
                  </a:lnTo>
                  <a:lnTo>
                    <a:pt x="1224" y="1344"/>
                  </a:lnTo>
                  <a:lnTo>
                    <a:pt x="1260" y="1344"/>
                  </a:lnTo>
                  <a:lnTo>
                    <a:pt x="1296" y="1320"/>
                  </a:lnTo>
                  <a:lnTo>
                    <a:pt x="1320" y="1284"/>
                  </a:lnTo>
                  <a:lnTo>
                    <a:pt x="1332" y="1236"/>
                  </a:lnTo>
                  <a:lnTo>
                    <a:pt x="1332" y="1200"/>
                  </a:lnTo>
                  <a:lnTo>
                    <a:pt x="1332" y="1164"/>
                  </a:lnTo>
                  <a:lnTo>
                    <a:pt x="1332" y="1128"/>
                  </a:lnTo>
                  <a:lnTo>
                    <a:pt x="1332" y="1080"/>
                  </a:lnTo>
                  <a:lnTo>
                    <a:pt x="1332" y="1044"/>
                  </a:lnTo>
                  <a:lnTo>
                    <a:pt x="1332" y="1008"/>
                  </a:lnTo>
                  <a:lnTo>
                    <a:pt x="1332" y="972"/>
                  </a:lnTo>
                  <a:lnTo>
                    <a:pt x="1332" y="936"/>
                  </a:lnTo>
                  <a:lnTo>
                    <a:pt x="1332" y="900"/>
                  </a:lnTo>
                  <a:lnTo>
                    <a:pt x="1332" y="864"/>
                  </a:lnTo>
                  <a:lnTo>
                    <a:pt x="1332" y="828"/>
                  </a:lnTo>
                  <a:lnTo>
                    <a:pt x="1344" y="792"/>
                  </a:lnTo>
                  <a:lnTo>
                    <a:pt x="1344" y="756"/>
                  </a:lnTo>
                  <a:lnTo>
                    <a:pt x="1356" y="720"/>
                  </a:lnTo>
                  <a:lnTo>
                    <a:pt x="1368" y="684"/>
                  </a:lnTo>
                  <a:lnTo>
                    <a:pt x="1380" y="648"/>
                  </a:lnTo>
                  <a:lnTo>
                    <a:pt x="1404" y="612"/>
                  </a:lnTo>
                  <a:lnTo>
                    <a:pt x="1416" y="576"/>
                  </a:lnTo>
                  <a:lnTo>
                    <a:pt x="1428" y="528"/>
                  </a:lnTo>
                  <a:lnTo>
                    <a:pt x="1428" y="492"/>
                  </a:lnTo>
                  <a:lnTo>
                    <a:pt x="1428" y="456"/>
                  </a:lnTo>
                  <a:lnTo>
                    <a:pt x="1428" y="420"/>
                  </a:lnTo>
                  <a:lnTo>
                    <a:pt x="1392" y="384"/>
                  </a:lnTo>
                  <a:lnTo>
                    <a:pt x="1356" y="348"/>
                  </a:lnTo>
                  <a:lnTo>
                    <a:pt x="1308" y="324"/>
                  </a:lnTo>
                  <a:lnTo>
                    <a:pt x="1260" y="312"/>
                  </a:lnTo>
                  <a:lnTo>
                    <a:pt x="1224" y="312"/>
                  </a:lnTo>
                  <a:lnTo>
                    <a:pt x="1188" y="312"/>
                  </a:lnTo>
                  <a:lnTo>
                    <a:pt x="1152" y="312"/>
                  </a:lnTo>
                  <a:lnTo>
                    <a:pt x="1116" y="312"/>
                  </a:lnTo>
                  <a:lnTo>
                    <a:pt x="1104" y="276"/>
                  </a:lnTo>
                  <a:lnTo>
                    <a:pt x="1140" y="264"/>
                  </a:lnTo>
                  <a:lnTo>
                    <a:pt x="1176" y="252"/>
                  </a:lnTo>
                  <a:lnTo>
                    <a:pt x="1224" y="252"/>
                  </a:lnTo>
                  <a:lnTo>
                    <a:pt x="1260" y="252"/>
                  </a:lnTo>
                  <a:lnTo>
                    <a:pt x="1296" y="252"/>
                  </a:lnTo>
                  <a:lnTo>
                    <a:pt x="1332" y="252"/>
                  </a:lnTo>
                  <a:lnTo>
                    <a:pt x="1368" y="252"/>
                  </a:lnTo>
                  <a:lnTo>
                    <a:pt x="1404" y="264"/>
                  </a:lnTo>
                  <a:lnTo>
                    <a:pt x="1416" y="300"/>
                  </a:lnTo>
                  <a:lnTo>
                    <a:pt x="1428" y="336"/>
                  </a:lnTo>
                  <a:lnTo>
                    <a:pt x="1440" y="384"/>
                  </a:lnTo>
                  <a:lnTo>
                    <a:pt x="1452" y="420"/>
                  </a:lnTo>
                  <a:lnTo>
                    <a:pt x="1464" y="456"/>
                  </a:lnTo>
                  <a:lnTo>
                    <a:pt x="1464" y="492"/>
                  </a:lnTo>
                  <a:lnTo>
                    <a:pt x="1464" y="528"/>
                  </a:lnTo>
                  <a:lnTo>
                    <a:pt x="1464" y="564"/>
                  </a:lnTo>
                  <a:lnTo>
                    <a:pt x="1464" y="600"/>
                  </a:lnTo>
                  <a:lnTo>
                    <a:pt x="1464" y="636"/>
                  </a:lnTo>
                  <a:lnTo>
                    <a:pt x="1464" y="672"/>
                  </a:lnTo>
                  <a:lnTo>
                    <a:pt x="1464" y="708"/>
                  </a:lnTo>
                  <a:lnTo>
                    <a:pt x="1464" y="744"/>
                  </a:lnTo>
                  <a:lnTo>
                    <a:pt x="1464" y="780"/>
                  </a:lnTo>
                  <a:lnTo>
                    <a:pt x="1464" y="816"/>
                  </a:lnTo>
                  <a:lnTo>
                    <a:pt x="1488" y="852"/>
                  </a:lnTo>
                  <a:lnTo>
                    <a:pt x="1524" y="852"/>
                  </a:lnTo>
                  <a:lnTo>
                    <a:pt x="1560" y="852"/>
                  </a:lnTo>
                  <a:lnTo>
                    <a:pt x="1572" y="804"/>
                  </a:lnTo>
                  <a:lnTo>
                    <a:pt x="1584" y="756"/>
                  </a:lnTo>
                  <a:lnTo>
                    <a:pt x="1584" y="720"/>
                  </a:lnTo>
                  <a:lnTo>
                    <a:pt x="1584" y="636"/>
                  </a:lnTo>
                  <a:lnTo>
                    <a:pt x="1584" y="600"/>
                  </a:lnTo>
                  <a:lnTo>
                    <a:pt x="1584" y="552"/>
                  </a:lnTo>
                  <a:lnTo>
                    <a:pt x="1584" y="456"/>
                  </a:lnTo>
                  <a:lnTo>
                    <a:pt x="1584" y="420"/>
                  </a:lnTo>
                  <a:lnTo>
                    <a:pt x="1584" y="384"/>
                  </a:lnTo>
                  <a:lnTo>
                    <a:pt x="1584" y="348"/>
                  </a:lnTo>
                  <a:lnTo>
                    <a:pt x="1584" y="300"/>
                  </a:lnTo>
                  <a:lnTo>
                    <a:pt x="1584" y="264"/>
                  </a:lnTo>
                  <a:lnTo>
                    <a:pt x="1584" y="228"/>
                  </a:lnTo>
                  <a:lnTo>
                    <a:pt x="1584" y="192"/>
                  </a:lnTo>
                  <a:lnTo>
                    <a:pt x="1572" y="156"/>
                  </a:lnTo>
                  <a:lnTo>
                    <a:pt x="1572" y="120"/>
                  </a:lnTo>
                  <a:lnTo>
                    <a:pt x="1572" y="84"/>
                  </a:lnTo>
                  <a:lnTo>
                    <a:pt x="1572" y="48"/>
                  </a:lnTo>
                  <a:lnTo>
                    <a:pt x="1584" y="12"/>
                  </a:lnTo>
                  <a:lnTo>
                    <a:pt x="1620" y="0"/>
                  </a:lnTo>
                  <a:lnTo>
                    <a:pt x="1656" y="0"/>
                  </a:lnTo>
                  <a:lnTo>
                    <a:pt x="1668" y="36"/>
                  </a:lnTo>
                  <a:lnTo>
                    <a:pt x="1692" y="72"/>
                  </a:lnTo>
                  <a:lnTo>
                    <a:pt x="1656" y="60"/>
                  </a:lnTo>
                  <a:lnTo>
                    <a:pt x="1620" y="72"/>
                  </a:lnTo>
                  <a:lnTo>
                    <a:pt x="1620" y="108"/>
                  </a:lnTo>
                  <a:lnTo>
                    <a:pt x="1620" y="144"/>
                  </a:lnTo>
                  <a:lnTo>
                    <a:pt x="1620" y="180"/>
                  </a:lnTo>
                  <a:lnTo>
                    <a:pt x="1620" y="216"/>
                  </a:lnTo>
                  <a:lnTo>
                    <a:pt x="1620" y="252"/>
                  </a:lnTo>
                  <a:lnTo>
                    <a:pt x="1620" y="288"/>
                  </a:lnTo>
                  <a:lnTo>
                    <a:pt x="1620" y="324"/>
                  </a:lnTo>
                  <a:lnTo>
                    <a:pt x="1656" y="336"/>
                  </a:lnTo>
                  <a:lnTo>
                    <a:pt x="1692" y="360"/>
                  </a:lnTo>
                  <a:lnTo>
                    <a:pt x="1728" y="336"/>
                  </a:lnTo>
                  <a:lnTo>
                    <a:pt x="1740" y="300"/>
                  </a:lnTo>
                  <a:lnTo>
                    <a:pt x="1752" y="264"/>
                  </a:lnTo>
                  <a:lnTo>
                    <a:pt x="1764" y="228"/>
                  </a:lnTo>
                  <a:lnTo>
                    <a:pt x="1788" y="192"/>
                  </a:lnTo>
                  <a:lnTo>
                    <a:pt x="1824" y="192"/>
                  </a:lnTo>
                  <a:lnTo>
                    <a:pt x="1860" y="192"/>
                  </a:lnTo>
                  <a:lnTo>
                    <a:pt x="1896" y="192"/>
                  </a:lnTo>
                  <a:lnTo>
                    <a:pt x="1908" y="228"/>
                  </a:lnTo>
                  <a:lnTo>
                    <a:pt x="1884" y="264"/>
                  </a:lnTo>
                  <a:lnTo>
                    <a:pt x="1848" y="288"/>
                  </a:lnTo>
                  <a:lnTo>
                    <a:pt x="1812" y="312"/>
                  </a:lnTo>
                  <a:lnTo>
                    <a:pt x="1800" y="348"/>
                  </a:lnTo>
                  <a:lnTo>
                    <a:pt x="1788" y="384"/>
                  </a:lnTo>
                  <a:lnTo>
                    <a:pt x="1764" y="420"/>
                  </a:lnTo>
                  <a:lnTo>
                    <a:pt x="1752" y="468"/>
                  </a:lnTo>
                  <a:lnTo>
                    <a:pt x="1740" y="516"/>
                  </a:lnTo>
                  <a:lnTo>
                    <a:pt x="1740" y="564"/>
                  </a:lnTo>
                  <a:lnTo>
                    <a:pt x="1740" y="600"/>
                  </a:lnTo>
                  <a:lnTo>
                    <a:pt x="1740" y="636"/>
                  </a:lnTo>
                  <a:lnTo>
                    <a:pt x="1740" y="672"/>
                  </a:lnTo>
                  <a:lnTo>
                    <a:pt x="1776" y="684"/>
                  </a:lnTo>
                  <a:lnTo>
                    <a:pt x="1824" y="684"/>
                  </a:lnTo>
                  <a:lnTo>
                    <a:pt x="1872" y="696"/>
                  </a:lnTo>
                  <a:lnTo>
                    <a:pt x="1908" y="696"/>
                  </a:lnTo>
                  <a:lnTo>
                    <a:pt x="1944" y="696"/>
                  </a:lnTo>
                  <a:lnTo>
                    <a:pt x="1980" y="696"/>
                  </a:lnTo>
                  <a:lnTo>
                    <a:pt x="2016" y="696"/>
                  </a:lnTo>
                  <a:lnTo>
                    <a:pt x="2064" y="684"/>
                  </a:lnTo>
                  <a:lnTo>
                    <a:pt x="2100" y="672"/>
                  </a:lnTo>
                  <a:lnTo>
                    <a:pt x="2136" y="636"/>
                  </a:lnTo>
                  <a:lnTo>
                    <a:pt x="2160" y="600"/>
                  </a:lnTo>
                  <a:lnTo>
                    <a:pt x="2184" y="564"/>
                  </a:lnTo>
                  <a:lnTo>
                    <a:pt x="2208" y="528"/>
                  </a:lnTo>
                  <a:lnTo>
                    <a:pt x="2232" y="480"/>
                  </a:lnTo>
                  <a:lnTo>
                    <a:pt x="2244" y="408"/>
                  </a:lnTo>
                  <a:lnTo>
                    <a:pt x="2268" y="372"/>
                  </a:lnTo>
                  <a:lnTo>
                    <a:pt x="2280" y="336"/>
                  </a:lnTo>
                  <a:lnTo>
                    <a:pt x="2292" y="300"/>
                  </a:lnTo>
                  <a:lnTo>
                    <a:pt x="2304" y="264"/>
                  </a:lnTo>
                  <a:lnTo>
                    <a:pt x="2328" y="228"/>
                  </a:lnTo>
                  <a:lnTo>
                    <a:pt x="2352" y="192"/>
                  </a:lnTo>
                  <a:lnTo>
                    <a:pt x="2376" y="156"/>
                  </a:lnTo>
                  <a:lnTo>
                    <a:pt x="2412" y="120"/>
                  </a:lnTo>
                  <a:lnTo>
                    <a:pt x="2436" y="72"/>
                  </a:lnTo>
                  <a:lnTo>
                    <a:pt x="2448" y="120"/>
                  </a:lnTo>
                  <a:lnTo>
                    <a:pt x="2448" y="156"/>
                  </a:lnTo>
                  <a:lnTo>
                    <a:pt x="2460" y="192"/>
                  </a:lnTo>
                  <a:lnTo>
                    <a:pt x="2460" y="228"/>
                  </a:lnTo>
                  <a:lnTo>
                    <a:pt x="2448" y="264"/>
                  </a:lnTo>
                  <a:lnTo>
                    <a:pt x="2412" y="300"/>
                  </a:lnTo>
                  <a:lnTo>
                    <a:pt x="2400" y="336"/>
                  </a:lnTo>
                  <a:lnTo>
                    <a:pt x="2388" y="372"/>
                  </a:lnTo>
                  <a:lnTo>
                    <a:pt x="2376" y="408"/>
                  </a:lnTo>
                  <a:lnTo>
                    <a:pt x="2364" y="444"/>
                  </a:lnTo>
                  <a:lnTo>
                    <a:pt x="2364" y="480"/>
                  </a:lnTo>
                  <a:lnTo>
                    <a:pt x="2352" y="516"/>
                  </a:lnTo>
                  <a:lnTo>
                    <a:pt x="2352" y="552"/>
                  </a:lnTo>
                  <a:lnTo>
                    <a:pt x="2340" y="588"/>
                  </a:lnTo>
                  <a:lnTo>
                    <a:pt x="2328" y="624"/>
                  </a:lnTo>
                  <a:lnTo>
                    <a:pt x="2316" y="660"/>
                  </a:lnTo>
                  <a:lnTo>
                    <a:pt x="2304" y="696"/>
                  </a:lnTo>
                  <a:lnTo>
                    <a:pt x="2268" y="732"/>
                  </a:lnTo>
                  <a:lnTo>
                    <a:pt x="2232" y="768"/>
                  </a:lnTo>
                  <a:lnTo>
                    <a:pt x="2196" y="780"/>
                  </a:lnTo>
                  <a:lnTo>
                    <a:pt x="2160" y="792"/>
                  </a:lnTo>
                  <a:lnTo>
                    <a:pt x="2124" y="804"/>
                  </a:lnTo>
                  <a:lnTo>
                    <a:pt x="2088" y="804"/>
                  </a:lnTo>
                  <a:lnTo>
                    <a:pt x="2040" y="816"/>
                  </a:lnTo>
                  <a:lnTo>
                    <a:pt x="2004" y="816"/>
                  </a:lnTo>
                  <a:lnTo>
                    <a:pt x="1968" y="816"/>
                  </a:lnTo>
                  <a:lnTo>
                    <a:pt x="1920" y="828"/>
                  </a:lnTo>
                  <a:lnTo>
                    <a:pt x="1884" y="828"/>
                  </a:lnTo>
                  <a:lnTo>
                    <a:pt x="1848" y="840"/>
                  </a:lnTo>
                  <a:lnTo>
                    <a:pt x="1812" y="864"/>
                  </a:lnTo>
                  <a:lnTo>
                    <a:pt x="1776" y="876"/>
                  </a:lnTo>
                  <a:lnTo>
                    <a:pt x="1740" y="900"/>
                  </a:lnTo>
                  <a:lnTo>
                    <a:pt x="1704" y="924"/>
                  </a:lnTo>
                  <a:lnTo>
                    <a:pt x="1668" y="960"/>
                  </a:lnTo>
                  <a:lnTo>
                    <a:pt x="1644" y="996"/>
                  </a:lnTo>
                  <a:lnTo>
                    <a:pt x="1632" y="1032"/>
                  </a:lnTo>
                  <a:lnTo>
                    <a:pt x="1596" y="1068"/>
                  </a:lnTo>
                  <a:lnTo>
                    <a:pt x="1584" y="1104"/>
                  </a:lnTo>
                  <a:lnTo>
                    <a:pt x="1572" y="1140"/>
                  </a:lnTo>
                  <a:lnTo>
                    <a:pt x="1548" y="1176"/>
                  </a:lnTo>
                  <a:lnTo>
                    <a:pt x="1536" y="1212"/>
                  </a:lnTo>
                  <a:lnTo>
                    <a:pt x="1524" y="1248"/>
                  </a:lnTo>
                  <a:lnTo>
                    <a:pt x="1524" y="1284"/>
                  </a:lnTo>
                  <a:lnTo>
                    <a:pt x="1524" y="1320"/>
                  </a:lnTo>
                  <a:lnTo>
                    <a:pt x="1524" y="1356"/>
                  </a:lnTo>
                  <a:lnTo>
                    <a:pt x="1524" y="1392"/>
                  </a:lnTo>
                  <a:lnTo>
                    <a:pt x="1524" y="1428"/>
                  </a:lnTo>
                  <a:lnTo>
                    <a:pt x="1536" y="1464"/>
                  </a:lnTo>
                  <a:lnTo>
                    <a:pt x="1572" y="1476"/>
                  </a:lnTo>
                  <a:lnTo>
                    <a:pt x="1608" y="1488"/>
                  </a:lnTo>
                  <a:lnTo>
                    <a:pt x="1644" y="1488"/>
                  </a:lnTo>
                  <a:lnTo>
                    <a:pt x="1680" y="1488"/>
                  </a:lnTo>
                  <a:lnTo>
                    <a:pt x="1716" y="1488"/>
                  </a:lnTo>
                  <a:lnTo>
                    <a:pt x="1752" y="1488"/>
                  </a:lnTo>
                  <a:lnTo>
                    <a:pt x="1788" y="1488"/>
                  </a:lnTo>
                  <a:lnTo>
                    <a:pt x="1824" y="1488"/>
                  </a:lnTo>
                  <a:lnTo>
                    <a:pt x="1860" y="1488"/>
                  </a:lnTo>
                  <a:lnTo>
                    <a:pt x="1896" y="1488"/>
                  </a:lnTo>
                  <a:lnTo>
                    <a:pt x="1932" y="1488"/>
                  </a:lnTo>
                  <a:lnTo>
                    <a:pt x="1968" y="1488"/>
                  </a:lnTo>
                  <a:lnTo>
                    <a:pt x="2004" y="1488"/>
                  </a:lnTo>
                  <a:lnTo>
                    <a:pt x="2040" y="1488"/>
                  </a:lnTo>
                  <a:lnTo>
                    <a:pt x="2076" y="1488"/>
                  </a:lnTo>
                  <a:lnTo>
                    <a:pt x="2112" y="1488"/>
                  </a:lnTo>
                  <a:lnTo>
                    <a:pt x="2148" y="1488"/>
                  </a:lnTo>
                  <a:lnTo>
                    <a:pt x="2184" y="1488"/>
                  </a:lnTo>
                  <a:lnTo>
                    <a:pt x="2220" y="1488"/>
                  </a:lnTo>
                  <a:lnTo>
                    <a:pt x="2256" y="1488"/>
                  </a:lnTo>
                  <a:lnTo>
                    <a:pt x="2292" y="1488"/>
                  </a:lnTo>
                  <a:lnTo>
                    <a:pt x="2340" y="1488"/>
                  </a:lnTo>
                  <a:lnTo>
                    <a:pt x="2376" y="1500"/>
                  </a:lnTo>
                  <a:lnTo>
                    <a:pt x="2412" y="1500"/>
                  </a:lnTo>
                  <a:lnTo>
                    <a:pt x="2460" y="1512"/>
                  </a:lnTo>
                  <a:lnTo>
                    <a:pt x="2496" y="1524"/>
                  </a:lnTo>
                  <a:lnTo>
                    <a:pt x="2532" y="1536"/>
                  </a:lnTo>
                  <a:lnTo>
                    <a:pt x="2568" y="1548"/>
                  </a:lnTo>
                  <a:lnTo>
                    <a:pt x="2616" y="1560"/>
                  </a:lnTo>
                  <a:lnTo>
                    <a:pt x="2652" y="1584"/>
                  </a:lnTo>
                  <a:lnTo>
                    <a:pt x="2688" y="1584"/>
                  </a:lnTo>
                  <a:lnTo>
                    <a:pt x="2724" y="1596"/>
                  </a:lnTo>
                  <a:lnTo>
                    <a:pt x="2760" y="1608"/>
                  </a:lnTo>
                  <a:lnTo>
                    <a:pt x="2796" y="1620"/>
                  </a:lnTo>
                  <a:lnTo>
                    <a:pt x="2832" y="1644"/>
                  </a:lnTo>
                  <a:lnTo>
                    <a:pt x="2880" y="1656"/>
                  </a:lnTo>
                  <a:lnTo>
                    <a:pt x="2916" y="1680"/>
                  </a:lnTo>
                  <a:lnTo>
                    <a:pt x="2952" y="1692"/>
                  </a:lnTo>
                  <a:lnTo>
                    <a:pt x="2988" y="1692"/>
                  </a:lnTo>
                  <a:lnTo>
                    <a:pt x="3024" y="1704"/>
                  </a:lnTo>
                  <a:lnTo>
                    <a:pt x="3072" y="1716"/>
                  </a:lnTo>
                  <a:lnTo>
                    <a:pt x="3108" y="1728"/>
                  </a:lnTo>
                  <a:lnTo>
                    <a:pt x="3144" y="1728"/>
                  </a:lnTo>
                  <a:lnTo>
                    <a:pt x="3180" y="1740"/>
                  </a:lnTo>
                  <a:lnTo>
                    <a:pt x="3216" y="1740"/>
                  </a:lnTo>
                  <a:lnTo>
                    <a:pt x="3264" y="1740"/>
                  </a:lnTo>
                  <a:lnTo>
                    <a:pt x="3300" y="1740"/>
                  </a:lnTo>
                  <a:lnTo>
                    <a:pt x="3336" y="1740"/>
                  </a:lnTo>
                  <a:lnTo>
                    <a:pt x="3372" y="1740"/>
                  </a:lnTo>
                  <a:lnTo>
                    <a:pt x="3408" y="1740"/>
                  </a:lnTo>
                  <a:lnTo>
                    <a:pt x="3444" y="1740"/>
                  </a:lnTo>
                  <a:lnTo>
                    <a:pt x="3480" y="1740"/>
                  </a:lnTo>
                  <a:lnTo>
                    <a:pt x="3516" y="1740"/>
                  </a:lnTo>
                  <a:lnTo>
                    <a:pt x="3552" y="1728"/>
                  </a:lnTo>
                  <a:lnTo>
                    <a:pt x="3588" y="1704"/>
                  </a:lnTo>
                </a:path>
              </a:pathLst>
            </a:custGeom>
            <a:solidFill>
              <a:srgbClr val="E5405D"/>
            </a:solidFill>
            <a:ln w="25400" cap="rnd" cmpd="sng">
              <a:solidFill>
                <a:srgbClr val="FE9B03"/>
              </a:solidFill>
              <a:prstDash val="solid"/>
              <a:round/>
              <a:headEnd type="none" w="sm" len="sm"/>
              <a:tailEnd type="none" w="sm" len="sm"/>
            </a:ln>
            <a:effectLst/>
          </p:spPr>
          <p:txBody>
            <a:bodyPr/>
            <a:lstStyle/>
            <a:p>
              <a:endParaRPr lang="en-US"/>
            </a:p>
          </p:txBody>
        </p:sp>
        <p:grpSp>
          <p:nvGrpSpPr>
            <p:cNvPr id="1599492" name="Group 4"/>
            <p:cNvGrpSpPr>
              <a:grpSpLocks/>
            </p:cNvGrpSpPr>
            <p:nvPr/>
          </p:nvGrpSpPr>
          <p:grpSpPr bwMode="auto">
            <a:xfrm>
              <a:off x="604" y="1852"/>
              <a:ext cx="1737" cy="1276"/>
              <a:chOff x="604" y="1852"/>
              <a:chExt cx="1737" cy="1276"/>
            </a:xfrm>
          </p:grpSpPr>
          <p:sp>
            <p:nvSpPr>
              <p:cNvPr id="1599493" name="Oval 5"/>
              <p:cNvSpPr>
                <a:spLocks noChangeArrowheads="1"/>
              </p:cNvSpPr>
              <p:nvPr/>
            </p:nvSpPr>
            <p:spPr bwMode="auto">
              <a:xfrm>
                <a:off x="604" y="1852"/>
                <a:ext cx="1204" cy="1276"/>
              </a:xfrm>
              <a:prstGeom prst="ellipse">
                <a:avLst/>
              </a:prstGeom>
              <a:noFill/>
              <a:ln w="50800">
                <a:solidFill>
                  <a:schemeClr val="tx1"/>
                </a:solidFill>
                <a:round/>
                <a:headEnd/>
                <a:tailEnd/>
              </a:ln>
              <a:effectLst/>
            </p:spPr>
            <p:txBody>
              <a:bodyPr wrap="none" anchor="ctr"/>
              <a:lstStyle/>
              <a:p>
                <a:endParaRPr lang="en-US"/>
              </a:p>
            </p:txBody>
          </p:sp>
          <p:sp>
            <p:nvSpPr>
              <p:cNvPr id="1599494" name="Oval 6"/>
              <p:cNvSpPr>
                <a:spLocks noChangeArrowheads="1"/>
              </p:cNvSpPr>
              <p:nvPr/>
            </p:nvSpPr>
            <p:spPr bwMode="auto">
              <a:xfrm>
                <a:off x="1096" y="2584"/>
                <a:ext cx="232" cy="247"/>
              </a:xfrm>
              <a:prstGeom prst="ellipse">
                <a:avLst/>
              </a:prstGeom>
              <a:solidFill>
                <a:srgbClr val="F57B49"/>
              </a:solidFill>
              <a:ln w="50800">
                <a:solidFill>
                  <a:schemeClr val="tx1"/>
                </a:solidFill>
                <a:round/>
                <a:headEnd/>
                <a:tailEnd/>
              </a:ln>
              <a:effectLst/>
            </p:spPr>
            <p:txBody>
              <a:bodyPr wrap="none" anchor="ctr"/>
              <a:lstStyle/>
              <a:p>
                <a:endParaRPr lang="en-US"/>
              </a:p>
            </p:txBody>
          </p:sp>
          <p:grpSp>
            <p:nvGrpSpPr>
              <p:cNvPr id="1599495" name="Group 7"/>
              <p:cNvGrpSpPr>
                <a:grpSpLocks/>
              </p:cNvGrpSpPr>
              <p:nvPr/>
            </p:nvGrpSpPr>
            <p:grpSpPr bwMode="auto">
              <a:xfrm>
                <a:off x="844" y="2176"/>
                <a:ext cx="688" cy="172"/>
                <a:chOff x="844" y="2176"/>
                <a:chExt cx="688" cy="172"/>
              </a:xfrm>
            </p:grpSpPr>
            <p:grpSp>
              <p:nvGrpSpPr>
                <p:cNvPr id="1599496" name="Group 8"/>
                <p:cNvGrpSpPr>
                  <a:grpSpLocks/>
                </p:cNvGrpSpPr>
                <p:nvPr/>
              </p:nvGrpSpPr>
              <p:grpSpPr bwMode="auto">
                <a:xfrm>
                  <a:off x="844" y="2176"/>
                  <a:ext cx="688" cy="172"/>
                  <a:chOff x="844" y="2176"/>
                  <a:chExt cx="688" cy="172"/>
                </a:xfrm>
              </p:grpSpPr>
              <p:sp>
                <p:nvSpPr>
                  <p:cNvPr id="1599497" name="Oval 9"/>
                  <p:cNvSpPr>
                    <a:spLocks noChangeArrowheads="1"/>
                  </p:cNvSpPr>
                  <p:nvPr/>
                </p:nvSpPr>
                <p:spPr bwMode="auto">
                  <a:xfrm>
                    <a:off x="844" y="2176"/>
                    <a:ext cx="256" cy="172"/>
                  </a:xfrm>
                  <a:prstGeom prst="ellipse">
                    <a:avLst/>
                  </a:prstGeom>
                  <a:noFill/>
                  <a:ln w="50800">
                    <a:solidFill>
                      <a:schemeClr val="tx1"/>
                    </a:solidFill>
                    <a:round/>
                    <a:headEnd/>
                    <a:tailEnd/>
                  </a:ln>
                  <a:effectLst/>
                </p:spPr>
                <p:txBody>
                  <a:bodyPr wrap="none" anchor="ctr"/>
                  <a:lstStyle/>
                  <a:p>
                    <a:endParaRPr lang="en-US"/>
                  </a:p>
                </p:txBody>
              </p:sp>
              <p:sp>
                <p:nvSpPr>
                  <p:cNvPr id="1599498" name="Oval 10"/>
                  <p:cNvSpPr>
                    <a:spLocks noChangeArrowheads="1"/>
                  </p:cNvSpPr>
                  <p:nvPr/>
                </p:nvSpPr>
                <p:spPr bwMode="auto">
                  <a:xfrm>
                    <a:off x="1276" y="2176"/>
                    <a:ext cx="256" cy="172"/>
                  </a:xfrm>
                  <a:prstGeom prst="ellipse">
                    <a:avLst/>
                  </a:prstGeom>
                  <a:noFill/>
                  <a:ln w="50800">
                    <a:solidFill>
                      <a:schemeClr val="tx1"/>
                    </a:solidFill>
                    <a:round/>
                    <a:headEnd/>
                    <a:tailEnd/>
                  </a:ln>
                  <a:effectLst/>
                </p:spPr>
                <p:txBody>
                  <a:bodyPr wrap="none" anchor="ctr"/>
                  <a:lstStyle/>
                  <a:p>
                    <a:endParaRPr lang="en-US"/>
                  </a:p>
                </p:txBody>
              </p:sp>
            </p:grpSp>
            <p:sp>
              <p:nvSpPr>
                <p:cNvPr id="1599499" name="Oval 11"/>
                <p:cNvSpPr>
                  <a:spLocks noChangeArrowheads="1"/>
                </p:cNvSpPr>
                <p:nvPr/>
              </p:nvSpPr>
              <p:spPr bwMode="auto">
                <a:xfrm>
                  <a:off x="920" y="2204"/>
                  <a:ext cx="116" cy="116"/>
                </a:xfrm>
                <a:prstGeom prst="ellipse">
                  <a:avLst/>
                </a:prstGeom>
                <a:solidFill>
                  <a:srgbClr val="3365FB"/>
                </a:solidFill>
                <a:ln w="25400">
                  <a:solidFill>
                    <a:schemeClr val="tx1"/>
                  </a:solidFill>
                  <a:round/>
                  <a:headEnd/>
                  <a:tailEnd/>
                </a:ln>
                <a:effectLst/>
              </p:spPr>
              <p:txBody>
                <a:bodyPr wrap="none" anchor="ctr"/>
                <a:lstStyle/>
                <a:p>
                  <a:endParaRPr lang="en-US"/>
                </a:p>
              </p:txBody>
            </p:sp>
            <p:sp>
              <p:nvSpPr>
                <p:cNvPr id="1599500" name="Oval 12"/>
                <p:cNvSpPr>
                  <a:spLocks noChangeArrowheads="1"/>
                </p:cNvSpPr>
                <p:nvPr/>
              </p:nvSpPr>
              <p:spPr bwMode="auto">
                <a:xfrm>
                  <a:off x="1352" y="2204"/>
                  <a:ext cx="116" cy="116"/>
                </a:xfrm>
                <a:prstGeom prst="ellipse">
                  <a:avLst/>
                </a:prstGeom>
                <a:solidFill>
                  <a:srgbClr val="3365FB"/>
                </a:solidFill>
                <a:ln w="25400">
                  <a:solidFill>
                    <a:schemeClr val="tx1"/>
                  </a:solidFill>
                  <a:round/>
                  <a:headEnd/>
                  <a:tailEnd/>
                </a:ln>
                <a:effectLst/>
              </p:spPr>
              <p:txBody>
                <a:bodyPr wrap="none" anchor="ctr"/>
                <a:lstStyle/>
                <a:p>
                  <a:endParaRPr lang="en-US"/>
                </a:p>
              </p:txBody>
            </p:sp>
            <p:sp>
              <p:nvSpPr>
                <p:cNvPr id="1599501" name="Oval 13"/>
                <p:cNvSpPr>
                  <a:spLocks noChangeArrowheads="1"/>
                </p:cNvSpPr>
                <p:nvPr/>
              </p:nvSpPr>
              <p:spPr bwMode="auto">
                <a:xfrm>
                  <a:off x="952" y="2224"/>
                  <a:ext cx="52" cy="64"/>
                </a:xfrm>
                <a:prstGeom prst="ellipse">
                  <a:avLst/>
                </a:prstGeom>
                <a:solidFill>
                  <a:schemeClr val="bg2"/>
                </a:solidFill>
                <a:ln w="12700">
                  <a:solidFill>
                    <a:schemeClr val="tx1"/>
                  </a:solidFill>
                  <a:round/>
                  <a:headEnd/>
                  <a:tailEnd/>
                </a:ln>
                <a:effectLst/>
              </p:spPr>
              <p:txBody>
                <a:bodyPr wrap="none" anchor="ctr"/>
                <a:lstStyle/>
                <a:p>
                  <a:endParaRPr lang="en-US"/>
                </a:p>
              </p:txBody>
            </p:sp>
            <p:sp>
              <p:nvSpPr>
                <p:cNvPr id="1599502" name="Oval 14"/>
                <p:cNvSpPr>
                  <a:spLocks noChangeArrowheads="1"/>
                </p:cNvSpPr>
                <p:nvPr/>
              </p:nvSpPr>
              <p:spPr bwMode="auto">
                <a:xfrm>
                  <a:off x="1384" y="2236"/>
                  <a:ext cx="52" cy="64"/>
                </a:xfrm>
                <a:prstGeom prst="ellipse">
                  <a:avLst/>
                </a:prstGeom>
                <a:solidFill>
                  <a:schemeClr val="bg2"/>
                </a:solidFill>
                <a:ln w="12700">
                  <a:solidFill>
                    <a:schemeClr val="tx1"/>
                  </a:solidFill>
                  <a:round/>
                  <a:headEnd/>
                  <a:tailEnd/>
                </a:ln>
                <a:effectLst/>
              </p:spPr>
              <p:txBody>
                <a:bodyPr wrap="none" anchor="ctr"/>
                <a:lstStyle/>
                <a:p>
                  <a:endParaRPr lang="en-US"/>
                </a:p>
              </p:txBody>
            </p:sp>
          </p:grpSp>
          <p:sp>
            <p:nvSpPr>
              <p:cNvPr id="1599503" name="Rectangle 15"/>
              <p:cNvSpPr>
                <a:spLocks noChangeArrowheads="1"/>
              </p:cNvSpPr>
              <p:nvPr/>
            </p:nvSpPr>
            <p:spPr bwMode="auto">
              <a:xfrm>
                <a:off x="1058" y="1865"/>
                <a:ext cx="301" cy="365"/>
              </a:xfrm>
              <a:prstGeom prst="rect">
                <a:avLst/>
              </a:prstGeom>
              <a:noFill/>
              <a:ln w="9525">
                <a:noFill/>
                <a:miter lim="800000"/>
                <a:headEnd/>
                <a:tailEnd/>
              </a:ln>
              <a:effectLst/>
            </p:spPr>
            <p:txBody>
              <a:bodyPr wrap="none" lIns="92075" tIns="46038" rIns="92075" bIns="46038">
                <a:spAutoFit/>
              </a:bodyPr>
              <a:lstStyle/>
              <a:p>
                <a:pPr algn="l"/>
                <a:r>
                  <a:rPr lang="en-US" sz="3200">
                    <a:solidFill>
                      <a:srgbClr val="FAFD00"/>
                    </a:solidFill>
                    <a:effectLst>
                      <a:outerShdw blurRad="38100" dist="38100" dir="2700000" algn="tl">
                        <a:srgbClr val="000000"/>
                      </a:outerShdw>
                    </a:effectLst>
                    <a:latin typeface="Lucida Bright" pitchFamily="18" charset="0"/>
                  </a:rPr>
                  <a:t>U</a:t>
                </a:r>
              </a:p>
            </p:txBody>
          </p:sp>
          <p:sp>
            <p:nvSpPr>
              <p:cNvPr id="1599504" name="Freeform 16"/>
              <p:cNvSpPr>
                <a:spLocks/>
              </p:cNvSpPr>
              <p:nvPr/>
            </p:nvSpPr>
            <p:spPr bwMode="auto">
              <a:xfrm>
                <a:off x="1164" y="2664"/>
                <a:ext cx="1177" cy="325"/>
              </a:xfrm>
              <a:custGeom>
                <a:avLst/>
                <a:gdLst/>
                <a:ahLst/>
                <a:cxnLst>
                  <a:cxn ang="0">
                    <a:pos x="60" y="0"/>
                  </a:cxn>
                  <a:cxn ang="0">
                    <a:pos x="1176" y="240"/>
                  </a:cxn>
                  <a:cxn ang="0">
                    <a:pos x="1152" y="300"/>
                  </a:cxn>
                  <a:cxn ang="0">
                    <a:pos x="1080" y="324"/>
                  </a:cxn>
                  <a:cxn ang="0">
                    <a:pos x="0" y="84"/>
                  </a:cxn>
                  <a:cxn ang="0">
                    <a:pos x="60" y="0"/>
                  </a:cxn>
                </a:cxnLst>
                <a:rect l="0" t="0" r="r" b="b"/>
                <a:pathLst>
                  <a:path w="1177" h="325">
                    <a:moveTo>
                      <a:pt x="60" y="0"/>
                    </a:moveTo>
                    <a:lnTo>
                      <a:pt x="1176" y="240"/>
                    </a:lnTo>
                    <a:lnTo>
                      <a:pt x="1152" y="300"/>
                    </a:lnTo>
                    <a:lnTo>
                      <a:pt x="1080" y="324"/>
                    </a:lnTo>
                    <a:lnTo>
                      <a:pt x="0" y="84"/>
                    </a:lnTo>
                    <a:lnTo>
                      <a:pt x="60" y="0"/>
                    </a:lnTo>
                  </a:path>
                </a:pathLst>
              </a:custGeom>
              <a:solidFill>
                <a:srgbClr val="F57B49"/>
              </a:solidFill>
              <a:ln w="12700" cap="rnd" cmpd="sng">
                <a:solidFill>
                  <a:srgbClr val="F57B49"/>
                </a:solidFill>
                <a:prstDash val="solid"/>
                <a:round/>
                <a:headEnd/>
                <a:tailEnd/>
              </a:ln>
              <a:effectLst/>
            </p:spPr>
            <p:txBody>
              <a:bodyPr/>
              <a:lstStyle/>
              <a:p>
                <a:endParaRPr lang="en-US"/>
              </a:p>
            </p:txBody>
          </p:sp>
        </p:grpSp>
      </p:grpSp>
      <p:sp>
        <p:nvSpPr>
          <p:cNvPr id="1599505" name="Oval 17"/>
          <p:cNvSpPr>
            <a:spLocks noChangeArrowheads="1"/>
          </p:cNvSpPr>
          <p:nvPr/>
        </p:nvSpPr>
        <p:spPr bwMode="auto">
          <a:xfrm>
            <a:off x="2698750" y="1244600"/>
            <a:ext cx="1911350" cy="2025650"/>
          </a:xfrm>
          <a:prstGeom prst="ellipse">
            <a:avLst/>
          </a:prstGeom>
          <a:noFill/>
          <a:ln w="50800">
            <a:solidFill>
              <a:schemeClr val="tx1"/>
            </a:solidFill>
            <a:round/>
            <a:headEnd/>
            <a:tailEnd/>
          </a:ln>
          <a:effectLst/>
        </p:spPr>
        <p:txBody>
          <a:bodyPr wrap="none" anchor="ctr"/>
          <a:lstStyle/>
          <a:p>
            <a:endParaRPr lang="en-US"/>
          </a:p>
        </p:txBody>
      </p:sp>
      <p:sp>
        <p:nvSpPr>
          <p:cNvPr id="1599506" name="Oval 18"/>
          <p:cNvSpPr>
            <a:spLocks noChangeArrowheads="1"/>
          </p:cNvSpPr>
          <p:nvPr/>
        </p:nvSpPr>
        <p:spPr bwMode="auto">
          <a:xfrm>
            <a:off x="3479800" y="2406650"/>
            <a:ext cx="368300" cy="392113"/>
          </a:xfrm>
          <a:prstGeom prst="ellipse">
            <a:avLst/>
          </a:prstGeom>
          <a:solidFill>
            <a:srgbClr val="F57B49"/>
          </a:solidFill>
          <a:ln w="50800">
            <a:solidFill>
              <a:schemeClr val="tx1"/>
            </a:solidFill>
            <a:round/>
            <a:headEnd/>
            <a:tailEnd/>
          </a:ln>
          <a:effectLst/>
        </p:spPr>
        <p:txBody>
          <a:bodyPr wrap="none" anchor="ctr"/>
          <a:lstStyle/>
          <a:p>
            <a:endParaRPr lang="en-US"/>
          </a:p>
        </p:txBody>
      </p:sp>
      <p:grpSp>
        <p:nvGrpSpPr>
          <p:cNvPr id="1599507" name="Group 19"/>
          <p:cNvGrpSpPr>
            <a:grpSpLocks/>
          </p:cNvGrpSpPr>
          <p:nvPr/>
        </p:nvGrpSpPr>
        <p:grpSpPr bwMode="auto">
          <a:xfrm>
            <a:off x="3079750" y="1758950"/>
            <a:ext cx="1092200" cy="273050"/>
            <a:chOff x="1940" y="1108"/>
            <a:chExt cx="688" cy="172"/>
          </a:xfrm>
        </p:grpSpPr>
        <p:grpSp>
          <p:nvGrpSpPr>
            <p:cNvPr id="1599508" name="Group 20"/>
            <p:cNvGrpSpPr>
              <a:grpSpLocks/>
            </p:cNvGrpSpPr>
            <p:nvPr/>
          </p:nvGrpSpPr>
          <p:grpSpPr bwMode="auto">
            <a:xfrm>
              <a:off x="1940" y="1108"/>
              <a:ext cx="688" cy="172"/>
              <a:chOff x="1940" y="1108"/>
              <a:chExt cx="688" cy="172"/>
            </a:xfrm>
          </p:grpSpPr>
          <p:sp>
            <p:nvSpPr>
              <p:cNvPr id="1599509" name="Oval 21"/>
              <p:cNvSpPr>
                <a:spLocks noChangeArrowheads="1"/>
              </p:cNvSpPr>
              <p:nvPr/>
            </p:nvSpPr>
            <p:spPr bwMode="auto">
              <a:xfrm>
                <a:off x="1940" y="1108"/>
                <a:ext cx="256" cy="172"/>
              </a:xfrm>
              <a:prstGeom prst="ellipse">
                <a:avLst/>
              </a:prstGeom>
              <a:noFill/>
              <a:ln w="50800">
                <a:solidFill>
                  <a:schemeClr val="tx1"/>
                </a:solidFill>
                <a:round/>
                <a:headEnd/>
                <a:tailEnd/>
              </a:ln>
              <a:effectLst/>
            </p:spPr>
            <p:txBody>
              <a:bodyPr wrap="none" anchor="ctr"/>
              <a:lstStyle/>
              <a:p>
                <a:endParaRPr lang="en-US"/>
              </a:p>
            </p:txBody>
          </p:sp>
          <p:sp>
            <p:nvSpPr>
              <p:cNvPr id="1599510" name="Oval 22"/>
              <p:cNvSpPr>
                <a:spLocks noChangeArrowheads="1"/>
              </p:cNvSpPr>
              <p:nvPr/>
            </p:nvSpPr>
            <p:spPr bwMode="auto">
              <a:xfrm>
                <a:off x="2372" y="1108"/>
                <a:ext cx="256" cy="172"/>
              </a:xfrm>
              <a:prstGeom prst="ellipse">
                <a:avLst/>
              </a:prstGeom>
              <a:noFill/>
              <a:ln w="50800">
                <a:solidFill>
                  <a:schemeClr val="tx1"/>
                </a:solidFill>
                <a:round/>
                <a:headEnd/>
                <a:tailEnd/>
              </a:ln>
              <a:effectLst/>
            </p:spPr>
            <p:txBody>
              <a:bodyPr wrap="none" anchor="ctr"/>
              <a:lstStyle/>
              <a:p>
                <a:endParaRPr lang="en-US"/>
              </a:p>
            </p:txBody>
          </p:sp>
        </p:grpSp>
        <p:sp>
          <p:nvSpPr>
            <p:cNvPr id="1599511" name="Oval 23"/>
            <p:cNvSpPr>
              <a:spLocks noChangeArrowheads="1"/>
            </p:cNvSpPr>
            <p:nvPr/>
          </p:nvSpPr>
          <p:spPr bwMode="auto">
            <a:xfrm>
              <a:off x="2016" y="1136"/>
              <a:ext cx="116" cy="116"/>
            </a:xfrm>
            <a:prstGeom prst="ellipse">
              <a:avLst/>
            </a:prstGeom>
            <a:solidFill>
              <a:srgbClr val="3365FB"/>
            </a:solidFill>
            <a:ln w="25400">
              <a:solidFill>
                <a:schemeClr val="tx1"/>
              </a:solidFill>
              <a:round/>
              <a:headEnd/>
              <a:tailEnd/>
            </a:ln>
            <a:effectLst/>
          </p:spPr>
          <p:txBody>
            <a:bodyPr wrap="none" anchor="ctr"/>
            <a:lstStyle/>
            <a:p>
              <a:endParaRPr lang="en-US"/>
            </a:p>
          </p:txBody>
        </p:sp>
        <p:sp>
          <p:nvSpPr>
            <p:cNvPr id="1599512" name="Oval 24"/>
            <p:cNvSpPr>
              <a:spLocks noChangeArrowheads="1"/>
            </p:cNvSpPr>
            <p:nvPr/>
          </p:nvSpPr>
          <p:spPr bwMode="auto">
            <a:xfrm>
              <a:off x="2448" y="1136"/>
              <a:ext cx="116" cy="116"/>
            </a:xfrm>
            <a:prstGeom prst="ellipse">
              <a:avLst/>
            </a:prstGeom>
            <a:solidFill>
              <a:srgbClr val="3365FB"/>
            </a:solidFill>
            <a:ln w="25400">
              <a:solidFill>
                <a:schemeClr val="tx1"/>
              </a:solidFill>
              <a:round/>
              <a:headEnd/>
              <a:tailEnd/>
            </a:ln>
            <a:effectLst/>
          </p:spPr>
          <p:txBody>
            <a:bodyPr wrap="none" anchor="ctr"/>
            <a:lstStyle/>
            <a:p>
              <a:endParaRPr lang="en-US"/>
            </a:p>
          </p:txBody>
        </p:sp>
        <p:sp>
          <p:nvSpPr>
            <p:cNvPr id="1599513" name="Oval 25"/>
            <p:cNvSpPr>
              <a:spLocks noChangeArrowheads="1"/>
            </p:cNvSpPr>
            <p:nvPr/>
          </p:nvSpPr>
          <p:spPr bwMode="auto">
            <a:xfrm>
              <a:off x="2048" y="1156"/>
              <a:ext cx="52" cy="64"/>
            </a:xfrm>
            <a:prstGeom prst="ellipse">
              <a:avLst/>
            </a:prstGeom>
            <a:solidFill>
              <a:schemeClr val="bg2"/>
            </a:solidFill>
            <a:ln w="12700">
              <a:solidFill>
                <a:schemeClr val="tx1"/>
              </a:solidFill>
              <a:round/>
              <a:headEnd/>
              <a:tailEnd/>
            </a:ln>
            <a:effectLst/>
          </p:spPr>
          <p:txBody>
            <a:bodyPr wrap="none" anchor="ctr"/>
            <a:lstStyle/>
            <a:p>
              <a:endParaRPr lang="en-US"/>
            </a:p>
          </p:txBody>
        </p:sp>
        <p:sp>
          <p:nvSpPr>
            <p:cNvPr id="1599514" name="Oval 26"/>
            <p:cNvSpPr>
              <a:spLocks noChangeArrowheads="1"/>
            </p:cNvSpPr>
            <p:nvPr/>
          </p:nvSpPr>
          <p:spPr bwMode="auto">
            <a:xfrm>
              <a:off x="2480" y="1168"/>
              <a:ext cx="52" cy="64"/>
            </a:xfrm>
            <a:prstGeom prst="ellipse">
              <a:avLst/>
            </a:prstGeom>
            <a:solidFill>
              <a:schemeClr val="bg2"/>
            </a:solidFill>
            <a:ln w="12700">
              <a:solidFill>
                <a:schemeClr val="tx1"/>
              </a:solidFill>
              <a:round/>
              <a:headEnd/>
              <a:tailEnd/>
            </a:ln>
            <a:effectLst/>
          </p:spPr>
          <p:txBody>
            <a:bodyPr wrap="none" anchor="ctr"/>
            <a:lstStyle/>
            <a:p>
              <a:endParaRPr lang="en-US"/>
            </a:p>
          </p:txBody>
        </p:sp>
      </p:grpSp>
      <p:sp>
        <p:nvSpPr>
          <p:cNvPr id="1599515" name="Rectangle 27"/>
          <p:cNvSpPr>
            <a:spLocks noChangeArrowheads="1"/>
          </p:cNvSpPr>
          <p:nvPr/>
        </p:nvSpPr>
        <p:spPr bwMode="auto">
          <a:xfrm>
            <a:off x="3419475" y="1265238"/>
            <a:ext cx="477838" cy="579437"/>
          </a:xfrm>
          <a:prstGeom prst="rect">
            <a:avLst/>
          </a:prstGeom>
          <a:noFill/>
          <a:ln w="9525">
            <a:noFill/>
            <a:miter lim="800000"/>
            <a:headEnd/>
            <a:tailEnd/>
          </a:ln>
          <a:effectLst/>
        </p:spPr>
        <p:txBody>
          <a:bodyPr wrap="none" lIns="92075" tIns="46038" rIns="92075" bIns="46038">
            <a:spAutoFit/>
          </a:bodyPr>
          <a:lstStyle/>
          <a:p>
            <a:pPr algn="l"/>
            <a:r>
              <a:rPr lang="en-US" sz="3200">
                <a:solidFill>
                  <a:srgbClr val="FAFD00"/>
                </a:solidFill>
                <a:effectLst>
                  <a:outerShdw blurRad="38100" dist="38100" dir="2700000" algn="tl">
                    <a:srgbClr val="000000"/>
                  </a:outerShdw>
                </a:effectLst>
                <a:latin typeface="Lucida Bright" pitchFamily="18" charset="0"/>
              </a:rPr>
              <a:t>U</a:t>
            </a:r>
          </a:p>
        </p:txBody>
      </p:sp>
      <p:sp>
        <p:nvSpPr>
          <p:cNvPr id="1599516" name="Freeform 28"/>
          <p:cNvSpPr>
            <a:spLocks/>
          </p:cNvSpPr>
          <p:nvPr/>
        </p:nvSpPr>
        <p:spPr bwMode="auto">
          <a:xfrm>
            <a:off x="3581400" y="2571750"/>
            <a:ext cx="1087438" cy="2039938"/>
          </a:xfrm>
          <a:custGeom>
            <a:avLst/>
            <a:gdLst/>
            <a:ahLst/>
            <a:cxnLst>
              <a:cxn ang="0">
                <a:pos x="108" y="0"/>
              </a:cxn>
              <a:cxn ang="0">
                <a:pos x="684" y="1284"/>
              </a:cxn>
              <a:cxn ang="0">
                <a:pos x="564" y="1284"/>
              </a:cxn>
              <a:cxn ang="0">
                <a:pos x="0" y="24"/>
              </a:cxn>
              <a:cxn ang="0">
                <a:pos x="108" y="0"/>
              </a:cxn>
            </a:cxnLst>
            <a:rect l="0" t="0" r="r" b="b"/>
            <a:pathLst>
              <a:path w="685" h="1285">
                <a:moveTo>
                  <a:pt x="108" y="0"/>
                </a:moveTo>
                <a:lnTo>
                  <a:pt x="684" y="1284"/>
                </a:lnTo>
                <a:lnTo>
                  <a:pt x="564" y="1284"/>
                </a:lnTo>
                <a:lnTo>
                  <a:pt x="0" y="24"/>
                </a:lnTo>
                <a:lnTo>
                  <a:pt x="108" y="0"/>
                </a:lnTo>
              </a:path>
            </a:pathLst>
          </a:custGeom>
          <a:solidFill>
            <a:srgbClr val="F57B49"/>
          </a:solidFill>
          <a:ln w="12700" cap="rnd" cmpd="sng">
            <a:solidFill>
              <a:srgbClr val="F57B49"/>
            </a:solidFill>
            <a:prstDash val="solid"/>
            <a:round/>
            <a:headEnd/>
            <a:tailEnd/>
          </a:ln>
          <a:effectLst/>
        </p:spPr>
        <p:txBody>
          <a:bodyPr/>
          <a:lstStyle/>
          <a:p>
            <a:endParaRPr lang="en-US"/>
          </a:p>
        </p:txBody>
      </p:sp>
      <p:grpSp>
        <p:nvGrpSpPr>
          <p:cNvPr id="1599517" name="Group 29"/>
          <p:cNvGrpSpPr>
            <a:grpSpLocks/>
          </p:cNvGrpSpPr>
          <p:nvPr/>
        </p:nvGrpSpPr>
        <p:grpSpPr bwMode="auto">
          <a:xfrm>
            <a:off x="7226300" y="2654300"/>
            <a:ext cx="1911350" cy="2025650"/>
            <a:chOff x="4552" y="1672"/>
            <a:chExt cx="1204" cy="1276"/>
          </a:xfrm>
        </p:grpSpPr>
        <p:sp>
          <p:nvSpPr>
            <p:cNvPr id="1599518" name="Oval 30"/>
            <p:cNvSpPr>
              <a:spLocks noChangeArrowheads="1"/>
            </p:cNvSpPr>
            <p:nvPr/>
          </p:nvSpPr>
          <p:spPr bwMode="auto">
            <a:xfrm>
              <a:off x="4552" y="1672"/>
              <a:ext cx="1204" cy="1276"/>
            </a:xfrm>
            <a:prstGeom prst="ellipse">
              <a:avLst/>
            </a:prstGeom>
            <a:noFill/>
            <a:ln w="50800">
              <a:solidFill>
                <a:schemeClr val="tx1"/>
              </a:solidFill>
              <a:round/>
              <a:headEnd/>
              <a:tailEnd/>
            </a:ln>
            <a:effectLst/>
          </p:spPr>
          <p:txBody>
            <a:bodyPr wrap="none" anchor="ctr"/>
            <a:lstStyle/>
            <a:p>
              <a:endParaRPr lang="en-US"/>
            </a:p>
          </p:txBody>
        </p:sp>
        <p:sp>
          <p:nvSpPr>
            <p:cNvPr id="1599519" name="Oval 31"/>
            <p:cNvSpPr>
              <a:spLocks noChangeArrowheads="1"/>
            </p:cNvSpPr>
            <p:nvPr/>
          </p:nvSpPr>
          <p:spPr bwMode="auto">
            <a:xfrm>
              <a:off x="5044" y="2404"/>
              <a:ext cx="232" cy="247"/>
            </a:xfrm>
            <a:prstGeom prst="ellipse">
              <a:avLst/>
            </a:prstGeom>
            <a:solidFill>
              <a:srgbClr val="F57B49"/>
            </a:solidFill>
            <a:ln w="50800">
              <a:solidFill>
                <a:schemeClr val="tx1"/>
              </a:solidFill>
              <a:round/>
              <a:headEnd/>
              <a:tailEnd/>
            </a:ln>
            <a:effectLst/>
          </p:spPr>
          <p:txBody>
            <a:bodyPr wrap="none" anchor="ctr"/>
            <a:lstStyle/>
            <a:p>
              <a:endParaRPr lang="en-US"/>
            </a:p>
          </p:txBody>
        </p:sp>
        <p:grpSp>
          <p:nvGrpSpPr>
            <p:cNvPr id="1599520" name="Group 32"/>
            <p:cNvGrpSpPr>
              <a:grpSpLocks/>
            </p:cNvGrpSpPr>
            <p:nvPr/>
          </p:nvGrpSpPr>
          <p:grpSpPr bwMode="auto">
            <a:xfrm>
              <a:off x="4792" y="1996"/>
              <a:ext cx="688" cy="172"/>
              <a:chOff x="4792" y="1996"/>
              <a:chExt cx="688" cy="172"/>
            </a:xfrm>
          </p:grpSpPr>
          <p:grpSp>
            <p:nvGrpSpPr>
              <p:cNvPr id="1599521" name="Group 33"/>
              <p:cNvGrpSpPr>
                <a:grpSpLocks/>
              </p:cNvGrpSpPr>
              <p:nvPr/>
            </p:nvGrpSpPr>
            <p:grpSpPr bwMode="auto">
              <a:xfrm>
                <a:off x="4792" y="1996"/>
                <a:ext cx="688" cy="172"/>
                <a:chOff x="4792" y="1996"/>
                <a:chExt cx="688" cy="172"/>
              </a:xfrm>
            </p:grpSpPr>
            <p:sp>
              <p:nvSpPr>
                <p:cNvPr id="1599522" name="Oval 34"/>
                <p:cNvSpPr>
                  <a:spLocks noChangeArrowheads="1"/>
                </p:cNvSpPr>
                <p:nvPr/>
              </p:nvSpPr>
              <p:spPr bwMode="auto">
                <a:xfrm>
                  <a:off x="4792" y="1996"/>
                  <a:ext cx="256" cy="172"/>
                </a:xfrm>
                <a:prstGeom prst="ellipse">
                  <a:avLst/>
                </a:prstGeom>
                <a:noFill/>
                <a:ln w="50800">
                  <a:solidFill>
                    <a:schemeClr val="tx1"/>
                  </a:solidFill>
                  <a:round/>
                  <a:headEnd/>
                  <a:tailEnd/>
                </a:ln>
                <a:effectLst/>
              </p:spPr>
              <p:txBody>
                <a:bodyPr wrap="none" anchor="ctr"/>
                <a:lstStyle/>
                <a:p>
                  <a:endParaRPr lang="en-US"/>
                </a:p>
              </p:txBody>
            </p:sp>
            <p:sp>
              <p:nvSpPr>
                <p:cNvPr id="1599523" name="Oval 35"/>
                <p:cNvSpPr>
                  <a:spLocks noChangeArrowheads="1"/>
                </p:cNvSpPr>
                <p:nvPr/>
              </p:nvSpPr>
              <p:spPr bwMode="auto">
                <a:xfrm>
                  <a:off x="5224" y="1996"/>
                  <a:ext cx="256" cy="172"/>
                </a:xfrm>
                <a:prstGeom prst="ellipse">
                  <a:avLst/>
                </a:prstGeom>
                <a:noFill/>
                <a:ln w="50800">
                  <a:solidFill>
                    <a:schemeClr val="tx1"/>
                  </a:solidFill>
                  <a:round/>
                  <a:headEnd/>
                  <a:tailEnd/>
                </a:ln>
                <a:effectLst/>
              </p:spPr>
              <p:txBody>
                <a:bodyPr wrap="none" anchor="ctr"/>
                <a:lstStyle/>
                <a:p>
                  <a:endParaRPr lang="en-US"/>
                </a:p>
              </p:txBody>
            </p:sp>
          </p:grpSp>
          <p:sp>
            <p:nvSpPr>
              <p:cNvPr id="1599524" name="Oval 36"/>
              <p:cNvSpPr>
                <a:spLocks noChangeArrowheads="1"/>
              </p:cNvSpPr>
              <p:nvPr/>
            </p:nvSpPr>
            <p:spPr bwMode="auto">
              <a:xfrm>
                <a:off x="4868" y="2024"/>
                <a:ext cx="116" cy="116"/>
              </a:xfrm>
              <a:prstGeom prst="ellipse">
                <a:avLst/>
              </a:prstGeom>
              <a:solidFill>
                <a:srgbClr val="3365FB"/>
              </a:solidFill>
              <a:ln w="25400">
                <a:solidFill>
                  <a:schemeClr val="tx1"/>
                </a:solidFill>
                <a:round/>
                <a:headEnd/>
                <a:tailEnd/>
              </a:ln>
              <a:effectLst/>
            </p:spPr>
            <p:txBody>
              <a:bodyPr wrap="none" anchor="ctr"/>
              <a:lstStyle/>
              <a:p>
                <a:endParaRPr lang="en-US"/>
              </a:p>
            </p:txBody>
          </p:sp>
          <p:sp>
            <p:nvSpPr>
              <p:cNvPr id="1599525" name="Oval 37"/>
              <p:cNvSpPr>
                <a:spLocks noChangeArrowheads="1"/>
              </p:cNvSpPr>
              <p:nvPr/>
            </p:nvSpPr>
            <p:spPr bwMode="auto">
              <a:xfrm>
                <a:off x="5300" y="2024"/>
                <a:ext cx="116" cy="116"/>
              </a:xfrm>
              <a:prstGeom prst="ellipse">
                <a:avLst/>
              </a:prstGeom>
              <a:solidFill>
                <a:srgbClr val="3365FB"/>
              </a:solidFill>
              <a:ln w="25400">
                <a:solidFill>
                  <a:schemeClr val="tx1"/>
                </a:solidFill>
                <a:round/>
                <a:headEnd/>
                <a:tailEnd/>
              </a:ln>
              <a:effectLst/>
            </p:spPr>
            <p:txBody>
              <a:bodyPr wrap="none" anchor="ctr"/>
              <a:lstStyle/>
              <a:p>
                <a:endParaRPr lang="en-US"/>
              </a:p>
            </p:txBody>
          </p:sp>
          <p:sp>
            <p:nvSpPr>
              <p:cNvPr id="1599526" name="Oval 38"/>
              <p:cNvSpPr>
                <a:spLocks noChangeArrowheads="1"/>
              </p:cNvSpPr>
              <p:nvPr/>
            </p:nvSpPr>
            <p:spPr bwMode="auto">
              <a:xfrm>
                <a:off x="4900" y="2044"/>
                <a:ext cx="52" cy="64"/>
              </a:xfrm>
              <a:prstGeom prst="ellipse">
                <a:avLst/>
              </a:prstGeom>
              <a:solidFill>
                <a:schemeClr val="bg2"/>
              </a:solidFill>
              <a:ln w="12700">
                <a:solidFill>
                  <a:schemeClr val="tx1"/>
                </a:solidFill>
                <a:round/>
                <a:headEnd/>
                <a:tailEnd/>
              </a:ln>
              <a:effectLst/>
            </p:spPr>
            <p:txBody>
              <a:bodyPr wrap="none" anchor="ctr"/>
              <a:lstStyle/>
              <a:p>
                <a:endParaRPr lang="en-US"/>
              </a:p>
            </p:txBody>
          </p:sp>
          <p:sp>
            <p:nvSpPr>
              <p:cNvPr id="1599527" name="Oval 39"/>
              <p:cNvSpPr>
                <a:spLocks noChangeArrowheads="1"/>
              </p:cNvSpPr>
              <p:nvPr/>
            </p:nvSpPr>
            <p:spPr bwMode="auto">
              <a:xfrm>
                <a:off x="5332" y="2056"/>
                <a:ext cx="52" cy="64"/>
              </a:xfrm>
              <a:prstGeom prst="ellipse">
                <a:avLst/>
              </a:prstGeom>
              <a:solidFill>
                <a:schemeClr val="bg2"/>
              </a:solidFill>
              <a:ln w="12700">
                <a:solidFill>
                  <a:schemeClr val="tx1"/>
                </a:solidFill>
                <a:round/>
                <a:headEnd/>
                <a:tailEnd/>
              </a:ln>
              <a:effectLst/>
            </p:spPr>
            <p:txBody>
              <a:bodyPr wrap="none" anchor="ctr"/>
              <a:lstStyle/>
              <a:p>
                <a:endParaRPr lang="en-US"/>
              </a:p>
            </p:txBody>
          </p:sp>
        </p:grpSp>
        <p:sp>
          <p:nvSpPr>
            <p:cNvPr id="1599528" name="Rectangle 40"/>
            <p:cNvSpPr>
              <a:spLocks noChangeArrowheads="1"/>
            </p:cNvSpPr>
            <p:nvPr/>
          </p:nvSpPr>
          <p:spPr bwMode="auto">
            <a:xfrm>
              <a:off x="5006" y="1685"/>
              <a:ext cx="301" cy="365"/>
            </a:xfrm>
            <a:prstGeom prst="rect">
              <a:avLst/>
            </a:prstGeom>
            <a:noFill/>
            <a:ln w="9525">
              <a:noFill/>
              <a:miter lim="800000"/>
              <a:headEnd/>
              <a:tailEnd/>
            </a:ln>
            <a:effectLst/>
          </p:spPr>
          <p:txBody>
            <a:bodyPr wrap="none" lIns="92075" tIns="46038" rIns="92075" bIns="46038">
              <a:spAutoFit/>
            </a:bodyPr>
            <a:lstStyle/>
            <a:p>
              <a:pPr algn="l"/>
              <a:r>
                <a:rPr lang="en-US" sz="3200">
                  <a:solidFill>
                    <a:srgbClr val="FAFD00"/>
                  </a:solidFill>
                  <a:effectLst>
                    <a:outerShdw blurRad="38100" dist="38100" dir="2700000" algn="tl">
                      <a:srgbClr val="000000"/>
                    </a:outerShdw>
                  </a:effectLst>
                  <a:latin typeface="Lucida Bright" pitchFamily="18" charset="0"/>
                </a:rPr>
                <a:t>U</a:t>
              </a:r>
            </a:p>
          </p:txBody>
        </p:sp>
      </p:grpSp>
      <p:sp>
        <p:nvSpPr>
          <p:cNvPr id="1599529" name="Freeform 41"/>
          <p:cNvSpPr>
            <a:spLocks/>
          </p:cNvSpPr>
          <p:nvPr/>
        </p:nvSpPr>
        <p:spPr bwMode="auto">
          <a:xfrm>
            <a:off x="7067550" y="3943350"/>
            <a:ext cx="1182688" cy="1068388"/>
          </a:xfrm>
          <a:custGeom>
            <a:avLst/>
            <a:gdLst/>
            <a:ahLst/>
            <a:cxnLst>
              <a:cxn ang="0">
                <a:pos x="648" y="0"/>
              </a:cxn>
              <a:cxn ang="0">
                <a:pos x="0" y="636"/>
              </a:cxn>
              <a:cxn ang="0">
                <a:pos x="72" y="648"/>
              </a:cxn>
              <a:cxn ang="0">
                <a:pos x="132" y="660"/>
              </a:cxn>
              <a:cxn ang="0">
                <a:pos x="156" y="672"/>
              </a:cxn>
              <a:cxn ang="0">
                <a:pos x="744" y="72"/>
              </a:cxn>
              <a:cxn ang="0">
                <a:pos x="648" y="0"/>
              </a:cxn>
            </a:cxnLst>
            <a:rect l="0" t="0" r="r" b="b"/>
            <a:pathLst>
              <a:path w="745" h="673">
                <a:moveTo>
                  <a:pt x="648" y="0"/>
                </a:moveTo>
                <a:lnTo>
                  <a:pt x="0" y="636"/>
                </a:lnTo>
                <a:lnTo>
                  <a:pt x="72" y="648"/>
                </a:lnTo>
                <a:lnTo>
                  <a:pt x="132" y="660"/>
                </a:lnTo>
                <a:lnTo>
                  <a:pt x="156" y="672"/>
                </a:lnTo>
                <a:lnTo>
                  <a:pt x="744" y="72"/>
                </a:lnTo>
                <a:lnTo>
                  <a:pt x="648" y="0"/>
                </a:lnTo>
              </a:path>
            </a:pathLst>
          </a:custGeom>
          <a:solidFill>
            <a:srgbClr val="F57B49"/>
          </a:solidFill>
          <a:ln w="12700" cap="rnd" cmpd="sng">
            <a:solidFill>
              <a:srgbClr val="F57B49"/>
            </a:solidFill>
            <a:prstDash val="solid"/>
            <a:round/>
            <a:headEnd/>
            <a:tailEnd/>
          </a:ln>
          <a:effectLst/>
        </p:spPr>
        <p:txBody>
          <a:bodyPr/>
          <a:lstStyle/>
          <a:p>
            <a:endParaRPr lang="en-US"/>
          </a:p>
        </p:txBody>
      </p:sp>
      <p:sp>
        <p:nvSpPr>
          <p:cNvPr id="1599530" name="Line 42"/>
          <p:cNvSpPr>
            <a:spLocks noChangeShapeType="1"/>
          </p:cNvSpPr>
          <p:nvPr/>
        </p:nvSpPr>
        <p:spPr bwMode="auto">
          <a:xfrm flipH="1" flipV="1">
            <a:off x="2876550" y="4514850"/>
            <a:ext cx="971550" cy="209550"/>
          </a:xfrm>
          <a:prstGeom prst="line">
            <a:avLst/>
          </a:prstGeom>
          <a:noFill/>
          <a:ln w="12700">
            <a:solidFill>
              <a:schemeClr val="accent2"/>
            </a:solidFill>
            <a:round/>
            <a:headEnd type="none" w="sm" len="sm"/>
            <a:tailEnd type="stealth" w="med" len="lg"/>
          </a:ln>
          <a:effectLst/>
        </p:spPr>
        <p:txBody>
          <a:bodyPr wrap="none" anchor="ctr"/>
          <a:lstStyle/>
          <a:p>
            <a:endParaRPr lang="en-US"/>
          </a:p>
        </p:txBody>
      </p:sp>
      <p:sp>
        <p:nvSpPr>
          <p:cNvPr id="1599531" name="Line 43"/>
          <p:cNvSpPr>
            <a:spLocks noChangeShapeType="1"/>
          </p:cNvSpPr>
          <p:nvPr/>
        </p:nvSpPr>
        <p:spPr bwMode="auto">
          <a:xfrm flipH="1" flipV="1">
            <a:off x="4229100" y="3848100"/>
            <a:ext cx="381000" cy="895350"/>
          </a:xfrm>
          <a:prstGeom prst="line">
            <a:avLst/>
          </a:prstGeom>
          <a:noFill/>
          <a:ln w="12700">
            <a:solidFill>
              <a:schemeClr val="accent2"/>
            </a:solidFill>
            <a:round/>
            <a:headEnd type="none" w="sm" len="sm"/>
            <a:tailEnd type="stealth" w="med" len="lg"/>
          </a:ln>
          <a:effectLst/>
        </p:spPr>
        <p:txBody>
          <a:bodyPr wrap="none" anchor="ctr"/>
          <a:lstStyle/>
          <a:p>
            <a:endParaRPr lang="en-US"/>
          </a:p>
        </p:txBody>
      </p:sp>
      <p:sp>
        <p:nvSpPr>
          <p:cNvPr id="1599532" name="Line 44"/>
          <p:cNvSpPr>
            <a:spLocks noChangeShapeType="1"/>
          </p:cNvSpPr>
          <p:nvPr/>
        </p:nvSpPr>
        <p:spPr bwMode="auto">
          <a:xfrm flipH="1">
            <a:off x="7048500" y="4591050"/>
            <a:ext cx="552450" cy="514350"/>
          </a:xfrm>
          <a:prstGeom prst="line">
            <a:avLst/>
          </a:prstGeom>
          <a:noFill/>
          <a:ln w="12700">
            <a:solidFill>
              <a:schemeClr val="accent2"/>
            </a:solidFill>
            <a:round/>
            <a:headEnd type="stealth" w="med" len="lg"/>
            <a:tailEnd type="none" w="sm" len="sm"/>
          </a:ln>
          <a:effectLst/>
        </p:spPr>
        <p:txBody>
          <a:bodyPr wrap="none" anchor="ctr"/>
          <a:lstStyle/>
          <a:p>
            <a:endParaRPr lang="en-US"/>
          </a:p>
        </p:txBody>
      </p:sp>
      <p:sp>
        <p:nvSpPr>
          <p:cNvPr id="1599533" name="Rectangle 45"/>
          <p:cNvSpPr>
            <a:spLocks noChangeArrowheads="1"/>
          </p:cNvSpPr>
          <p:nvPr/>
        </p:nvSpPr>
        <p:spPr bwMode="auto">
          <a:xfrm>
            <a:off x="685800" y="381000"/>
            <a:ext cx="8547100" cy="762000"/>
          </a:xfrm>
          <a:prstGeom prst="rect">
            <a:avLst/>
          </a:prstGeom>
          <a:noFill/>
          <a:ln w="9525">
            <a:noFill/>
            <a:miter lim="800000"/>
            <a:headEnd/>
            <a:tailEnd/>
          </a:ln>
          <a:effectLst/>
        </p:spPr>
        <p:txBody>
          <a:bodyPr wrap="none" lIns="92075" tIns="46038" rIns="92075" bIns="46038">
            <a:spAutoFit/>
          </a:bodyPr>
          <a:lstStyle/>
          <a:p>
            <a:pPr algn="l"/>
            <a:r>
              <a:rPr lang="en-US" sz="4400">
                <a:solidFill>
                  <a:srgbClr val="FAFD00"/>
                </a:solidFill>
                <a:effectLst>
                  <a:outerShdw blurRad="38100" dist="38100" dir="2700000" algn="tl">
                    <a:srgbClr val="000000"/>
                  </a:outerShdw>
                </a:effectLst>
                <a:latin typeface="Book Antiqua" pitchFamily="18" charset="0"/>
              </a:rPr>
              <a:t>Undifferentiated Hair Matrix Cells</a:t>
            </a:r>
          </a:p>
        </p:txBody>
      </p:sp>
      <p:sp>
        <p:nvSpPr>
          <p:cNvPr id="1599534" name="Rectangle 46"/>
          <p:cNvSpPr>
            <a:spLocks noChangeArrowheads="1"/>
          </p:cNvSpPr>
          <p:nvPr/>
        </p:nvSpPr>
        <p:spPr bwMode="auto">
          <a:xfrm>
            <a:off x="571500" y="5181600"/>
            <a:ext cx="4267200" cy="946150"/>
          </a:xfrm>
          <a:prstGeom prst="rect">
            <a:avLst/>
          </a:prstGeom>
          <a:noFill/>
          <a:ln w="9525">
            <a:noFill/>
            <a:miter lim="800000"/>
            <a:headEnd/>
            <a:tailEnd/>
          </a:ln>
          <a:effectLst/>
        </p:spPr>
        <p:txBody>
          <a:bodyPr wrap="none" lIns="92075" tIns="46038" rIns="92075" bIns="46038">
            <a:spAutoFit/>
          </a:bodyPr>
          <a:lstStyle/>
          <a:p>
            <a:pPr algn="l"/>
            <a:r>
              <a:rPr lang="en-US" sz="2800">
                <a:solidFill>
                  <a:schemeClr val="accent2"/>
                </a:solidFill>
                <a:effectLst>
                  <a:outerShdw blurRad="38100" dist="38100" dir="2700000" algn="tl">
                    <a:srgbClr val="000000"/>
                  </a:outerShdw>
                </a:effectLst>
                <a:latin typeface="Book Antiqua" pitchFamily="18" charset="0"/>
              </a:rPr>
              <a:t>Drawing Serum from the</a:t>
            </a:r>
          </a:p>
          <a:p>
            <a:pPr algn="l"/>
            <a:r>
              <a:rPr lang="en-US" sz="2800">
                <a:solidFill>
                  <a:schemeClr val="accent2"/>
                </a:solidFill>
                <a:effectLst>
                  <a:outerShdw blurRad="38100" dist="38100" dir="2700000" algn="tl">
                    <a:srgbClr val="000000"/>
                  </a:outerShdw>
                </a:effectLst>
                <a:latin typeface="Book Antiqua" pitchFamily="18" charset="0"/>
              </a:rPr>
              <a:t>Capillary Bed</a:t>
            </a:r>
          </a:p>
        </p:txBody>
      </p:sp>
    </p:spTree>
    <p:extLst>
      <p:ext uri="{BB962C8B-B14F-4D97-AF65-F5344CB8AC3E}">
        <p14:creationId xmlns:p14="http://schemas.microsoft.com/office/powerpoint/2010/main" val="1964099809"/>
      </p:ext>
    </p:extLst>
  </p:cSld>
  <p:clrMapOvr>
    <a:masterClrMapping/>
  </p:clrMapOvr>
  <p:transition>
    <p:cover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Oval 2"/>
          <p:cNvSpPr>
            <a:spLocks noChangeArrowheads="1"/>
          </p:cNvSpPr>
          <p:nvPr/>
        </p:nvSpPr>
        <p:spPr bwMode="auto">
          <a:xfrm>
            <a:off x="3949700" y="3968750"/>
            <a:ext cx="1911350" cy="2025650"/>
          </a:xfrm>
          <a:prstGeom prst="ellipse">
            <a:avLst/>
          </a:prstGeom>
          <a:solidFill>
            <a:srgbClr val="FFA27C"/>
          </a:solidFill>
          <a:ln w="50800">
            <a:solidFill>
              <a:schemeClr val="tx1"/>
            </a:solidFill>
            <a:round/>
            <a:headEnd/>
            <a:tailEnd/>
          </a:ln>
          <a:effectLst/>
        </p:spPr>
        <p:txBody>
          <a:bodyPr wrap="none" anchor="ctr"/>
          <a:lstStyle/>
          <a:p>
            <a:endParaRPr lang="en-US"/>
          </a:p>
        </p:txBody>
      </p:sp>
      <p:sp>
        <p:nvSpPr>
          <p:cNvPr id="1601539" name="Rectangle 3"/>
          <p:cNvSpPr>
            <a:spLocks noChangeArrowheads="1"/>
          </p:cNvSpPr>
          <p:nvPr/>
        </p:nvSpPr>
        <p:spPr bwMode="auto">
          <a:xfrm>
            <a:off x="4670425" y="3989388"/>
            <a:ext cx="477838" cy="579437"/>
          </a:xfrm>
          <a:prstGeom prst="rect">
            <a:avLst/>
          </a:prstGeom>
          <a:noFill/>
          <a:ln w="9525">
            <a:noFill/>
            <a:miter lim="800000"/>
            <a:headEnd/>
            <a:tailEnd/>
          </a:ln>
          <a:effectLst/>
        </p:spPr>
        <p:txBody>
          <a:bodyPr wrap="none" lIns="92075" tIns="46038" rIns="92075" bIns="46038">
            <a:spAutoFit/>
          </a:bodyPr>
          <a:lstStyle/>
          <a:p>
            <a:pPr algn="l"/>
            <a:r>
              <a:rPr lang="en-US" sz="3200">
                <a:solidFill>
                  <a:srgbClr val="FAFD00"/>
                </a:solidFill>
                <a:effectLst>
                  <a:outerShdw blurRad="38100" dist="38100" dir="2700000" algn="tl">
                    <a:srgbClr val="000000"/>
                  </a:outerShdw>
                </a:effectLst>
                <a:latin typeface="Lucida Bright" pitchFamily="18" charset="0"/>
              </a:rPr>
              <a:t>U</a:t>
            </a:r>
          </a:p>
        </p:txBody>
      </p:sp>
      <p:sp>
        <p:nvSpPr>
          <p:cNvPr id="1601540" name="Arc 4"/>
          <p:cNvSpPr>
            <a:spLocks/>
          </p:cNvSpPr>
          <p:nvPr/>
        </p:nvSpPr>
        <p:spPr bwMode="auto">
          <a:xfrm>
            <a:off x="4402138" y="5410200"/>
            <a:ext cx="514350" cy="2476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chemeClr val="tx1"/>
          </a:solidFill>
          <a:ln w="50800" cap="rnd">
            <a:solidFill>
              <a:schemeClr val="tx1"/>
            </a:solidFill>
            <a:round/>
            <a:headEnd/>
            <a:tailEnd/>
          </a:ln>
          <a:effectLst/>
        </p:spPr>
        <p:txBody>
          <a:bodyPr wrap="none" anchor="ctr"/>
          <a:lstStyle/>
          <a:p>
            <a:endParaRPr lang="en-US"/>
          </a:p>
        </p:txBody>
      </p:sp>
      <p:sp>
        <p:nvSpPr>
          <p:cNvPr id="1601541" name="Line 5"/>
          <p:cNvSpPr>
            <a:spLocks noChangeShapeType="1"/>
          </p:cNvSpPr>
          <p:nvPr/>
        </p:nvSpPr>
        <p:spPr bwMode="auto">
          <a:xfrm>
            <a:off x="4400550" y="5391150"/>
            <a:ext cx="990600" cy="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601542" name="Arc 6"/>
          <p:cNvSpPr>
            <a:spLocks/>
          </p:cNvSpPr>
          <p:nvPr/>
        </p:nvSpPr>
        <p:spPr bwMode="auto">
          <a:xfrm>
            <a:off x="4876800" y="5410200"/>
            <a:ext cx="514350" cy="2476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chemeClr val="tx1"/>
          </a:solidFill>
          <a:ln w="50800" cap="rnd">
            <a:solidFill>
              <a:schemeClr val="tx1"/>
            </a:solidFill>
            <a:round/>
            <a:headEnd/>
            <a:tailEnd/>
          </a:ln>
          <a:effectLst/>
        </p:spPr>
        <p:txBody>
          <a:bodyPr wrap="none" anchor="ctr"/>
          <a:lstStyle/>
          <a:p>
            <a:endParaRPr lang="en-US"/>
          </a:p>
        </p:txBody>
      </p:sp>
      <p:sp>
        <p:nvSpPr>
          <p:cNvPr id="1601543" name="Freeform 7"/>
          <p:cNvSpPr>
            <a:spLocks/>
          </p:cNvSpPr>
          <p:nvPr/>
        </p:nvSpPr>
        <p:spPr bwMode="auto">
          <a:xfrm>
            <a:off x="4819650" y="4724400"/>
            <a:ext cx="230188" cy="458788"/>
          </a:xfrm>
          <a:custGeom>
            <a:avLst/>
            <a:gdLst/>
            <a:ahLst/>
            <a:cxnLst>
              <a:cxn ang="0">
                <a:pos x="48" y="0"/>
              </a:cxn>
              <a:cxn ang="0">
                <a:pos x="60" y="36"/>
              </a:cxn>
              <a:cxn ang="0">
                <a:pos x="84" y="72"/>
              </a:cxn>
              <a:cxn ang="0">
                <a:pos x="108" y="108"/>
              </a:cxn>
              <a:cxn ang="0">
                <a:pos x="108" y="144"/>
              </a:cxn>
              <a:cxn ang="0">
                <a:pos x="120" y="180"/>
              </a:cxn>
              <a:cxn ang="0">
                <a:pos x="132" y="216"/>
              </a:cxn>
              <a:cxn ang="0">
                <a:pos x="144" y="252"/>
              </a:cxn>
              <a:cxn ang="0">
                <a:pos x="144" y="288"/>
              </a:cxn>
              <a:cxn ang="0">
                <a:pos x="108" y="288"/>
              </a:cxn>
              <a:cxn ang="0">
                <a:pos x="72" y="288"/>
              </a:cxn>
              <a:cxn ang="0">
                <a:pos x="36" y="288"/>
              </a:cxn>
              <a:cxn ang="0">
                <a:pos x="0" y="288"/>
              </a:cxn>
              <a:cxn ang="0">
                <a:pos x="0" y="276"/>
              </a:cxn>
            </a:cxnLst>
            <a:rect l="0" t="0" r="r" b="b"/>
            <a:pathLst>
              <a:path w="145" h="289">
                <a:moveTo>
                  <a:pt x="48" y="0"/>
                </a:moveTo>
                <a:lnTo>
                  <a:pt x="60" y="36"/>
                </a:lnTo>
                <a:lnTo>
                  <a:pt x="84" y="72"/>
                </a:lnTo>
                <a:lnTo>
                  <a:pt x="108" y="108"/>
                </a:lnTo>
                <a:lnTo>
                  <a:pt x="108" y="144"/>
                </a:lnTo>
                <a:lnTo>
                  <a:pt x="120" y="180"/>
                </a:lnTo>
                <a:lnTo>
                  <a:pt x="132" y="216"/>
                </a:lnTo>
                <a:lnTo>
                  <a:pt x="144" y="252"/>
                </a:lnTo>
                <a:lnTo>
                  <a:pt x="144" y="288"/>
                </a:lnTo>
                <a:lnTo>
                  <a:pt x="108" y="288"/>
                </a:lnTo>
                <a:lnTo>
                  <a:pt x="72" y="288"/>
                </a:lnTo>
                <a:lnTo>
                  <a:pt x="36" y="288"/>
                </a:lnTo>
                <a:lnTo>
                  <a:pt x="0" y="288"/>
                </a:lnTo>
                <a:lnTo>
                  <a:pt x="0" y="276"/>
                </a:lnTo>
              </a:path>
            </a:pathLst>
          </a:custGeom>
          <a:noFill/>
          <a:ln w="25400" cap="rnd" cmpd="sng">
            <a:solidFill>
              <a:schemeClr val="tx1"/>
            </a:solidFill>
            <a:prstDash val="solid"/>
            <a:round/>
            <a:headEnd type="none" w="sm" len="sm"/>
            <a:tailEnd type="none" w="sm" len="sm"/>
          </a:ln>
          <a:effectLst/>
        </p:spPr>
        <p:txBody>
          <a:bodyPr/>
          <a:lstStyle/>
          <a:p>
            <a:endParaRPr lang="en-US"/>
          </a:p>
        </p:txBody>
      </p:sp>
      <p:sp>
        <p:nvSpPr>
          <p:cNvPr id="1601544" name="Oval 8"/>
          <p:cNvSpPr>
            <a:spLocks noChangeArrowheads="1"/>
          </p:cNvSpPr>
          <p:nvPr/>
        </p:nvSpPr>
        <p:spPr bwMode="auto">
          <a:xfrm>
            <a:off x="4330700" y="4483100"/>
            <a:ext cx="406400" cy="273050"/>
          </a:xfrm>
          <a:prstGeom prst="ellipse">
            <a:avLst/>
          </a:prstGeom>
          <a:solidFill>
            <a:schemeClr val="tx1"/>
          </a:solidFill>
          <a:ln w="50800">
            <a:solidFill>
              <a:schemeClr val="bg1"/>
            </a:solidFill>
            <a:round/>
            <a:headEnd/>
            <a:tailEnd/>
          </a:ln>
          <a:effectLst/>
        </p:spPr>
        <p:txBody>
          <a:bodyPr wrap="none" anchor="ctr"/>
          <a:lstStyle/>
          <a:p>
            <a:endParaRPr lang="en-US"/>
          </a:p>
        </p:txBody>
      </p:sp>
      <p:sp>
        <p:nvSpPr>
          <p:cNvPr id="1601545" name="Oval 9"/>
          <p:cNvSpPr>
            <a:spLocks noChangeArrowheads="1"/>
          </p:cNvSpPr>
          <p:nvPr/>
        </p:nvSpPr>
        <p:spPr bwMode="auto">
          <a:xfrm>
            <a:off x="4451350" y="4527550"/>
            <a:ext cx="184150" cy="184150"/>
          </a:xfrm>
          <a:prstGeom prst="ellipse">
            <a:avLst/>
          </a:prstGeom>
          <a:solidFill>
            <a:srgbClr val="3365FB"/>
          </a:solidFill>
          <a:ln w="25400">
            <a:solidFill>
              <a:schemeClr val="tx1"/>
            </a:solidFill>
            <a:round/>
            <a:headEnd/>
            <a:tailEnd/>
          </a:ln>
          <a:effectLst/>
        </p:spPr>
        <p:txBody>
          <a:bodyPr wrap="none" anchor="ctr"/>
          <a:lstStyle/>
          <a:p>
            <a:endParaRPr lang="en-US"/>
          </a:p>
        </p:txBody>
      </p:sp>
      <p:sp>
        <p:nvSpPr>
          <p:cNvPr id="1601546" name="Oval 10"/>
          <p:cNvSpPr>
            <a:spLocks noChangeArrowheads="1"/>
          </p:cNvSpPr>
          <p:nvPr/>
        </p:nvSpPr>
        <p:spPr bwMode="auto">
          <a:xfrm>
            <a:off x="4502150" y="4559300"/>
            <a:ext cx="82550" cy="101600"/>
          </a:xfrm>
          <a:prstGeom prst="ellipse">
            <a:avLst/>
          </a:prstGeom>
          <a:solidFill>
            <a:schemeClr val="bg2"/>
          </a:solidFill>
          <a:ln w="12700">
            <a:solidFill>
              <a:schemeClr val="tx1"/>
            </a:solidFill>
            <a:round/>
            <a:headEnd/>
            <a:tailEnd/>
          </a:ln>
          <a:effectLst/>
        </p:spPr>
        <p:txBody>
          <a:bodyPr wrap="none" anchor="ctr"/>
          <a:lstStyle/>
          <a:p>
            <a:endParaRPr lang="en-US"/>
          </a:p>
        </p:txBody>
      </p:sp>
      <p:grpSp>
        <p:nvGrpSpPr>
          <p:cNvPr id="1601547" name="Group 11"/>
          <p:cNvGrpSpPr>
            <a:grpSpLocks/>
          </p:cNvGrpSpPr>
          <p:nvPr/>
        </p:nvGrpSpPr>
        <p:grpSpPr bwMode="auto">
          <a:xfrm>
            <a:off x="5016500" y="4464050"/>
            <a:ext cx="406400" cy="273050"/>
            <a:chOff x="3160" y="2812"/>
            <a:chExt cx="256" cy="172"/>
          </a:xfrm>
        </p:grpSpPr>
        <p:sp>
          <p:nvSpPr>
            <p:cNvPr id="1601548" name="Oval 12"/>
            <p:cNvSpPr>
              <a:spLocks noChangeArrowheads="1"/>
            </p:cNvSpPr>
            <p:nvPr/>
          </p:nvSpPr>
          <p:spPr bwMode="auto">
            <a:xfrm>
              <a:off x="3160" y="2812"/>
              <a:ext cx="256" cy="172"/>
            </a:xfrm>
            <a:prstGeom prst="ellipse">
              <a:avLst/>
            </a:prstGeom>
            <a:solidFill>
              <a:schemeClr val="tx1"/>
            </a:solidFill>
            <a:ln w="50800">
              <a:solidFill>
                <a:schemeClr val="bg1"/>
              </a:solidFill>
              <a:round/>
              <a:headEnd/>
              <a:tailEnd/>
            </a:ln>
            <a:effectLst/>
          </p:spPr>
          <p:txBody>
            <a:bodyPr wrap="none" anchor="ctr"/>
            <a:lstStyle/>
            <a:p>
              <a:endParaRPr lang="en-US"/>
            </a:p>
          </p:txBody>
        </p:sp>
        <p:grpSp>
          <p:nvGrpSpPr>
            <p:cNvPr id="1601549" name="Group 13"/>
            <p:cNvGrpSpPr>
              <a:grpSpLocks/>
            </p:cNvGrpSpPr>
            <p:nvPr/>
          </p:nvGrpSpPr>
          <p:grpSpPr bwMode="auto">
            <a:xfrm>
              <a:off x="3236" y="2840"/>
              <a:ext cx="116" cy="116"/>
              <a:chOff x="3236" y="2840"/>
              <a:chExt cx="116" cy="116"/>
            </a:xfrm>
          </p:grpSpPr>
          <p:sp>
            <p:nvSpPr>
              <p:cNvPr id="1601550" name="Oval 14"/>
              <p:cNvSpPr>
                <a:spLocks noChangeArrowheads="1"/>
              </p:cNvSpPr>
              <p:nvPr/>
            </p:nvSpPr>
            <p:spPr bwMode="auto">
              <a:xfrm>
                <a:off x="3236" y="2840"/>
                <a:ext cx="116" cy="116"/>
              </a:xfrm>
              <a:prstGeom prst="ellipse">
                <a:avLst/>
              </a:prstGeom>
              <a:solidFill>
                <a:srgbClr val="3365FB"/>
              </a:solidFill>
              <a:ln w="25400">
                <a:solidFill>
                  <a:schemeClr val="tx1"/>
                </a:solidFill>
                <a:round/>
                <a:headEnd/>
                <a:tailEnd/>
              </a:ln>
              <a:effectLst/>
            </p:spPr>
            <p:txBody>
              <a:bodyPr wrap="none" anchor="ctr"/>
              <a:lstStyle/>
              <a:p>
                <a:endParaRPr lang="en-US"/>
              </a:p>
            </p:txBody>
          </p:sp>
          <p:sp>
            <p:nvSpPr>
              <p:cNvPr id="1601551" name="Oval 15"/>
              <p:cNvSpPr>
                <a:spLocks noChangeArrowheads="1"/>
              </p:cNvSpPr>
              <p:nvPr/>
            </p:nvSpPr>
            <p:spPr bwMode="auto">
              <a:xfrm>
                <a:off x="3268" y="2860"/>
                <a:ext cx="52" cy="64"/>
              </a:xfrm>
              <a:prstGeom prst="ellipse">
                <a:avLst/>
              </a:prstGeom>
              <a:solidFill>
                <a:schemeClr val="bg2"/>
              </a:solidFill>
              <a:ln w="12700">
                <a:solidFill>
                  <a:schemeClr val="tx1"/>
                </a:solidFill>
                <a:round/>
                <a:headEnd/>
                <a:tailEnd/>
              </a:ln>
              <a:effectLst/>
            </p:spPr>
            <p:txBody>
              <a:bodyPr wrap="none" anchor="ctr"/>
              <a:lstStyle/>
              <a:p>
                <a:endParaRPr lang="en-US"/>
              </a:p>
            </p:txBody>
          </p:sp>
        </p:grpSp>
      </p:grpSp>
      <p:grpSp>
        <p:nvGrpSpPr>
          <p:cNvPr id="1601552" name="Group 16"/>
          <p:cNvGrpSpPr>
            <a:grpSpLocks/>
          </p:cNvGrpSpPr>
          <p:nvPr/>
        </p:nvGrpSpPr>
        <p:grpSpPr bwMode="auto">
          <a:xfrm>
            <a:off x="679450" y="3575050"/>
            <a:ext cx="1498600" cy="1498600"/>
            <a:chOff x="428" y="2252"/>
            <a:chExt cx="944" cy="944"/>
          </a:xfrm>
        </p:grpSpPr>
        <p:sp>
          <p:nvSpPr>
            <p:cNvPr id="1601553" name="Oval 17"/>
            <p:cNvSpPr>
              <a:spLocks noChangeArrowheads="1"/>
            </p:cNvSpPr>
            <p:nvPr/>
          </p:nvSpPr>
          <p:spPr bwMode="auto">
            <a:xfrm>
              <a:off x="428" y="2252"/>
              <a:ext cx="944" cy="944"/>
            </a:xfrm>
            <a:prstGeom prst="ellipse">
              <a:avLst/>
            </a:prstGeom>
            <a:solidFill>
              <a:schemeClr val="accent1"/>
            </a:solidFill>
            <a:ln w="25400">
              <a:solidFill>
                <a:schemeClr val="tx1"/>
              </a:solidFill>
              <a:round/>
              <a:headEnd/>
              <a:tailEnd/>
            </a:ln>
            <a:effectLst/>
          </p:spPr>
          <p:txBody>
            <a:bodyPr wrap="none" anchor="ctr"/>
            <a:lstStyle/>
            <a:p>
              <a:endParaRPr lang="en-US"/>
            </a:p>
          </p:txBody>
        </p:sp>
        <p:sp>
          <p:nvSpPr>
            <p:cNvPr id="1601554" name="Rectangle 18"/>
            <p:cNvSpPr>
              <a:spLocks noChangeArrowheads="1"/>
            </p:cNvSpPr>
            <p:nvPr/>
          </p:nvSpPr>
          <p:spPr bwMode="auto">
            <a:xfrm>
              <a:off x="482" y="2553"/>
              <a:ext cx="788" cy="327"/>
            </a:xfrm>
            <a:prstGeom prst="rect">
              <a:avLst/>
            </a:prstGeom>
            <a:noFill/>
            <a:ln w="9525">
              <a:noFill/>
              <a:miter lim="800000"/>
              <a:headEnd/>
              <a:tailEnd/>
            </a:ln>
            <a:effectLst/>
          </p:spPr>
          <p:txBody>
            <a:bodyPr wrap="none" lIns="92075" tIns="46038" rIns="92075" bIns="46038">
              <a:spAutoFit/>
            </a:bodyPr>
            <a:lstStyle/>
            <a:p>
              <a:pPr algn="l"/>
              <a:r>
                <a:rPr lang="en-US" sz="2800">
                  <a:effectLst>
                    <a:outerShdw blurRad="38100" dist="38100" dir="2700000" algn="tl">
                      <a:srgbClr val="000000"/>
                    </a:outerShdw>
                  </a:effectLst>
                  <a:latin typeface="Book Antiqua" pitchFamily="18" charset="0"/>
                </a:rPr>
                <a:t>Cortex</a:t>
              </a:r>
            </a:p>
          </p:txBody>
        </p:sp>
      </p:grpSp>
      <p:grpSp>
        <p:nvGrpSpPr>
          <p:cNvPr id="1601555" name="Group 19"/>
          <p:cNvGrpSpPr>
            <a:grpSpLocks/>
          </p:cNvGrpSpPr>
          <p:nvPr/>
        </p:nvGrpSpPr>
        <p:grpSpPr bwMode="auto">
          <a:xfrm>
            <a:off x="2422525" y="1479550"/>
            <a:ext cx="1566863" cy="1498600"/>
            <a:chOff x="1526" y="932"/>
            <a:chExt cx="987" cy="944"/>
          </a:xfrm>
        </p:grpSpPr>
        <p:sp>
          <p:nvSpPr>
            <p:cNvPr id="1601556" name="Oval 20"/>
            <p:cNvSpPr>
              <a:spLocks noChangeArrowheads="1"/>
            </p:cNvSpPr>
            <p:nvPr/>
          </p:nvSpPr>
          <p:spPr bwMode="auto">
            <a:xfrm>
              <a:off x="1544" y="932"/>
              <a:ext cx="944" cy="944"/>
            </a:xfrm>
            <a:prstGeom prst="ellipse">
              <a:avLst/>
            </a:prstGeom>
            <a:solidFill>
              <a:srgbClr val="8901F3"/>
            </a:solidFill>
            <a:ln w="25400">
              <a:solidFill>
                <a:schemeClr val="tx1"/>
              </a:solidFill>
              <a:round/>
              <a:headEnd/>
              <a:tailEnd/>
            </a:ln>
            <a:effectLst/>
          </p:spPr>
          <p:txBody>
            <a:bodyPr wrap="none" anchor="ctr"/>
            <a:lstStyle/>
            <a:p>
              <a:endParaRPr lang="en-US"/>
            </a:p>
          </p:txBody>
        </p:sp>
        <p:sp>
          <p:nvSpPr>
            <p:cNvPr id="1601557" name="Rectangle 21"/>
            <p:cNvSpPr>
              <a:spLocks noChangeArrowheads="1"/>
            </p:cNvSpPr>
            <p:nvPr/>
          </p:nvSpPr>
          <p:spPr bwMode="auto">
            <a:xfrm>
              <a:off x="1526" y="1221"/>
              <a:ext cx="987" cy="327"/>
            </a:xfrm>
            <a:prstGeom prst="rect">
              <a:avLst/>
            </a:prstGeom>
            <a:noFill/>
            <a:ln w="9525">
              <a:noFill/>
              <a:miter lim="800000"/>
              <a:headEnd/>
              <a:tailEnd/>
            </a:ln>
            <a:effectLst/>
          </p:spPr>
          <p:txBody>
            <a:bodyPr wrap="none" lIns="92075" tIns="46038" rIns="92075" bIns="46038">
              <a:spAutoFit/>
            </a:bodyPr>
            <a:lstStyle/>
            <a:p>
              <a:pPr algn="l"/>
              <a:r>
                <a:rPr lang="en-US" sz="2800">
                  <a:effectLst>
                    <a:outerShdw blurRad="38100" dist="38100" dir="2700000" algn="tl">
                      <a:srgbClr val="000000"/>
                    </a:outerShdw>
                  </a:effectLst>
                  <a:latin typeface="Book Antiqua" pitchFamily="18" charset="0"/>
                </a:rPr>
                <a:t>Medulla</a:t>
              </a:r>
            </a:p>
          </p:txBody>
        </p:sp>
      </p:grpSp>
      <p:sp>
        <p:nvSpPr>
          <p:cNvPr id="1601558" name="Oval 22"/>
          <p:cNvSpPr>
            <a:spLocks noChangeArrowheads="1"/>
          </p:cNvSpPr>
          <p:nvPr/>
        </p:nvSpPr>
        <p:spPr bwMode="auto">
          <a:xfrm>
            <a:off x="5613400" y="1403350"/>
            <a:ext cx="1498600" cy="1498600"/>
          </a:xfrm>
          <a:prstGeom prst="ellipse">
            <a:avLst/>
          </a:prstGeom>
          <a:solidFill>
            <a:srgbClr val="FF5008"/>
          </a:solidFill>
          <a:ln w="25400">
            <a:solidFill>
              <a:schemeClr val="tx1"/>
            </a:solidFill>
            <a:round/>
            <a:headEnd/>
            <a:tailEnd/>
          </a:ln>
          <a:effectLst/>
        </p:spPr>
        <p:txBody>
          <a:bodyPr wrap="none" anchor="ctr"/>
          <a:lstStyle/>
          <a:p>
            <a:endParaRPr lang="en-US"/>
          </a:p>
        </p:txBody>
      </p:sp>
      <p:sp>
        <p:nvSpPr>
          <p:cNvPr id="1601559" name="Rectangle 23"/>
          <p:cNvSpPr>
            <a:spLocks noChangeArrowheads="1"/>
          </p:cNvSpPr>
          <p:nvPr/>
        </p:nvSpPr>
        <p:spPr bwMode="auto">
          <a:xfrm>
            <a:off x="5699125" y="1900238"/>
            <a:ext cx="1349375" cy="519112"/>
          </a:xfrm>
          <a:prstGeom prst="rect">
            <a:avLst/>
          </a:prstGeom>
          <a:noFill/>
          <a:ln w="9525">
            <a:noFill/>
            <a:miter lim="800000"/>
            <a:headEnd/>
            <a:tailEnd/>
          </a:ln>
          <a:effectLst/>
        </p:spPr>
        <p:txBody>
          <a:bodyPr wrap="none" lIns="92075" tIns="46038" rIns="92075" bIns="46038">
            <a:spAutoFit/>
          </a:bodyPr>
          <a:lstStyle/>
          <a:p>
            <a:pPr algn="l"/>
            <a:r>
              <a:rPr lang="en-US" sz="2800">
                <a:solidFill>
                  <a:schemeClr val="tx2"/>
                </a:solidFill>
                <a:effectLst>
                  <a:outerShdw blurRad="38100" dist="38100" dir="2700000" algn="tl">
                    <a:srgbClr val="000000"/>
                  </a:outerShdw>
                </a:effectLst>
                <a:latin typeface="Book Antiqua" pitchFamily="18" charset="0"/>
              </a:rPr>
              <a:t>Cuticle</a:t>
            </a:r>
          </a:p>
        </p:txBody>
      </p:sp>
      <p:grpSp>
        <p:nvGrpSpPr>
          <p:cNvPr id="1601560" name="Group 24"/>
          <p:cNvGrpSpPr>
            <a:grpSpLocks/>
          </p:cNvGrpSpPr>
          <p:nvPr/>
        </p:nvGrpSpPr>
        <p:grpSpPr bwMode="auto">
          <a:xfrm>
            <a:off x="7727950" y="3251200"/>
            <a:ext cx="1498600" cy="1498600"/>
            <a:chOff x="4868" y="2048"/>
            <a:chExt cx="944" cy="944"/>
          </a:xfrm>
        </p:grpSpPr>
        <p:sp>
          <p:nvSpPr>
            <p:cNvPr id="1601561" name="Oval 25"/>
            <p:cNvSpPr>
              <a:spLocks noChangeArrowheads="1"/>
            </p:cNvSpPr>
            <p:nvPr/>
          </p:nvSpPr>
          <p:spPr bwMode="auto">
            <a:xfrm>
              <a:off x="4868" y="2048"/>
              <a:ext cx="944" cy="944"/>
            </a:xfrm>
            <a:prstGeom prst="ellipse">
              <a:avLst/>
            </a:prstGeom>
            <a:solidFill>
              <a:srgbClr val="114FFB"/>
            </a:solidFill>
            <a:ln w="25400">
              <a:solidFill>
                <a:schemeClr val="tx1"/>
              </a:solidFill>
              <a:round/>
              <a:headEnd/>
              <a:tailEnd/>
            </a:ln>
            <a:effectLst/>
          </p:spPr>
          <p:txBody>
            <a:bodyPr wrap="none" anchor="ctr"/>
            <a:lstStyle/>
            <a:p>
              <a:endParaRPr lang="en-US"/>
            </a:p>
          </p:txBody>
        </p:sp>
        <p:sp>
          <p:nvSpPr>
            <p:cNvPr id="1601562" name="Rectangle 26"/>
            <p:cNvSpPr>
              <a:spLocks noChangeArrowheads="1"/>
            </p:cNvSpPr>
            <p:nvPr/>
          </p:nvSpPr>
          <p:spPr bwMode="auto">
            <a:xfrm>
              <a:off x="5042" y="2349"/>
              <a:ext cx="614" cy="327"/>
            </a:xfrm>
            <a:prstGeom prst="rect">
              <a:avLst/>
            </a:prstGeom>
            <a:noFill/>
            <a:ln w="9525">
              <a:noFill/>
              <a:miter lim="800000"/>
              <a:headEnd/>
              <a:tailEnd/>
            </a:ln>
            <a:effectLst/>
          </p:spPr>
          <p:txBody>
            <a:bodyPr wrap="none" lIns="92075" tIns="46038" rIns="92075" bIns="46038">
              <a:spAutoFit/>
            </a:bodyPr>
            <a:lstStyle/>
            <a:p>
              <a:pPr algn="l"/>
              <a:r>
                <a:rPr lang="en-US" sz="2800">
                  <a:effectLst>
                    <a:outerShdw blurRad="38100" dist="38100" dir="2700000" algn="tl">
                      <a:srgbClr val="000000"/>
                    </a:outerShdw>
                  </a:effectLst>
                  <a:latin typeface="Book Antiqua" pitchFamily="18" charset="0"/>
                </a:rPr>
                <a:t>I R S</a:t>
              </a:r>
            </a:p>
          </p:txBody>
        </p:sp>
      </p:grpSp>
      <p:sp>
        <p:nvSpPr>
          <p:cNvPr id="1601563" name="Line 27"/>
          <p:cNvSpPr>
            <a:spLocks noChangeShapeType="1"/>
          </p:cNvSpPr>
          <p:nvPr/>
        </p:nvSpPr>
        <p:spPr bwMode="auto">
          <a:xfrm flipH="1" flipV="1">
            <a:off x="2400300" y="4495800"/>
            <a:ext cx="1352550" cy="190500"/>
          </a:xfrm>
          <a:prstGeom prst="line">
            <a:avLst/>
          </a:prstGeom>
          <a:noFill/>
          <a:ln w="50800">
            <a:solidFill>
              <a:schemeClr val="accent2"/>
            </a:solidFill>
            <a:round/>
            <a:headEnd type="none" w="sm" len="sm"/>
            <a:tailEnd type="stealth" w="med" len="lg"/>
          </a:ln>
          <a:effectLst/>
        </p:spPr>
        <p:txBody>
          <a:bodyPr wrap="none" anchor="ctr"/>
          <a:lstStyle/>
          <a:p>
            <a:endParaRPr lang="en-US"/>
          </a:p>
        </p:txBody>
      </p:sp>
      <p:sp>
        <p:nvSpPr>
          <p:cNvPr id="1601564" name="Line 28"/>
          <p:cNvSpPr>
            <a:spLocks noChangeShapeType="1"/>
          </p:cNvSpPr>
          <p:nvPr/>
        </p:nvSpPr>
        <p:spPr bwMode="auto">
          <a:xfrm flipH="1" flipV="1">
            <a:off x="3638550" y="3086100"/>
            <a:ext cx="628650" cy="819150"/>
          </a:xfrm>
          <a:prstGeom prst="line">
            <a:avLst/>
          </a:prstGeom>
          <a:noFill/>
          <a:ln w="50800">
            <a:solidFill>
              <a:schemeClr val="accent2"/>
            </a:solidFill>
            <a:round/>
            <a:headEnd type="none" w="sm" len="sm"/>
            <a:tailEnd type="stealth" w="med" len="lg"/>
          </a:ln>
          <a:effectLst/>
        </p:spPr>
        <p:txBody>
          <a:bodyPr wrap="none" anchor="ctr"/>
          <a:lstStyle/>
          <a:p>
            <a:endParaRPr lang="en-US"/>
          </a:p>
        </p:txBody>
      </p:sp>
      <p:sp>
        <p:nvSpPr>
          <p:cNvPr id="1601565" name="Line 29"/>
          <p:cNvSpPr>
            <a:spLocks noChangeShapeType="1"/>
          </p:cNvSpPr>
          <p:nvPr/>
        </p:nvSpPr>
        <p:spPr bwMode="auto">
          <a:xfrm flipV="1">
            <a:off x="5486400" y="3048000"/>
            <a:ext cx="571500" cy="762000"/>
          </a:xfrm>
          <a:prstGeom prst="line">
            <a:avLst/>
          </a:prstGeom>
          <a:noFill/>
          <a:ln w="50800">
            <a:solidFill>
              <a:schemeClr val="accent2"/>
            </a:solidFill>
            <a:round/>
            <a:headEnd type="none" w="sm" len="sm"/>
            <a:tailEnd type="stealth" w="med" len="lg"/>
          </a:ln>
          <a:effectLst/>
        </p:spPr>
        <p:txBody>
          <a:bodyPr wrap="none" anchor="ctr"/>
          <a:lstStyle/>
          <a:p>
            <a:endParaRPr lang="en-US"/>
          </a:p>
        </p:txBody>
      </p:sp>
      <p:sp>
        <p:nvSpPr>
          <p:cNvPr id="1601566" name="Line 30"/>
          <p:cNvSpPr>
            <a:spLocks noChangeShapeType="1"/>
          </p:cNvSpPr>
          <p:nvPr/>
        </p:nvSpPr>
        <p:spPr bwMode="auto">
          <a:xfrm flipV="1">
            <a:off x="6115050" y="4267200"/>
            <a:ext cx="1352550" cy="361950"/>
          </a:xfrm>
          <a:prstGeom prst="line">
            <a:avLst/>
          </a:prstGeom>
          <a:noFill/>
          <a:ln w="50800">
            <a:solidFill>
              <a:schemeClr val="accent2"/>
            </a:solidFill>
            <a:round/>
            <a:headEnd type="none" w="sm" len="sm"/>
            <a:tailEnd type="stealth" w="med" len="lg"/>
          </a:ln>
          <a:effectLst/>
        </p:spPr>
        <p:txBody>
          <a:bodyPr wrap="none" anchor="ctr"/>
          <a:lstStyle/>
          <a:p>
            <a:endParaRPr lang="en-US"/>
          </a:p>
        </p:txBody>
      </p:sp>
      <p:sp>
        <p:nvSpPr>
          <p:cNvPr id="1601567" name="Rectangle 31"/>
          <p:cNvSpPr>
            <a:spLocks noChangeArrowheads="1"/>
          </p:cNvSpPr>
          <p:nvPr/>
        </p:nvSpPr>
        <p:spPr bwMode="auto">
          <a:xfrm>
            <a:off x="838200" y="457200"/>
            <a:ext cx="8123238" cy="823913"/>
          </a:xfrm>
          <a:prstGeom prst="rect">
            <a:avLst/>
          </a:prstGeom>
          <a:noFill/>
          <a:ln w="9525">
            <a:noFill/>
            <a:miter lim="800000"/>
            <a:headEnd/>
            <a:tailEnd/>
          </a:ln>
          <a:effectLst/>
        </p:spPr>
        <p:txBody>
          <a:bodyPr wrap="none" lIns="92075" tIns="46038" rIns="92075" bIns="46038">
            <a:spAutoFit/>
          </a:bodyPr>
          <a:lstStyle/>
          <a:p>
            <a:pPr algn="l"/>
            <a:r>
              <a:rPr lang="en-US" sz="4800">
                <a:solidFill>
                  <a:srgbClr val="FAFD00"/>
                </a:solidFill>
                <a:effectLst>
                  <a:outerShdw blurRad="38100" dist="38100" dir="2700000" algn="tl">
                    <a:srgbClr val="000000"/>
                  </a:outerShdw>
                </a:effectLst>
                <a:latin typeface="Book Antiqua" pitchFamily="18" charset="0"/>
              </a:rPr>
              <a:t>Differentiation of Matrix Cells</a:t>
            </a:r>
          </a:p>
        </p:txBody>
      </p:sp>
    </p:spTree>
    <p:extLst>
      <p:ext uri="{BB962C8B-B14F-4D97-AF65-F5344CB8AC3E}">
        <p14:creationId xmlns:p14="http://schemas.microsoft.com/office/powerpoint/2010/main" val="878825108"/>
      </p:ext>
    </p:extLst>
  </p:cSld>
  <p:clrMapOvr>
    <a:masterClrMapping/>
  </p:clrMapOvr>
  <p:transition>
    <p:cover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ChangeArrowheads="1"/>
          </p:cNvSpPr>
          <p:nvPr/>
        </p:nvSpPr>
        <p:spPr bwMode="auto">
          <a:xfrm>
            <a:off x="1143000" y="457200"/>
            <a:ext cx="7815263" cy="1036638"/>
          </a:xfrm>
          <a:prstGeom prst="rect">
            <a:avLst/>
          </a:prstGeom>
          <a:noFill/>
          <a:ln w="9525">
            <a:noFill/>
            <a:miter lim="800000"/>
            <a:headEnd/>
            <a:tailEnd/>
          </a:ln>
          <a:effectLst/>
        </p:spPr>
        <p:txBody>
          <a:bodyPr wrap="none" lIns="92075" tIns="46038" rIns="92075" bIns="46038">
            <a:spAutoFit/>
          </a:bodyPr>
          <a:lstStyle/>
          <a:p>
            <a:pPr algn="l"/>
            <a:r>
              <a:rPr lang="en-US" sz="6200">
                <a:solidFill>
                  <a:srgbClr val="FAFD00"/>
                </a:solidFill>
                <a:effectLst>
                  <a:outerShdw blurRad="38100" dist="38100" dir="2700000" algn="tl">
                    <a:srgbClr val="000000"/>
                  </a:outerShdw>
                </a:effectLst>
                <a:latin typeface="Book Antiqua" pitchFamily="18" charset="0"/>
              </a:rPr>
              <a:t>Detecting A Single Use</a:t>
            </a:r>
          </a:p>
        </p:txBody>
      </p:sp>
      <p:grpSp>
        <p:nvGrpSpPr>
          <p:cNvPr id="1603587" name="Group 3"/>
          <p:cNvGrpSpPr>
            <a:grpSpLocks/>
          </p:cNvGrpSpPr>
          <p:nvPr/>
        </p:nvGrpSpPr>
        <p:grpSpPr bwMode="auto">
          <a:xfrm>
            <a:off x="593725" y="3813175"/>
            <a:ext cx="8943975" cy="2498725"/>
            <a:chOff x="374" y="2402"/>
            <a:chExt cx="5634" cy="1574"/>
          </a:xfrm>
        </p:grpSpPr>
        <p:sp>
          <p:nvSpPr>
            <p:cNvPr id="1603588" name="Rectangle 4"/>
            <p:cNvSpPr>
              <a:spLocks noChangeArrowheads="1"/>
            </p:cNvSpPr>
            <p:nvPr/>
          </p:nvSpPr>
          <p:spPr bwMode="auto">
            <a:xfrm>
              <a:off x="374" y="3458"/>
              <a:ext cx="1497" cy="518"/>
            </a:xfrm>
            <a:prstGeom prst="rect">
              <a:avLst/>
            </a:prstGeom>
            <a:noFill/>
            <a:ln w="9525">
              <a:noFill/>
              <a:miter lim="800000"/>
              <a:headEnd/>
              <a:tailEnd/>
            </a:ln>
            <a:effectLst/>
          </p:spPr>
          <p:txBody>
            <a:bodyPr wrap="none" lIns="92075" tIns="46038" rIns="92075" bIns="46038">
              <a:spAutoFit/>
            </a:bodyPr>
            <a:lstStyle/>
            <a:p>
              <a:pPr algn="l"/>
              <a:r>
                <a:rPr lang="en-US" sz="2400">
                  <a:solidFill>
                    <a:schemeClr val="accent2"/>
                  </a:solidFill>
                  <a:effectLst>
                    <a:outerShdw blurRad="38100" dist="38100" dir="2700000" algn="tl">
                      <a:srgbClr val="000000"/>
                    </a:outerShdw>
                  </a:effectLst>
                  <a:latin typeface="Book Antiqua" pitchFamily="18" charset="0"/>
                </a:rPr>
                <a:t>Root (Proximal)</a:t>
              </a:r>
            </a:p>
            <a:p>
              <a:pPr algn="l"/>
              <a:r>
                <a:rPr lang="en-US" sz="2400">
                  <a:solidFill>
                    <a:schemeClr val="accent2"/>
                  </a:solidFill>
                  <a:effectLst>
                    <a:outerShdw blurRad="38100" dist="38100" dir="2700000" algn="tl">
                      <a:srgbClr val="000000"/>
                    </a:outerShdw>
                  </a:effectLst>
                  <a:latin typeface="Book Antiqua" pitchFamily="18" charset="0"/>
                </a:rPr>
                <a:t>End</a:t>
              </a:r>
            </a:p>
          </p:txBody>
        </p:sp>
        <p:sp>
          <p:nvSpPr>
            <p:cNvPr id="1603589" name="Rectangle 5"/>
            <p:cNvSpPr>
              <a:spLocks noChangeArrowheads="1"/>
            </p:cNvSpPr>
            <p:nvPr/>
          </p:nvSpPr>
          <p:spPr bwMode="auto">
            <a:xfrm>
              <a:off x="4874" y="2402"/>
              <a:ext cx="1134" cy="518"/>
            </a:xfrm>
            <a:prstGeom prst="rect">
              <a:avLst/>
            </a:prstGeom>
            <a:noFill/>
            <a:ln w="9525">
              <a:noFill/>
              <a:miter lim="800000"/>
              <a:headEnd/>
              <a:tailEnd/>
            </a:ln>
            <a:effectLst/>
          </p:spPr>
          <p:txBody>
            <a:bodyPr wrap="none" lIns="92075" tIns="46038" rIns="92075" bIns="46038">
              <a:spAutoFit/>
            </a:bodyPr>
            <a:lstStyle/>
            <a:p>
              <a:pPr algn="l"/>
              <a:r>
                <a:rPr lang="en-US" sz="2400">
                  <a:solidFill>
                    <a:schemeClr val="accent2"/>
                  </a:solidFill>
                  <a:effectLst>
                    <a:outerShdw blurRad="38100" dist="38100" dir="2700000" algn="tl">
                      <a:srgbClr val="000000"/>
                    </a:outerShdw>
                  </a:effectLst>
                  <a:latin typeface="Book Antiqua" pitchFamily="18" charset="0"/>
                </a:rPr>
                <a:t>Tip (Distal)</a:t>
              </a:r>
            </a:p>
            <a:p>
              <a:pPr algn="l"/>
              <a:r>
                <a:rPr lang="en-US" sz="2400">
                  <a:solidFill>
                    <a:schemeClr val="accent2"/>
                  </a:solidFill>
                  <a:effectLst>
                    <a:outerShdw blurRad="38100" dist="38100" dir="2700000" algn="tl">
                      <a:srgbClr val="000000"/>
                    </a:outerShdw>
                  </a:effectLst>
                  <a:latin typeface="Book Antiqua" pitchFamily="18" charset="0"/>
                </a:rPr>
                <a:t>End</a:t>
              </a:r>
            </a:p>
          </p:txBody>
        </p:sp>
      </p:grpSp>
      <p:sp>
        <p:nvSpPr>
          <p:cNvPr id="1603590" name="Line 6"/>
          <p:cNvSpPr>
            <a:spLocks noChangeShapeType="1"/>
          </p:cNvSpPr>
          <p:nvPr/>
        </p:nvSpPr>
        <p:spPr bwMode="auto">
          <a:xfrm flipV="1">
            <a:off x="2038350" y="3733800"/>
            <a:ext cx="5715000" cy="1562100"/>
          </a:xfrm>
          <a:prstGeom prst="line">
            <a:avLst/>
          </a:prstGeom>
          <a:noFill/>
          <a:ln w="50800">
            <a:solidFill>
              <a:schemeClr val="tx1"/>
            </a:solidFill>
            <a:round/>
            <a:headEnd type="none" w="sm" len="sm"/>
            <a:tailEnd type="none" w="sm" len="sm"/>
          </a:ln>
          <a:effectLst/>
        </p:spPr>
        <p:txBody>
          <a:bodyPr wrap="none" anchor="ctr"/>
          <a:lstStyle/>
          <a:p>
            <a:endParaRPr lang="en-US"/>
          </a:p>
        </p:txBody>
      </p:sp>
      <p:grpSp>
        <p:nvGrpSpPr>
          <p:cNvPr id="1603591" name="Group 7"/>
          <p:cNvGrpSpPr>
            <a:grpSpLocks/>
          </p:cNvGrpSpPr>
          <p:nvPr/>
        </p:nvGrpSpPr>
        <p:grpSpPr bwMode="auto">
          <a:xfrm>
            <a:off x="7658100" y="1887538"/>
            <a:ext cx="458788" cy="1865312"/>
            <a:chOff x="4824" y="1189"/>
            <a:chExt cx="289" cy="1175"/>
          </a:xfrm>
        </p:grpSpPr>
        <p:sp>
          <p:nvSpPr>
            <p:cNvPr id="1603592" name="Arc 8"/>
            <p:cNvSpPr>
              <a:spLocks/>
            </p:cNvSpPr>
            <p:nvPr/>
          </p:nvSpPr>
          <p:spPr bwMode="auto">
            <a:xfrm>
              <a:off x="4824" y="1776"/>
              <a:ext cx="288" cy="58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063DE8"/>
            </a:solidFill>
            <a:ln w="50800" cap="rnd">
              <a:solidFill>
                <a:schemeClr val="tx1"/>
              </a:solidFill>
              <a:round/>
              <a:headEnd/>
              <a:tailEnd/>
            </a:ln>
            <a:effectLst/>
          </p:spPr>
          <p:txBody>
            <a:bodyPr wrap="none" anchor="ctr"/>
            <a:lstStyle/>
            <a:p>
              <a:endParaRPr lang="en-US"/>
            </a:p>
          </p:txBody>
        </p:sp>
        <p:sp>
          <p:nvSpPr>
            <p:cNvPr id="1603593" name="Arc 9"/>
            <p:cNvSpPr>
              <a:spLocks/>
            </p:cNvSpPr>
            <p:nvPr/>
          </p:nvSpPr>
          <p:spPr bwMode="auto">
            <a:xfrm>
              <a:off x="4824" y="1189"/>
              <a:ext cx="289" cy="588"/>
            </a:xfrm>
            <a:custGeom>
              <a:avLst/>
              <a:gdLst>
                <a:gd name="G0" fmla="+- 75 0 0"/>
                <a:gd name="G1" fmla="+- 21600 0 0"/>
                <a:gd name="G2" fmla="+- 21600 0 0"/>
                <a:gd name="T0" fmla="*/ 0 w 21675"/>
                <a:gd name="T1" fmla="*/ 0 h 21600"/>
                <a:gd name="T2" fmla="*/ 21675 w 21675"/>
                <a:gd name="T3" fmla="*/ 21600 h 21600"/>
                <a:gd name="T4" fmla="*/ 75 w 21675"/>
                <a:gd name="T5" fmla="*/ 21600 h 21600"/>
              </a:gdLst>
              <a:ahLst/>
              <a:cxnLst>
                <a:cxn ang="0">
                  <a:pos x="T0" y="T1"/>
                </a:cxn>
                <a:cxn ang="0">
                  <a:pos x="T2" y="T3"/>
                </a:cxn>
                <a:cxn ang="0">
                  <a:pos x="T4" y="T5"/>
                </a:cxn>
              </a:cxnLst>
              <a:rect l="0" t="0" r="r" b="b"/>
              <a:pathLst>
                <a:path w="21675" h="21600" fill="none" extrusionOk="0">
                  <a:moveTo>
                    <a:pt x="0" y="0"/>
                  </a:moveTo>
                  <a:cubicBezTo>
                    <a:pt x="25" y="0"/>
                    <a:pt x="50" y="-1"/>
                    <a:pt x="75" y="0"/>
                  </a:cubicBezTo>
                  <a:cubicBezTo>
                    <a:pt x="12004" y="0"/>
                    <a:pt x="21675" y="9670"/>
                    <a:pt x="21675" y="21600"/>
                  </a:cubicBezTo>
                </a:path>
                <a:path w="21675" h="21600" stroke="0" extrusionOk="0">
                  <a:moveTo>
                    <a:pt x="0" y="0"/>
                  </a:moveTo>
                  <a:cubicBezTo>
                    <a:pt x="25" y="0"/>
                    <a:pt x="50" y="-1"/>
                    <a:pt x="75" y="0"/>
                  </a:cubicBezTo>
                  <a:cubicBezTo>
                    <a:pt x="12004" y="0"/>
                    <a:pt x="21675" y="9670"/>
                    <a:pt x="21675" y="21600"/>
                  </a:cubicBezTo>
                  <a:lnTo>
                    <a:pt x="75" y="21600"/>
                  </a:lnTo>
                  <a:close/>
                </a:path>
              </a:pathLst>
            </a:custGeom>
            <a:solidFill>
              <a:srgbClr val="063DE8"/>
            </a:solidFill>
            <a:ln w="50800" cap="rnd">
              <a:solidFill>
                <a:schemeClr val="tx1"/>
              </a:solidFill>
              <a:round/>
              <a:headEnd/>
              <a:tailEnd/>
            </a:ln>
            <a:effectLst/>
          </p:spPr>
          <p:txBody>
            <a:bodyPr wrap="none" anchor="ctr"/>
            <a:lstStyle/>
            <a:p>
              <a:endParaRPr lang="en-US"/>
            </a:p>
          </p:txBody>
        </p:sp>
      </p:grpSp>
      <p:sp>
        <p:nvSpPr>
          <p:cNvPr id="1603594" name="Line 10"/>
          <p:cNvSpPr>
            <a:spLocks noChangeShapeType="1"/>
          </p:cNvSpPr>
          <p:nvPr/>
        </p:nvSpPr>
        <p:spPr bwMode="auto">
          <a:xfrm flipV="1">
            <a:off x="2038350" y="1885950"/>
            <a:ext cx="5619750" cy="146685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603595" name="Freeform 11"/>
          <p:cNvSpPr>
            <a:spLocks/>
          </p:cNvSpPr>
          <p:nvPr/>
        </p:nvSpPr>
        <p:spPr bwMode="auto">
          <a:xfrm>
            <a:off x="2057400" y="1943100"/>
            <a:ext cx="5602288" cy="3316288"/>
          </a:xfrm>
          <a:custGeom>
            <a:avLst/>
            <a:gdLst/>
            <a:ahLst/>
            <a:cxnLst>
              <a:cxn ang="0">
                <a:pos x="0" y="912"/>
              </a:cxn>
              <a:cxn ang="0">
                <a:pos x="0" y="2088"/>
              </a:cxn>
              <a:cxn ang="0">
                <a:pos x="3528" y="1116"/>
              </a:cxn>
              <a:cxn ang="0">
                <a:pos x="3528" y="0"/>
              </a:cxn>
              <a:cxn ang="0">
                <a:pos x="0" y="912"/>
              </a:cxn>
            </a:cxnLst>
            <a:rect l="0" t="0" r="r" b="b"/>
            <a:pathLst>
              <a:path w="3529" h="2089">
                <a:moveTo>
                  <a:pt x="0" y="912"/>
                </a:moveTo>
                <a:lnTo>
                  <a:pt x="0" y="2088"/>
                </a:lnTo>
                <a:lnTo>
                  <a:pt x="3528" y="1116"/>
                </a:lnTo>
                <a:lnTo>
                  <a:pt x="3528" y="0"/>
                </a:lnTo>
                <a:lnTo>
                  <a:pt x="0" y="912"/>
                </a:lnTo>
              </a:path>
            </a:pathLst>
          </a:custGeom>
          <a:solidFill>
            <a:srgbClr val="063DE8"/>
          </a:solidFill>
          <a:ln w="9525" cap="rnd">
            <a:noFill/>
            <a:round/>
            <a:headEnd/>
            <a:tailEnd/>
          </a:ln>
          <a:effectLst/>
        </p:spPr>
        <p:txBody>
          <a:bodyPr/>
          <a:lstStyle/>
          <a:p>
            <a:endParaRPr lang="en-US"/>
          </a:p>
        </p:txBody>
      </p:sp>
      <p:grpSp>
        <p:nvGrpSpPr>
          <p:cNvPr id="1603596" name="Group 12"/>
          <p:cNvGrpSpPr>
            <a:grpSpLocks/>
          </p:cNvGrpSpPr>
          <p:nvPr/>
        </p:nvGrpSpPr>
        <p:grpSpPr bwMode="auto">
          <a:xfrm>
            <a:off x="1549400" y="3359150"/>
            <a:ext cx="901700" cy="1930400"/>
            <a:chOff x="976" y="2116"/>
            <a:chExt cx="568" cy="1216"/>
          </a:xfrm>
        </p:grpSpPr>
        <p:sp>
          <p:nvSpPr>
            <p:cNvPr id="1603597" name="Oval 13"/>
            <p:cNvSpPr>
              <a:spLocks noChangeArrowheads="1"/>
            </p:cNvSpPr>
            <p:nvPr/>
          </p:nvSpPr>
          <p:spPr bwMode="auto">
            <a:xfrm>
              <a:off x="976" y="2116"/>
              <a:ext cx="568" cy="1216"/>
            </a:xfrm>
            <a:prstGeom prst="ellipse">
              <a:avLst/>
            </a:prstGeom>
            <a:solidFill>
              <a:srgbClr val="063DE8"/>
            </a:solidFill>
            <a:ln w="50800">
              <a:solidFill>
                <a:schemeClr val="tx1"/>
              </a:solidFill>
              <a:round/>
              <a:headEnd/>
              <a:tailEnd/>
            </a:ln>
            <a:effectLst/>
          </p:spPr>
          <p:txBody>
            <a:bodyPr wrap="none" anchor="ctr"/>
            <a:lstStyle/>
            <a:p>
              <a:endParaRPr lang="en-US"/>
            </a:p>
          </p:txBody>
        </p:sp>
        <p:sp>
          <p:nvSpPr>
            <p:cNvPr id="1603598" name="Oval 14"/>
            <p:cNvSpPr>
              <a:spLocks noChangeArrowheads="1"/>
            </p:cNvSpPr>
            <p:nvPr/>
          </p:nvSpPr>
          <p:spPr bwMode="auto">
            <a:xfrm>
              <a:off x="1168" y="2512"/>
              <a:ext cx="148" cy="388"/>
            </a:xfrm>
            <a:prstGeom prst="ellipse">
              <a:avLst/>
            </a:prstGeom>
            <a:solidFill>
              <a:srgbClr val="A2C1FE"/>
            </a:solidFill>
            <a:ln w="50800">
              <a:solidFill>
                <a:schemeClr val="tx1"/>
              </a:solidFill>
              <a:round/>
              <a:headEnd/>
              <a:tailEnd/>
            </a:ln>
            <a:effectLst/>
          </p:spPr>
          <p:txBody>
            <a:bodyPr wrap="none" anchor="ctr"/>
            <a:lstStyle/>
            <a:p>
              <a:endParaRPr lang="en-US"/>
            </a:p>
          </p:txBody>
        </p:sp>
      </p:grpSp>
      <p:grpSp>
        <p:nvGrpSpPr>
          <p:cNvPr id="1603599" name="Group 15"/>
          <p:cNvGrpSpPr>
            <a:grpSpLocks/>
          </p:cNvGrpSpPr>
          <p:nvPr/>
        </p:nvGrpSpPr>
        <p:grpSpPr bwMode="auto">
          <a:xfrm>
            <a:off x="3187700" y="2882900"/>
            <a:ext cx="1073150" cy="1968500"/>
            <a:chOff x="2008" y="1816"/>
            <a:chExt cx="676" cy="1240"/>
          </a:xfrm>
        </p:grpSpPr>
        <p:sp>
          <p:nvSpPr>
            <p:cNvPr id="1603600" name="Oval 16"/>
            <p:cNvSpPr>
              <a:spLocks noChangeArrowheads="1"/>
            </p:cNvSpPr>
            <p:nvPr/>
          </p:nvSpPr>
          <p:spPr bwMode="auto">
            <a:xfrm>
              <a:off x="2116" y="1816"/>
              <a:ext cx="568" cy="1216"/>
            </a:xfrm>
            <a:prstGeom prst="ellipse">
              <a:avLst/>
            </a:prstGeom>
            <a:solidFill>
              <a:srgbClr val="F76681"/>
            </a:solidFill>
            <a:ln w="50800">
              <a:solidFill>
                <a:schemeClr val="tx1"/>
              </a:solidFill>
              <a:round/>
              <a:headEnd/>
              <a:tailEnd/>
            </a:ln>
            <a:effectLst/>
          </p:spPr>
          <p:txBody>
            <a:bodyPr wrap="none" anchor="ctr"/>
            <a:lstStyle/>
            <a:p>
              <a:endParaRPr lang="en-US"/>
            </a:p>
          </p:txBody>
        </p:sp>
        <p:sp>
          <p:nvSpPr>
            <p:cNvPr id="1603601" name="Oval 17"/>
            <p:cNvSpPr>
              <a:spLocks noChangeArrowheads="1"/>
            </p:cNvSpPr>
            <p:nvPr/>
          </p:nvSpPr>
          <p:spPr bwMode="auto">
            <a:xfrm>
              <a:off x="2008" y="1840"/>
              <a:ext cx="568" cy="1216"/>
            </a:xfrm>
            <a:prstGeom prst="ellipse">
              <a:avLst/>
            </a:prstGeom>
            <a:solidFill>
              <a:srgbClr val="CF0E30"/>
            </a:solidFill>
            <a:ln w="50800">
              <a:solidFill>
                <a:schemeClr val="tx1"/>
              </a:solidFill>
              <a:round/>
              <a:headEnd/>
              <a:tailEnd/>
            </a:ln>
            <a:effectLst/>
          </p:spPr>
          <p:txBody>
            <a:bodyPr wrap="none" anchor="ctr"/>
            <a:lstStyle/>
            <a:p>
              <a:endParaRPr lang="en-US"/>
            </a:p>
          </p:txBody>
        </p:sp>
        <p:sp>
          <p:nvSpPr>
            <p:cNvPr id="1603602" name="Oval 18"/>
            <p:cNvSpPr>
              <a:spLocks noChangeArrowheads="1"/>
            </p:cNvSpPr>
            <p:nvPr/>
          </p:nvSpPr>
          <p:spPr bwMode="auto">
            <a:xfrm>
              <a:off x="2224" y="2260"/>
              <a:ext cx="148" cy="388"/>
            </a:xfrm>
            <a:prstGeom prst="ellipse">
              <a:avLst/>
            </a:prstGeom>
            <a:solidFill>
              <a:srgbClr val="FDA4B5"/>
            </a:solidFill>
            <a:ln w="50800">
              <a:solidFill>
                <a:schemeClr val="tx1"/>
              </a:solidFill>
              <a:round/>
              <a:headEnd/>
              <a:tailEnd/>
            </a:ln>
            <a:effectLst/>
          </p:spPr>
          <p:txBody>
            <a:bodyPr wrap="none" anchor="ctr"/>
            <a:lstStyle/>
            <a:p>
              <a:endParaRPr lang="en-US"/>
            </a:p>
          </p:txBody>
        </p:sp>
      </p:grpSp>
      <p:sp>
        <p:nvSpPr>
          <p:cNvPr id="1603603" name="Line 19"/>
          <p:cNvSpPr>
            <a:spLocks noChangeShapeType="1"/>
          </p:cNvSpPr>
          <p:nvPr/>
        </p:nvSpPr>
        <p:spPr bwMode="auto">
          <a:xfrm flipV="1">
            <a:off x="3867150" y="4552950"/>
            <a:ext cx="2762250" cy="781050"/>
          </a:xfrm>
          <a:prstGeom prst="line">
            <a:avLst/>
          </a:prstGeom>
          <a:noFill/>
          <a:ln w="25400">
            <a:solidFill>
              <a:schemeClr val="accent2"/>
            </a:solidFill>
            <a:round/>
            <a:headEnd type="none" w="sm" len="sm"/>
            <a:tailEnd type="stealth" w="med" len="lg"/>
          </a:ln>
          <a:effectLst/>
        </p:spPr>
        <p:txBody>
          <a:bodyPr wrap="none" anchor="ctr"/>
          <a:lstStyle/>
          <a:p>
            <a:endParaRPr lang="en-US"/>
          </a:p>
        </p:txBody>
      </p:sp>
      <p:sp>
        <p:nvSpPr>
          <p:cNvPr id="1603604" name="Line 20"/>
          <p:cNvSpPr>
            <a:spLocks noChangeShapeType="1"/>
          </p:cNvSpPr>
          <p:nvPr/>
        </p:nvSpPr>
        <p:spPr bwMode="auto">
          <a:xfrm flipH="1" flipV="1">
            <a:off x="3390900" y="2705100"/>
            <a:ext cx="171450" cy="171450"/>
          </a:xfrm>
          <a:prstGeom prst="line">
            <a:avLst/>
          </a:prstGeom>
          <a:noFill/>
          <a:ln w="12700">
            <a:solidFill>
              <a:srgbClr val="FAFD00"/>
            </a:solidFill>
            <a:round/>
            <a:headEnd type="none" w="sm" len="sm"/>
            <a:tailEnd type="none" w="sm" len="sm"/>
          </a:ln>
          <a:effectLst/>
        </p:spPr>
        <p:txBody>
          <a:bodyPr wrap="none" anchor="ctr"/>
          <a:lstStyle/>
          <a:p>
            <a:endParaRPr lang="en-US"/>
          </a:p>
        </p:txBody>
      </p:sp>
      <p:sp>
        <p:nvSpPr>
          <p:cNvPr id="1603605" name="Line 21"/>
          <p:cNvSpPr>
            <a:spLocks noChangeShapeType="1"/>
          </p:cNvSpPr>
          <p:nvPr/>
        </p:nvSpPr>
        <p:spPr bwMode="auto">
          <a:xfrm flipH="1" flipV="1">
            <a:off x="3543300" y="2667000"/>
            <a:ext cx="190500" cy="190500"/>
          </a:xfrm>
          <a:prstGeom prst="line">
            <a:avLst/>
          </a:prstGeom>
          <a:noFill/>
          <a:ln w="12700">
            <a:solidFill>
              <a:srgbClr val="FAFD00"/>
            </a:solidFill>
            <a:round/>
            <a:headEnd type="none" w="sm" len="sm"/>
            <a:tailEnd type="none" w="sm" len="sm"/>
          </a:ln>
          <a:effectLst/>
        </p:spPr>
        <p:txBody>
          <a:bodyPr wrap="none" anchor="ctr"/>
          <a:lstStyle/>
          <a:p>
            <a:endParaRPr lang="en-US"/>
          </a:p>
        </p:txBody>
      </p:sp>
      <p:sp>
        <p:nvSpPr>
          <p:cNvPr id="1603606" name="Line 22"/>
          <p:cNvSpPr>
            <a:spLocks noChangeShapeType="1"/>
          </p:cNvSpPr>
          <p:nvPr/>
        </p:nvSpPr>
        <p:spPr bwMode="auto">
          <a:xfrm flipH="1">
            <a:off x="3390900" y="2667000"/>
            <a:ext cx="152400" cy="19050"/>
          </a:xfrm>
          <a:prstGeom prst="line">
            <a:avLst/>
          </a:prstGeom>
          <a:noFill/>
          <a:ln w="12700">
            <a:solidFill>
              <a:srgbClr val="FAFD00"/>
            </a:solidFill>
            <a:round/>
            <a:headEnd type="none" w="sm" len="sm"/>
            <a:tailEnd type="none" w="sm" len="sm"/>
          </a:ln>
          <a:effectLst/>
        </p:spPr>
        <p:txBody>
          <a:bodyPr wrap="none" anchor="ctr"/>
          <a:lstStyle/>
          <a:p>
            <a:endParaRPr lang="en-US"/>
          </a:p>
        </p:txBody>
      </p:sp>
      <p:sp>
        <p:nvSpPr>
          <p:cNvPr id="1603607" name="Line 23"/>
          <p:cNvSpPr>
            <a:spLocks noChangeShapeType="1"/>
          </p:cNvSpPr>
          <p:nvPr/>
        </p:nvSpPr>
        <p:spPr bwMode="auto">
          <a:xfrm flipH="1">
            <a:off x="2400300" y="2667000"/>
            <a:ext cx="1047750" cy="0"/>
          </a:xfrm>
          <a:prstGeom prst="line">
            <a:avLst/>
          </a:prstGeom>
          <a:noFill/>
          <a:ln w="12700">
            <a:solidFill>
              <a:srgbClr val="FAFD00"/>
            </a:solidFill>
            <a:round/>
            <a:headEnd type="none" w="sm" len="sm"/>
            <a:tailEnd type="none" w="sm" len="sm"/>
          </a:ln>
          <a:effectLst/>
        </p:spPr>
        <p:txBody>
          <a:bodyPr wrap="none" anchor="ctr"/>
          <a:lstStyle/>
          <a:p>
            <a:endParaRPr lang="en-US"/>
          </a:p>
        </p:txBody>
      </p:sp>
      <p:sp>
        <p:nvSpPr>
          <p:cNvPr id="1603608" name="Rectangle 24"/>
          <p:cNvSpPr>
            <a:spLocks noChangeArrowheads="1"/>
          </p:cNvSpPr>
          <p:nvPr/>
        </p:nvSpPr>
        <p:spPr bwMode="auto">
          <a:xfrm>
            <a:off x="1146175" y="2430463"/>
            <a:ext cx="1233488" cy="396875"/>
          </a:xfrm>
          <a:prstGeom prst="rect">
            <a:avLst/>
          </a:prstGeom>
          <a:noFill/>
          <a:ln w="9525">
            <a:noFill/>
            <a:miter lim="800000"/>
            <a:headEnd/>
            <a:tailEnd/>
          </a:ln>
          <a:effectLst/>
        </p:spPr>
        <p:txBody>
          <a:bodyPr wrap="none" lIns="92075" tIns="46038" rIns="92075" bIns="46038">
            <a:spAutoFit/>
          </a:bodyPr>
          <a:lstStyle/>
          <a:p>
            <a:pPr algn="l"/>
            <a:r>
              <a:rPr lang="en-US" sz="2000" dirty="0">
                <a:solidFill>
                  <a:srgbClr val="FAFD00"/>
                </a:solidFill>
                <a:effectLst>
                  <a:outerShdw blurRad="38100" dist="38100" dir="2700000" algn="tl">
                    <a:srgbClr val="000000"/>
                  </a:outerShdw>
                </a:effectLst>
                <a:latin typeface="Book Antiqua" pitchFamily="18" charset="0"/>
              </a:rPr>
              <a:t>~ 0.3 mm</a:t>
            </a:r>
          </a:p>
        </p:txBody>
      </p:sp>
    </p:spTree>
    <p:extLst>
      <p:ext uri="{BB962C8B-B14F-4D97-AF65-F5344CB8AC3E}">
        <p14:creationId xmlns:p14="http://schemas.microsoft.com/office/powerpoint/2010/main" val="1943576111"/>
      </p:ext>
    </p:extLst>
  </p:cSld>
  <p:clrMapOvr>
    <a:masterClrMapping/>
  </p:clrMapOvr>
  <p:transition>
    <p:cover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Line 2"/>
          <p:cNvSpPr>
            <a:spLocks noChangeShapeType="1"/>
          </p:cNvSpPr>
          <p:nvPr/>
        </p:nvSpPr>
        <p:spPr bwMode="auto">
          <a:xfrm flipV="1">
            <a:off x="2038350" y="3733800"/>
            <a:ext cx="5715000" cy="156210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605635" name="Line 3"/>
          <p:cNvSpPr>
            <a:spLocks noChangeShapeType="1"/>
          </p:cNvSpPr>
          <p:nvPr/>
        </p:nvSpPr>
        <p:spPr bwMode="auto">
          <a:xfrm flipV="1">
            <a:off x="2038350" y="1885950"/>
            <a:ext cx="5619750" cy="146685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605636" name="Freeform 4"/>
          <p:cNvSpPr>
            <a:spLocks/>
          </p:cNvSpPr>
          <p:nvPr/>
        </p:nvSpPr>
        <p:spPr bwMode="auto">
          <a:xfrm>
            <a:off x="2057400" y="1943100"/>
            <a:ext cx="5602288" cy="3316288"/>
          </a:xfrm>
          <a:custGeom>
            <a:avLst/>
            <a:gdLst/>
            <a:ahLst/>
            <a:cxnLst>
              <a:cxn ang="0">
                <a:pos x="0" y="912"/>
              </a:cxn>
              <a:cxn ang="0">
                <a:pos x="0" y="2088"/>
              </a:cxn>
              <a:cxn ang="0">
                <a:pos x="3528" y="1116"/>
              </a:cxn>
              <a:cxn ang="0">
                <a:pos x="3528" y="0"/>
              </a:cxn>
              <a:cxn ang="0">
                <a:pos x="0" y="912"/>
              </a:cxn>
            </a:cxnLst>
            <a:rect l="0" t="0" r="r" b="b"/>
            <a:pathLst>
              <a:path w="3529" h="2089">
                <a:moveTo>
                  <a:pt x="0" y="912"/>
                </a:moveTo>
                <a:lnTo>
                  <a:pt x="0" y="2088"/>
                </a:lnTo>
                <a:lnTo>
                  <a:pt x="3528" y="1116"/>
                </a:lnTo>
                <a:lnTo>
                  <a:pt x="3528" y="0"/>
                </a:lnTo>
                <a:lnTo>
                  <a:pt x="0" y="912"/>
                </a:lnTo>
              </a:path>
            </a:pathLst>
          </a:custGeom>
          <a:solidFill>
            <a:srgbClr val="063DE8"/>
          </a:solidFill>
          <a:ln w="9525" cap="rnd">
            <a:noFill/>
            <a:round/>
            <a:headEnd/>
            <a:tailEnd/>
          </a:ln>
          <a:effectLst/>
        </p:spPr>
        <p:txBody>
          <a:bodyPr/>
          <a:lstStyle/>
          <a:p>
            <a:endParaRPr lang="en-US"/>
          </a:p>
        </p:txBody>
      </p:sp>
      <p:grpSp>
        <p:nvGrpSpPr>
          <p:cNvPr id="1605637" name="Group 5"/>
          <p:cNvGrpSpPr>
            <a:grpSpLocks/>
          </p:cNvGrpSpPr>
          <p:nvPr/>
        </p:nvGrpSpPr>
        <p:grpSpPr bwMode="auto">
          <a:xfrm>
            <a:off x="5988050" y="2139950"/>
            <a:ext cx="1073150" cy="1968500"/>
            <a:chOff x="3772" y="1348"/>
            <a:chExt cx="676" cy="1240"/>
          </a:xfrm>
        </p:grpSpPr>
        <p:sp>
          <p:nvSpPr>
            <p:cNvPr id="1605638" name="Oval 6"/>
            <p:cNvSpPr>
              <a:spLocks noChangeArrowheads="1"/>
            </p:cNvSpPr>
            <p:nvPr/>
          </p:nvSpPr>
          <p:spPr bwMode="auto">
            <a:xfrm>
              <a:off x="3880" y="1348"/>
              <a:ext cx="568" cy="1216"/>
            </a:xfrm>
            <a:prstGeom prst="ellipse">
              <a:avLst/>
            </a:prstGeom>
            <a:solidFill>
              <a:srgbClr val="F76681"/>
            </a:solidFill>
            <a:ln w="50800">
              <a:solidFill>
                <a:schemeClr val="tx1"/>
              </a:solidFill>
              <a:round/>
              <a:headEnd/>
              <a:tailEnd/>
            </a:ln>
            <a:effectLst/>
          </p:spPr>
          <p:txBody>
            <a:bodyPr wrap="none" anchor="ctr"/>
            <a:lstStyle/>
            <a:p>
              <a:endParaRPr lang="en-US"/>
            </a:p>
          </p:txBody>
        </p:sp>
        <p:sp>
          <p:nvSpPr>
            <p:cNvPr id="1605639" name="Oval 7"/>
            <p:cNvSpPr>
              <a:spLocks noChangeArrowheads="1"/>
            </p:cNvSpPr>
            <p:nvPr/>
          </p:nvSpPr>
          <p:spPr bwMode="auto">
            <a:xfrm>
              <a:off x="3772" y="1372"/>
              <a:ext cx="568" cy="1216"/>
            </a:xfrm>
            <a:prstGeom prst="ellipse">
              <a:avLst/>
            </a:prstGeom>
            <a:solidFill>
              <a:srgbClr val="CF0E30"/>
            </a:solidFill>
            <a:ln w="50800">
              <a:solidFill>
                <a:schemeClr val="tx1"/>
              </a:solidFill>
              <a:round/>
              <a:headEnd/>
              <a:tailEnd/>
            </a:ln>
            <a:effectLst/>
          </p:spPr>
          <p:txBody>
            <a:bodyPr wrap="none" anchor="ctr"/>
            <a:lstStyle/>
            <a:p>
              <a:endParaRPr lang="en-US"/>
            </a:p>
          </p:txBody>
        </p:sp>
        <p:sp>
          <p:nvSpPr>
            <p:cNvPr id="1605640" name="Oval 8"/>
            <p:cNvSpPr>
              <a:spLocks noChangeArrowheads="1"/>
            </p:cNvSpPr>
            <p:nvPr/>
          </p:nvSpPr>
          <p:spPr bwMode="auto">
            <a:xfrm>
              <a:off x="3988" y="1792"/>
              <a:ext cx="148" cy="388"/>
            </a:xfrm>
            <a:prstGeom prst="ellipse">
              <a:avLst/>
            </a:prstGeom>
            <a:solidFill>
              <a:srgbClr val="FDA4B5"/>
            </a:solidFill>
            <a:ln w="50800">
              <a:solidFill>
                <a:schemeClr val="tx1"/>
              </a:solidFill>
              <a:round/>
              <a:headEnd/>
              <a:tailEnd/>
            </a:ln>
            <a:effectLst/>
          </p:spPr>
          <p:txBody>
            <a:bodyPr wrap="none" anchor="ctr"/>
            <a:lstStyle/>
            <a:p>
              <a:endParaRPr lang="en-US"/>
            </a:p>
          </p:txBody>
        </p:sp>
      </p:grpSp>
      <p:grpSp>
        <p:nvGrpSpPr>
          <p:cNvPr id="1605641" name="Group 9"/>
          <p:cNvGrpSpPr>
            <a:grpSpLocks/>
          </p:cNvGrpSpPr>
          <p:nvPr/>
        </p:nvGrpSpPr>
        <p:grpSpPr bwMode="auto">
          <a:xfrm>
            <a:off x="4597400" y="2520950"/>
            <a:ext cx="1073150" cy="1968500"/>
            <a:chOff x="2896" y="1588"/>
            <a:chExt cx="676" cy="1240"/>
          </a:xfrm>
        </p:grpSpPr>
        <p:sp>
          <p:nvSpPr>
            <p:cNvPr id="1605642" name="Oval 10"/>
            <p:cNvSpPr>
              <a:spLocks noChangeArrowheads="1"/>
            </p:cNvSpPr>
            <p:nvPr/>
          </p:nvSpPr>
          <p:spPr bwMode="auto">
            <a:xfrm>
              <a:off x="3004" y="1588"/>
              <a:ext cx="568" cy="1216"/>
            </a:xfrm>
            <a:prstGeom prst="ellipse">
              <a:avLst/>
            </a:prstGeom>
            <a:solidFill>
              <a:srgbClr val="F76681"/>
            </a:solidFill>
            <a:ln w="50800">
              <a:solidFill>
                <a:schemeClr val="tx1"/>
              </a:solidFill>
              <a:round/>
              <a:headEnd/>
              <a:tailEnd/>
            </a:ln>
            <a:effectLst/>
          </p:spPr>
          <p:txBody>
            <a:bodyPr wrap="none" anchor="ctr"/>
            <a:lstStyle/>
            <a:p>
              <a:endParaRPr lang="en-US"/>
            </a:p>
          </p:txBody>
        </p:sp>
        <p:sp>
          <p:nvSpPr>
            <p:cNvPr id="1605643" name="Oval 11"/>
            <p:cNvSpPr>
              <a:spLocks noChangeArrowheads="1"/>
            </p:cNvSpPr>
            <p:nvPr/>
          </p:nvSpPr>
          <p:spPr bwMode="auto">
            <a:xfrm>
              <a:off x="2896" y="1612"/>
              <a:ext cx="568" cy="1216"/>
            </a:xfrm>
            <a:prstGeom prst="ellipse">
              <a:avLst/>
            </a:prstGeom>
            <a:solidFill>
              <a:srgbClr val="CF0E30"/>
            </a:solidFill>
            <a:ln w="50800">
              <a:solidFill>
                <a:schemeClr val="tx1"/>
              </a:solidFill>
              <a:round/>
              <a:headEnd/>
              <a:tailEnd/>
            </a:ln>
            <a:effectLst/>
          </p:spPr>
          <p:txBody>
            <a:bodyPr wrap="none" anchor="ctr"/>
            <a:lstStyle/>
            <a:p>
              <a:endParaRPr lang="en-US"/>
            </a:p>
          </p:txBody>
        </p:sp>
        <p:sp>
          <p:nvSpPr>
            <p:cNvPr id="1605644" name="Oval 12"/>
            <p:cNvSpPr>
              <a:spLocks noChangeArrowheads="1"/>
            </p:cNvSpPr>
            <p:nvPr/>
          </p:nvSpPr>
          <p:spPr bwMode="auto">
            <a:xfrm>
              <a:off x="3112" y="2032"/>
              <a:ext cx="148" cy="388"/>
            </a:xfrm>
            <a:prstGeom prst="ellipse">
              <a:avLst/>
            </a:prstGeom>
            <a:solidFill>
              <a:srgbClr val="FDA4B5"/>
            </a:solidFill>
            <a:ln w="50800">
              <a:solidFill>
                <a:schemeClr val="tx1"/>
              </a:solidFill>
              <a:round/>
              <a:headEnd/>
              <a:tailEnd/>
            </a:ln>
            <a:effectLst/>
          </p:spPr>
          <p:txBody>
            <a:bodyPr wrap="none" anchor="ctr"/>
            <a:lstStyle/>
            <a:p>
              <a:endParaRPr lang="en-US"/>
            </a:p>
          </p:txBody>
        </p:sp>
      </p:grpSp>
      <p:sp>
        <p:nvSpPr>
          <p:cNvPr id="1605645" name="Rectangle 13"/>
          <p:cNvSpPr>
            <a:spLocks noChangeArrowheads="1"/>
          </p:cNvSpPr>
          <p:nvPr/>
        </p:nvSpPr>
        <p:spPr bwMode="auto">
          <a:xfrm>
            <a:off x="838200" y="457200"/>
            <a:ext cx="8235950" cy="1098550"/>
          </a:xfrm>
          <a:prstGeom prst="rect">
            <a:avLst/>
          </a:prstGeom>
          <a:noFill/>
          <a:ln w="9525">
            <a:noFill/>
            <a:miter lim="800000"/>
            <a:headEnd/>
            <a:tailEnd/>
          </a:ln>
          <a:effectLst/>
        </p:spPr>
        <p:txBody>
          <a:bodyPr wrap="none" lIns="92075" tIns="46038" rIns="92075" bIns="46038">
            <a:spAutoFit/>
          </a:bodyPr>
          <a:lstStyle/>
          <a:p>
            <a:pPr algn="l"/>
            <a:r>
              <a:rPr lang="en-US" sz="6600">
                <a:solidFill>
                  <a:srgbClr val="FAFD00"/>
                </a:solidFill>
                <a:effectLst>
                  <a:outerShdw blurRad="38100" dist="38100" dir="2700000" algn="tl">
                    <a:srgbClr val="000000"/>
                  </a:outerShdw>
                </a:effectLst>
                <a:latin typeface="Book Antiqua" pitchFamily="18" charset="0"/>
              </a:rPr>
              <a:t>Detecting Chronic Use</a:t>
            </a:r>
          </a:p>
        </p:txBody>
      </p:sp>
      <p:grpSp>
        <p:nvGrpSpPr>
          <p:cNvPr id="1605646" name="Group 14"/>
          <p:cNvGrpSpPr>
            <a:grpSpLocks/>
          </p:cNvGrpSpPr>
          <p:nvPr/>
        </p:nvGrpSpPr>
        <p:grpSpPr bwMode="auto">
          <a:xfrm>
            <a:off x="3263900" y="2863850"/>
            <a:ext cx="1073150" cy="1968500"/>
            <a:chOff x="2056" y="1804"/>
            <a:chExt cx="676" cy="1240"/>
          </a:xfrm>
        </p:grpSpPr>
        <p:sp>
          <p:nvSpPr>
            <p:cNvPr id="1605647" name="Oval 15"/>
            <p:cNvSpPr>
              <a:spLocks noChangeArrowheads="1"/>
            </p:cNvSpPr>
            <p:nvPr/>
          </p:nvSpPr>
          <p:spPr bwMode="auto">
            <a:xfrm>
              <a:off x="2164" y="1804"/>
              <a:ext cx="568" cy="1216"/>
            </a:xfrm>
            <a:prstGeom prst="ellipse">
              <a:avLst/>
            </a:prstGeom>
            <a:solidFill>
              <a:srgbClr val="F76681"/>
            </a:solidFill>
            <a:ln w="50800">
              <a:solidFill>
                <a:schemeClr val="tx1"/>
              </a:solidFill>
              <a:round/>
              <a:headEnd/>
              <a:tailEnd/>
            </a:ln>
            <a:effectLst/>
          </p:spPr>
          <p:txBody>
            <a:bodyPr wrap="none" anchor="ctr"/>
            <a:lstStyle/>
            <a:p>
              <a:endParaRPr lang="en-US"/>
            </a:p>
          </p:txBody>
        </p:sp>
        <p:sp>
          <p:nvSpPr>
            <p:cNvPr id="1605648" name="Oval 16"/>
            <p:cNvSpPr>
              <a:spLocks noChangeArrowheads="1"/>
            </p:cNvSpPr>
            <p:nvPr/>
          </p:nvSpPr>
          <p:spPr bwMode="auto">
            <a:xfrm>
              <a:off x="2056" y="1828"/>
              <a:ext cx="568" cy="1216"/>
            </a:xfrm>
            <a:prstGeom prst="ellipse">
              <a:avLst/>
            </a:prstGeom>
            <a:solidFill>
              <a:srgbClr val="CF0E30"/>
            </a:solidFill>
            <a:ln w="50800">
              <a:solidFill>
                <a:schemeClr val="tx1"/>
              </a:solidFill>
              <a:round/>
              <a:headEnd/>
              <a:tailEnd/>
            </a:ln>
            <a:effectLst/>
          </p:spPr>
          <p:txBody>
            <a:bodyPr wrap="none" anchor="ctr"/>
            <a:lstStyle/>
            <a:p>
              <a:endParaRPr lang="en-US"/>
            </a:p>
          </p:txBody>
        </p:sp>
        <p:sp>
          <p:nvSpPr>
            <p:cNvPr id="1605649" name="Oval 17"/>
            <p:cNvSpPr>
              <a:spLocks noChangeArrowheads="1"/>
            </p:cNvSpPr>
            <p:nvPr/>
          </p:nvSpPr>
          <p:spPr bwMode="auto">
            <a:xfrm>
              <a:off x="2272" y="2248"/>
              <a:ext cx="148" cy="388"/>
            </a:xfrm>
            <a:prstGeom prst="ellipse">
              <a:avLst/>
            </a:prstGeom>
            <a:solidFill>
              <a:srgbClr val="FDA4B5"/>
            </a:solidFill>
            <a:ln w="50800">
              <a:solidFill>
                <a:schemeClr val="tx1"/>
              </a:solidFill>
              <a:round/>
              <a:headEnd/>
              <a:tailEnd/>
            </a:ln>
            <a:effectLst/>
          </p:spPr>
          <p:txBody>
            <a:bodyPr wrap="none" anchor="ctr"/>
            <a:lstStyle/>
            <a:p>
              <a:endParaRPr lang="en-US"/>
            </a:p>
          </p:txBody>
        </p:sp>
      </p:grpSp>
      <p:grpSp>
        <p:nvGrpSpPr>
          <p:cNvPr id="1605650" name="Group 18"/>
          <p:cNvGrpSpPr>
            <a:grpSpLocks/>
          </p:cNvGrpSpPr>
          <p:nvPr/>
        </p:nvGrpSpPr>
        <p:grpSpPr bwMode="auto">
          <a:xfrm>
            <a:off x="2901950" y="2978150"/>
            <a:ext cx="1073150" cy="1968500"/>
            <a:chOff x="1828" y="1876"/>
            <a:chExt cx="676" cy="1240"/>
          </a:xfrm>
        </p:grpSpPr>
        <p:sp>
          <p:nvSpPr>
            <p:cNvPr id="1605651" name="Oval 19"/>
            <p:cNvSpPr>
              <a:spLocks noChangeArrowheads="1"/>
            </p:cNvSpPr>
            <p:nvPr/>
          </p:nvSpPr>
          <p:spPr bwMode="auto">
            <a:xfrm>
              <a:off x="1936" y="1876"/>
              <a:ext cx="568" cy="1216"/>
            </a:xfrm>
            <a:prstGeom prst="ellipse">
              <a:avLst/>
            </a:prstGeom>
            <a:solidFill>
              <a:srgbClr val="F76681"/>
            </a:solidFill>
            <a:ln w="50800">
              <a:solidFill>
                <a:schemeClr val="tx1"/>
              </a:solidFill>
              <a:round/>
              <a:headEnd/>
              <a:tailEnd/>
            </a:ln>
            <a:effectLst/>
          </p:spPr>
          <p:txBody>
            <a:bodyPr wrap="none" anchor="ctr"/>
            <a:lstStyle/>
            <a:p>
              <a:endParaRPr lang="en-US"/>
            </a:p>
          </p:txBody>
        </p:sp>
        <p:sp>
          <p:nvSpPr>
            <p:cNvPr id="1605652" name="Oval 20"/>
            <p:cNvSpPr>
              <a:spLocks noChangeArrowheads="1"/>
            </p:cNvSpPr>
            <p:nvPr/>
          </p:nvSpPr>
          <p:spPr bwMode="auto">
            <a:xfrm>
              <a:off x="1828" y="1900"/>
              <a:ext cx="568" cy="1216"/>
            </a:xfrm>
            <a:prstGeom prst="ellipse">
              <a:avLst/>
            </a:prstGeom>
            <a:solidFill>
              <a:srgbClr val="CF0E30"/>
            </a:solidFill>
            <a:ln w="50800">
              <a:solidFill>
                <a:schemeClr val="tx1"/>
              </a:solidFill>
              <a:round/>
              <a:headEnd/>
              <a:tailEnd/>
            </a:ln>
            <a:effectLst/>
          </p:spPr>
          <p:txBody>
            <a:bodyPr wrap="none" anchor="ctr"/>
            <a:lstStyle/>
            <a:p>
              <a:endParaRPr lang="en-US"/>
            </a:p>
          </p:txBody>
        </p:sp>
        <p:sp>
          <p:nvSpPr>
            <p:cNvPr id="1605653" name="Oval 21"/>
            <p:cNvSpPr>
              <a:spLocks noChangeArrowheads="1"/>
            </p:cNvSpPr>
            <p:nvPr/>
          </p:nvSpPr>
          <p:spPr bwMode="auto">
            <a:xfrm>
              <a:off x="2044" y="2320"/>
              <a:ext cx="148" cy="388"/>
            </a:xfrm>
            <a:prstGeom prst="ellipse">
              <a:avLst/>
            </a:prstGeom>
            <a:solidFill>
              <a:srgbClr val="FDA4B5"/>
            </a:solidFill>
            <a:ln w="50800">
              <a:solidFill>
                <a:schemeClr val="tx1"/>
              </a:solidFill>
              <a:round/>
              <a:headEnd/>
              <a:tailEnd/>
            </a:ln>
            <a:effectLst/>
          </p:spPr>
          <p:txBody>
            <a:bodyPr wrap="none" anchor="ctr"/>
            <a:lstStyle/>
            <a:p>
              <a:endParaRPr lang="en-US"/>
            </a:p>
          </p:txBody>
        </p:sp>
      </p:grpSp>
      <p:grpSp>
        <p:nvGrpSpPr>
          <p:cNvPr id="1605654" name="Group 22"/>
          <p:cNvGrpSpPr>
            <a:grpSpLocks/>
          </p:cNvGrpSpPr>
          <p:nvPr/>
        </p:nvGrpSpPr>
        <p:grpSpPr bwMode="auto">
          <a:xfrm>
            <a:off x="1987550" y="3187700"/>
            <a:ext cx="1073150" cy="1968500"/>
            <a:chOff x="1252" y="2008"/>
            <a:chExt cx="676" cy="1240"/>
          </a:xfrm>
        </p:grpSpPr>
        <p:sp>
          <p:nvSpPr>
            <p:cNvPr id="1605655" name="Oval 23"/>
            <p:cNvSpPr>
              <a:spLocks noChangeArrowheads="1"/>
            </p:cNvSpPr>
            <p:nvPr/>
          </p:nvSpPr>
          <p:spPr bwMode="auto">
            <a:xfrm>
              <a:off x="1360" y="2008"/>
              <a:ext cx="568" cy="1216"/>
            </a:xfrm>
            <a:prstGeom prst="ellipse">
              <a:avLst/>
            </a:prstGeom>
            <a:solidFill>
              <a:srgbClr val="F76681"/>
            </a:solidFill>
            <a:ln w="50800">
              <a:solidFill>
                <a:schemeClr val="tx1"/>
              </a:solidFill>
              <a:round/>
              <a:headEnd/>
              <a:tailEnd/>
            </a:ln>
            <a:effectLst/>
          </p:spPr>
          <p:txBody>
            <a:bodyPr wrap="none" anchor="ctr"/>
            <a:lstStyle/>
            <a:p>
              <a:endParaRPr lang="en-US"/>
            </a:p>
          </p:txBody>
        </p:sp>
        <p:sp>
          <p:nvSpPr>
            <p:cNvPr id="1605656" name="Oval 24"/>
            <p:cNvSpPr>
              <a:spLocks noChangeArrowheads="1"/>
            </p:cNvSpPr>
            <p:nvPr/>
          </p:nvSpPr>
          <p:spPr bwMode="auto">
            <a:xfrm>
              <a:off x="1252" y="2032"/>
              <a:ext cx="568" cy="1216"/>
            </a:xfrm>
            <a:prstGeom prst="ellipse">
              <a:avLst/>
            </a:prstGeom>
            <a:solidFill>
              <a:srgbClr val="CF0E30"/>
            </a:solidFill>
            <a:ln w="50800">
              <a:solidFill>
                <a:schemeClr val="tx1"/>
              </a:solidFill>
              <a:round/>
              <a:headEnd/>
              <a:tailEnd/>
            </a:ln>
            <a:effectLst/>
          </p:spPr>
          <p:txBody>
            <a:bodyPr wrap="none" anchor="ctr"/>
            <a:lstStyle/>
            <a:p>
              <a:endParaRPr lang="en-US"/>
            </a:p>
          </p:txBody>
        </p:sp>
        <p:sp>
          <p:nvSpPr>
            <p:cNvPr id="1605657" name="Oval 25"/>
            <p:cNvSpPr>
              <a:spLocks noChangeArrowheads="1"/>
            </p:cNvSpPr>
            <p:nvPr/>
          </p:nvSpPr>
          <p:spPr bwMode="auto">
            <a:xfrm>
              <a:off x="1468" y="2452"/>
              <a:ext cx="148" cy="388"/>
            </a:xfrm>
            <a:prstGeom prst="ellipse">
              <a:avLst/>
            </a:prstGeom>
            <a:solidFill>
              <a:srgbClr val="FDA4B5"/>
            </a:solidFill>
            <a:ln w="50800">
              <a:solidFill>
                <a:schemeClr val="tx1"/>
              </a:solidFill>
              <a:round/>
              <a:headEnd/>
              <a:tailEnd/>
            </a:ln>
            <a:effectLst/>
          </p:spPr>
          <p:txBody>
            <a:bodyPr wrap="none" anchor="ctr"/>
            <a:lstStyle/>
            <a:p>
              <a:endParaRPr lang="en-US"/>
            </a:p>
          </p:txBody>
        </p:sp>
      </p:grpSp>
      <p:grpSp>
        <p:nvGrpSpPr>
          <p:cNvPr id="1605658" name="Group 26"/>
          <p:cNvGrpSpPr>
            <a:grpSpLocks/>
          </p:cNvGrpSpPr>
          <p:nvPr/>
        </p:nvGrpSpPr>
        <p:grpSpPr bwMode="auto">
          <a:xfrm>
            <a:off x="1549400" y="3359150"/>
            <a:ext cx="901700" cy="1930400"/>
            <a:chOff x="976" y="2116"/>
            <a:chExt cx="568" cy="1216"/>
          </a:xfrm>
        </p:grpSpPr>
        <p:sp>
          <p:nvSpPr>
            <p:cNvPr id="1605659" name="Oval 27"/>
            <p:cNvSpPr>
              <a:spLocks noChangeArrowheads="1"/>
            </p:cNvSpPr>
            <p:nvPr/>
          </p:nvSpPr>
          <p:spPr bwMode="auto">
            <a:xfrm>
              <a:off x="976" y="2116"/>
              <a:ext cx="568" cy="1216"/>
            </a:xfrm>
            <a:prstGeom prst="ellipse">
              <a:avLst/>
            </a:prstGeom>
            <a:solidFill>
              <a:srgbClr val="063DE8"/>
            </a:solidFill>
            <a:ln w="50800">
              <a:solidFill>
                <a:schemeClr val="tx1"/>
              </a:solidFill>
              <a:round/>
              <a:headEnd/>
              <a:tailEnd/>
            </a:ln>
            <a:effectLst/>
          </p:spPr>
          <p:txBody>
            <a:bodyPr wrap="none" anchor="ctr"/>
            <a:lstStyle/>
            <a:p>
              <a:endParaRPr lang="en-US"/>
            </a:p>
          </p:txBody>
        </p:sp>
        <p:sp>
          <p:nvSpPr>
            <p:cNvPr id="1605660" name="Oval 28"/>
            <p:cNvSpPr>
              <a:spLocks noChangeArrowheads="1"/>
            </p:cNvSpPr>
            <p:nvPr/>
          </p:nvSpPr>
          <p:spPr bwMode="auto">
            <a:xfrm>
              <a:off x="1168" y="2512"/>
              <a:ext cx="148" cy="388"/>
            </a:xfrm>
            <a:prstGeom prst="ellipse">
              <a:avLst/>
            </a:prstGeom>
            <a:solidFill>
              <a:srgbClr val="A2C1FE"/>
            </a:solidFill>
            <a:ln w="50800">
              <a:solidFill>
                <a:schemeClr val="tx1"/>
              </a:solidFill>
              <a:round/>
              <a:headEnd/>
              <a:tailEnd/>
            </a:ln>
            <a:effectLst/>
          </p:spPr>
          <p:txBody>
            <a:bodyPr wrap="none" anchor="ctr"/>
            <a:lstStyle/>
            <a:p>
              <a:endParaRPr lang="en-US"/>
            </a:p>
          </p:txBody>
        </p:sp>
      </p:grpSp>
      <p:grpSp>
        <p:nvGrpSpPr>
          <p:cNvPr id="1605661" name="Group 29"/>
          <p:cNvGrpSpPr>
            <a:grpSpLocks/>
          </p:cNvGrpSpPr>
          <p:nvPr/>
        </p:nvGrpSpPr>
        <p:grpSpPr bwMode="auto">
          <a:xfrm>
            <a:off x="593725" y="3813175"/>
            <a:ext cx="8943975" cy="2498725"/>
            <a:chOff x="374" y="2402"/>
            <a:chExt cx="5634" cy="1574"/>
          </a:xfrm>
        </p:grpSpPr>
        <p:sp>
          <p:nvSpPr>
            <p:cNvPr id="1605662" name="Rectangle 30"/>
            <p:cNvSpPr>
              <a:spLocks noChangeArrowheads="1"/>
            </p:cNvSpPr>
            <p:nvPr/>
          </p:nvSpPr>
          <p:spPr bwMode="auto">
            <a:xfrm>
              <a:off x="374" y="3458"/>
              <a:ext cx="1497" cy="518"/>
            </a:xfrm>
            <a:prstGeom prst="rect">
              <a:avLst/>
            </a:prstGeom>
            <a:noFill/>
            <a:ln w="9525">
              <a:noFill/>
              <a:miter lim="800000"/>
              <a:headEnd/>
              <a:tailEnd/>
            </a:ln>
            <a:effectLst/>
          </p:spPr>
          <p:txBody>
            <a:bodyPr wrap="none" lIns="92075" tIns="46038" rIns="92075" bIns="46038">
              <a:spAutoFit/>
            </a:bodyPr>
            <a:lstStyle/>
            <a:p>
              <a:pPr algn="l"/>
              <a:r>
                <a:rPr lang="en-US" sz="2400">
                  <a:solidFill>
                    <a:schemeClr val="accent2"/>
                  </a:solidFill>
                  <a:effectLst>
                    <a:outerShdw blurRad="38100" dist="38100" dir="2700000" algn="tl">
                      <a:srgbClr val="000000"/>
                    </a:outerShdw>
                  </a:effectLst>
                  <a:latin typeface="Book Antiqua" pitchFamily="18" charset="0"/>
                </a:rPr>
                <a:t>Root (Proximal)</a:t>
              </a:r>
            </a:p>
            <a:p>
              <a:pPr algn="l"/>
              <a:r>
                <a:rPr lang="en-US" sz="2400">
                  <a:solidFill>
                    <a:schemeClr val="accent2"/>
                  </a:solidFill>
                  <a:effectLst>
                    <a:outerShdw blurRad="38100" dist="38100" dir="2700000" algn="tl">
                      <a:srgbClr val="000000"/>
                    </a:outerShdw>
                  </a:effectLst>
                  <a:latin typeface="Book Antiqua" pitchFamily="18" charset="0"/>
                </a:rPr>
                <a:t>End</a:t>
              </a:r>
            </a:p>
          </p:txBody>
        </p:sp>
        <p:sp>
          <p:nvSpPr>
            <p:cNvPr id="1605663" name="Rectangle 31"/>
            <p:cNvSpPr>
              <a:spLocks noChangeArrowheads="1"/>
            </p:cNvSpPr>
            <p:nvPr/>
          </p:nvSpPr>
          <p:spPr bwMode="auto">
            <a:xfrm>
              <a:off x="4874" y="2402"/>
              <a:ext cx="1134" cy="518"/>
            </a:xfrm>
            <a:prstGeom prst="rect">
              <a:avLst/>
            </a:prstGeom>
            <a:noFill/>
            <a:ln w="9525">
              <a:noFill/>
              <a:miter lim="800000"/>
              <a:headEnd/>
              <a:tailEnd/>
            </a:ln>
            <a:effectLst/>
          </p:spPr>
          <p:txBody>
            <a:bodyPr wrap="none" lIns="92075" tIns="46038" rIns="92075" bIns="46038">
              <a:spAutoFit/>
            </a:bodyPr>
            <a:lstStyle/>
            <a:p>
              <a:pPr algn="l"/>
              <a:r>
                <a:rPr lang="en-US" sz="2400">
                  <a:solidFill>
                    <a:schemeClr val="accent2"/>
                  </a:solidFill>
                  <a:effectLst>
                    <a:outerShdw blurRad="38100" dist="38100" dir="2700000" algn="tl">
                      <a:srgbClr val="000000"/>
                    </a:outerShdw>
                  </a:effectLst>
                  <a:latin typeface="Book Antiqua" pitchFamily="18" charset="0"/>
                </a:rPr>
                <a:t>Tip (Distal)</a:t>
              </a:r>
            </a:p>
            <a:p>
              <a:pPr algn="l"/>
              <a:r>
                <a:rPr lang="en-US" sz="2400">
                  <a:solidFill>
                    <a:schemeClr val="accent2"/>
                  </a:solidFill>
                  <a:effectLst>
                    <a:outerShdw blurRad="38100" dist="38100" dir="2700000" algn="tl">
                      <a:srgbClr val="000000"/>
                    </a:outerShdw>
                  </a:effectLst>
                  <a:latin typeface="Book Antiqua" pitchFamily="18" charset="0"/>
                </a:rPr>
                <a:t>End</a:t>
              </a:r>
            </a:p>
          </p:txBody>
        </p:sp>
      </p:grpSp>
      <p:sp>
        <p:nvSpPr>
          <p:cNvPr id="1605664" name="Line 32"/>
          <p:cNvSpPr>
            <a:spLocks noChangeShapeType="1"/>
          </p:cNvSpPr>
          <p:nvPr/>
        </p:nvSpPr>
        <p:spPr bwMode="auto">
          <a:xfrm flipV="1">
            <a:off x="3867150" y="4552950"/>
            <a:ext cx="2762250" cy="781050"/>
          </a:xfrm>
          <a:prstGeom prst="line">
            <a:avLst/>
          </a:prstGeom>
          <a:noFill/>
          <a:ln w="25400">
            <a:solidFill>
              <a:schemeClr val="accent2"/>
            </a:solidFill>
            <a:round/>
            <a:headEnd type="none" w="sm" len="sm"/>
            <a:tailEnd type="stealth" w="med" len="lg"/>
          </a:ln>
          <a:effectLst/>
        </p:spPr>
        <p:txBody>
          <a:bodyPr wrap="none" anchor="ctr"/>
          <a:lstStyle/>
          <a:p>
            <a:endParaRPr lang="en-US"/>
          </a:p>
        </p:txBody>
      </p:sp>
      <p:grpSp>
        <p:nvGrpSpPr>
          <p:cNvPr id="1605665" name="Group 33"/>
          <p:cNvGrpSpPr>
            <a:grpSpLocks/>
          </p:cNvGrpSpPr>
          <p:nvPr/>
        </p:nvGrpSpPr>
        <p:grpSpPr bwMode="auto">
          <a:xfrm>
            <a:off x="7677150" y="1887538"/>
            <a:ext cx="458788" cy="1865312"/>
            <a:chOff x="4836" y="1189"/>
            <a:chExt cx="289" cy="1175"/>
          </a:xfrm>
        </p:grpSpPr>
        <p:sp>
          <p:nvSpPr>
            <p:cNvPr id="1605666" name="Arc 34"/>
            <p:cNvSpPr>
              <a:spLocks/>
            </p:cNvSpPr>
            <p:nvPr/>
          </p:nvSpPr>
          <p:spPr bwMode="auto">
            <a:xfrm>
              <a:off x="4836" y="1776"/>
              <a:ext cx="288" cy="58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063DE8"/>
            </a:solidFill>
            <a:ln w="50800" cap="rnd">
              <a:solidFill>
                <a:schemeClr val="tx1"/>
              </a:solidFill>
              <a:round/>
              <a:headEnd/>
              <a:tailEnd/>
            </a:ln>
            <a:effectLst/>
          </p:spPr>
          <p:txBody>
            <a:bodyPr wrap="none" anchor="ctr"/>
            <a:lstStyle/>
            <a:p>
              <a:endParaRPr lang="en-US"/>
            </a:p>
          </p:txBody>
        </p:sp>
        <p:sp>
          <p:nvSpPr>
            <p:cNvPr id="1605667" name="Arc 35"/>
            <p:cNvSpPr>
              <a:spLocks/>
            </p:cNvSpPr>
            <p:nvPr/>
          </p:nvSpPr>
          <p:spPr bwMode="auto">
            <a:xfrm>
              <a:off x="4836" y="1189"/>
              <a:ext cx="289" cy="588"/>
            </a:xfrm>
            <a:custGeom>
              <a:avLst/>
              <a:gdLst>
                <a:gd name="G0" fmla="+- 75 0 0"/>
                <a:gd name="G1" fmla="+- 21600 0 0"/>
                <a:gd name="G2" fmla="+- 21600 0 0"/>
                <a:gd name="T0" fmla="*/ 0 w 21675"/>
                <a:gd name="T1" fmla="*/ 0 h 21600"/>
                <a:gd name="T2" fmla="*/ 21675 w 21675"/>
                <a:gd name="T3" fmla="*/ 21600 h 21600"/>
                <a:gd name="T4" fmla="*/ 75 w 21675"/>
                <a:gd name="T5" fmla="*/ 21600 h 21600"/>
              </a:gdLst>
              <a:ahLst/>
              <a:cxnLst>
                <a:cxn ang="0">
                  <a:pos x="T0" y="T1"/>
                </a:cxn>
                <a:cxn ang="0">
                  <a:pos x="T2" y="T3"/>
                </a:cxn>
                <a:cxn ang="0">
                  <a:pos x="T4" y="T5"/>
                </a:cxn>
              </a:cxnLst>
              <a:rect l="0" t="0" r="r" b="b"/>
              <a:pathLst>
                <a:path w="21675" h="21600" fill="none" extrusionOk="0">
                  <a:moveTo>
                    <a:pt x="0" y="0"/>
                  </a:moveTo>
                  <a:cubicBezTo>
                    <a:pt x="25" y="0"/>
                    <a:pt x="50" y="-1"/>
                    <a:pt x="75" y="0"/>
                  </a:cubicBezTo>
                  <a:cubicBezTo>
                    <a:pt x="12004" y="0"/>
                    <a:pt x="21675" y="9670"/>
                    <a:pt x="21675" y="21600"/>
                  </a:cubicBezTo>
                </a:path>
                <a:path w="21675" h="21600" stroke="0" extrusionOk="0">
                  <a:moveTo>
                    <a:pt x="0" y="0"/>
                  </a:moveTo>
                  <a:cubicBezTo>
                    <a:pt x="25" y="0"/>
                    <a:pt x="50" y="-1"/>
                    <a:pt x="75" y="0"/>
                  </a:cubicBezTo>
                  <a:cubicBezTo>
                    <a:pt x="12004" y="0"/>
                    <a:pt x="21675" y="9670"/>
                    <a:pt x="21675" y="21600"/>
                  </a:cubicBezTo>
                  <a:lnTo>
                    <a:pt x="75" y="21600"/>
                  </a:lnTo>
                  <a:close/>
                </a:path>
              </a:pathLst>
            </a:custGeom>
            <a:solidFill>
              <a:srgbClr val="063DE8"/>
            </a:solidFill>
            <a:ln w="50800" cap="rnd">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1298994647"/>
      </p:ext>
    </p:extLst>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7618" name="Rectangle 2"/>
          <p:cNvSpPr>
            <a:spLocks noChangeArrowheads="1"/>
          </p:cNvSpPr>
          <p:nvPr/>
        </p:nvSpPr>
        <p:spPr bwMode="auto">
          <a:xfrm>
            <a:off x="771525" y="64008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7619" name="Rectangle 3"/>
          <p:cNvSpPr>
            <a:spLocks noChangeArrowheads="1"/>
          </p:cNvSpPr>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7620" name="Rectangle 4"/>
          <p:cNvSpPr>
            <a:spLocks noGrp="1" noChangeArrowheads="1"/>
          </p:cNvSpPr>
          <p:nvPr>
            <p:ph type="body" idx="1"/>
          </p:nvPr>
        </p:nvSpPr>
        <p:spPr>
          <a:xfrm>
            <a:off x="647700" y="228600"/>
            <a:ext cx="8829675" cy="1295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buFont typeface="Monotype Sorts" pitchFamily="2" charset="2"/>
              <a:buNone/>
            </a:pPr>
            <a:r>
              <a:rPr lang="en-US" sz="13100" i="1">
                <a:latin typeface="Book Antiqua" pitchFamily="18" charset="0"/>
              </a:rPr>
              <a:t>FEPAC</a:t>
            </a:r>
            <a:endParaRPr lang="en-US" sz="7500" b="0">
              <a:solidFill>
                <a:srgbClr val="FAFD00"/>
              </a:solidFill>
              <a:latin typeface="Book Antiqua" pitchFamily="18" charset="0"/>
            </a:endParaRPr>
          </a:p>
        </p:txBody>
      </p:sp>
      <p:sp>
        <p:nvSpPr>
          <p:cNvPr id="2287621" name="Rectangle 5"/>
          <p:cNvSpPr>
            <a:spLocks noChangeArrowheads="1"/>
          </p:cNvSpPr>
          <p:nvPr/>
        </p:nvSpPr>
        <p:spPr bwMode="auto">
          <a:xfrm>
            <a:off x="800100" y="1752600"/>
            <a:ext cx="874395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105000"/>
              </a:lnSpc>
              <a:buClr>
                <a:schemeClr val="tx1"/>
              </a:buClr>
            </a:pPr>
            <a:r>
              <a:rPr lang="en-US" sz="7200">
                <a:solidFill>
                  <a:srgbClr val="FAFD00"/>
                </a:solidFill>
                <a:effectLst>
                  <a:outerShdw blurRad="38100" dist="38100" dir="2700000" algn="tl">
                    <a:srgbClr val="000000"/>
                  </a:outerShdw>
                </a:effectLst>
                <a:latin typeface="Book Antiqua" pitchFamily="18" charset="0"/>
              </a:rPr>
              <a:t>Forensic Science Education Programs Accreditation Commission</a:t>
            </a:r>
            <a:endParaRPr lang="en-US" sz="7200">
              <a:solidFill>
                <a:srgbClr val="00FF00"/>
              </a:solidFill>
              <a:effectLst/>
              <a:latin typeface="Book Antiqua" pitchFamily="18" charset="0"/>
            </a:endParaRPr>
          </a:p>
        </p:txBody>
      </p:sp>
    </p:spTree>
    <p:extLst>
      <p:ext uri="{BB962C8B-B14F-4D97-AF65-F5344CB8AC3E}">
        <p14:creationId xmlns:p14="http://schemas.microsoft.com/office/powerpoint/2010/main" val="2815326295"/>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87621"/>
                                        </p:tgtEl>
                                        <p:attrNameLst>
                                          <p:attrName>style.visibility</p:attrName>
                                        </p:attrNameLst>
                                      </p:cBhvr>
                                      <p:to>
                                        <p:strVal val="visible"/>
                                      </p:to>
                                    </p:set>
                                    <p:anim calcmode="lin" valueType="num">
                                      <p:cBhvr>
                                        <p:cTn id="7" dur="2000" fill="hold"/>
                                        <p:tgtEl>
                                          <p:spTgt spid="2287621"/>
                                        </p:tgtEl>
                                        <p:attrNameLst>
                                          <p:attrName>ppt_w</p:attrName>
                                        </p:attrNameLst>
                                      </p:cBhvr>
                                      <p:tavLst>
                                        <p:tav tm="0">
                                          <p:val>
                                            <p:strVal val="(6*min(max(#ppt_w*#ppt_h,.3),1)-7.4)/-.7*#ppt_w"/>
                                          </p:val>
                                        </p:tav>
                                        <p:tav tm="100000">
                                          <p:val>
                                            <p:strVal val="#ppt_w"/>
                                          </p:val>
                                        </p:tav>
                                      </p:tavLst>
                                    </p:anim>
                                    <p:anim calcmode="lin" valueType="num">
                                      <p:cBhvr>
                                        <p:cTn id="8" dur="2000" fill="hold"/>
                                        <p:tgtEl>
                                          <p:spTgt spid="2287621"/>
                                        </p:tgtEl>
                                        <p:attrNameLst>
                                          <p:attrName>ppt_h</p:attrName>
                                        </p:attrNameLst>
                                      </p:cBhvr>
                                      <p:tavLst>
                                        <p:tav tm="0">
                                          <p:val>
                                            <p:strVal val="(6*min(max(#ppt_w*#ppt_h,.3),1)-7.4)/-.7*#ppt_h"/>
                                          </p:val>
                                        </p:tav>
                                        <p:tav tm="100000">
                                          <p:val>
                                            <p:strVal val="#ppt_h"/>
                                          </p:val>
                                        </p:tav>
                                      </p:tavLst>
                                    </p:anim>
                                    <p:anim calcmode="lin" valueType="num">
                                      <p:cBhvr>
                                        <p:cTn id="9" dur="2000" fill="hold"/>
                                        <p:tgtEl>
                                          <p:spTgt spid="2287621"/>
                                        </p:tgtEl>
                                        <p:attrNameLst>
                                          <p:attrName>ppt_x</p:attrName>
                                        </p:attrNameLst>
                                      </p:cBhvr>
                                      <p:tavLst>
                                        <p:tav tm="0">
                                          <p:val>
                                            <p:fltVal val="0.5"/>
                                          </p:val>
                                        </p:tav>
                                        <p:tav tm="100000">
                                          <p:val>
                                            <p:strVal val="#ppt_x"/>
                                          </p:val>
                                        </p:tav>
                                      </p:tavLst>
                                    </p:anim>
                                    <p:anim calcmode="lin" valueType="num">
                                      <p:cBhvr>
                                        <p:cTn id="10" dur="2000" fill="hold"/>
                                        <p:tgtEl>
                                          <p:spTgt spid="228762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762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ChangeArrowheads="1"/>
          </p:cNvSpPr>
          <p:nvPr/>
        </p:nvSpPr>
        <p:spPr bwMode="auto">
          <a:xfrm>
            <a:off x="977004" y="417513"/>
            <a:ext cx="7736093" cy="2124300"/>
          </a:xfrm>
          <a:prstGeom prst="rect">
            <a:avLst/>
          </a:prstGeom>
          <a:noFill/>
          <a:ln w="9525">
            <a:noFill/>
            <a:miter lim="800000"/>
            <a:headEnd/>
            <a:tailEnd/>
          </a:ln>
          <a:effectLst/>
        </p:spPr>
        <p:txBody>
          <a:bodyPr wrap="none" lIns="92075" tIns="46038" rIns="92075" bIns="46038">
            <a:spAutoFit/>
          </a:bodyPr>
          <a:lstStyle/>
          <a:p>
            <a:pPr algn="ctr"/>
            <a:r>
              <a:rPr lang="en-US" sz="6600" dirty="0">
                <a:solidFill>
                  <a:srgbClr val="FAFD00"/>
                </a:solidFill>
                <a:effectLst>
                  <a:outerShdw blurRad="38100" dist="38100" dir="2700000" algn="tl">
                    <a:srgbClr val="000000"/>
                  </a:outerShdw>
                </a:effectLst>
                <a:latin typeface="Book Antiqua" pitchFamily="18" charset="0"/>
              </a:rPr>
              <a:t>Drug Incorporation</a:t>
            </a:r>
          </a:p>
          <a:p>
            <a:pPr algn="ctr"/>
            <a:r>
              <a:rPr lang="en-US" sz="6600" dirty="0">
                <a:solidFill>
                  <a:srgbClr val="FAFD00"/>
                </a:solidFill>
                <a:effectLst>
                  <a:outerShdw blurRad="38100" dist="38100" dir="2700000" algn="tl">
                    <a:srgbClr val="000000"/>
                  </a:outerShdw>
                </a:effectLst>
                <a:latin typeface="Book Antiqua" pitchFamily="18" charset="0"/>
              </a:rPr>
              <a:t>into Hair</a:t>
            </a:r>
          </a:p>
        </p:txBody>
      </p:sp>
      <p:sp>
        <p:nvSpPr>
          <p:cNvPr id="1607683" name="Rectangle 3"/>
          <p:cNvSpPr>
            <a:spLocks noChangeArrowheads="1"/>
          </p:cNvSpPr>
          <p:nvPr/>
        </p:nvSpPr>
        <p:spPr bwMode="auto">
          <a:xfrm>
            <a:off x="669925" y="3151188"/>
            <a:ext cx="8478838" cy="1189037"/>
          </a:xfrm>
          <a:prstGeom prst="rect">
            <a:avLst/>
          </a:prstGeom>
          <a:noFill/>
          <a:ln w="9525">
            <a:noFill/>
            <a:miter lim="800000"/>
            <a:headEnd/>
            <a:tailEnd/>
          </a:ln>
          <a:effectLst/>
        </p:spPr>
        <p:txBody>
          <a:bodyPr wrap="none" lIns="92075" tIns="46038" rIns="92075" bIns="46038">
            <a:spAutoFit/>
          </a:bodyPr>
          <a:lstStyle/>
          <a:p>
            <a:pPr algn="l"/>
            <a:r>
              <a:rPr lang="en-US" sz="7200" b="0">
                <a:effectLst>
                  <a:outerShdw blurRad="38100" dist="38100" dir="2700000" algn="tl">
                    <a:srgbClr val="000000"/>
                  </a:outerShdw>
                </a:effectLst>
                <a:latin typeface="Book Antiqua" pitchFamily="18" charset="0"/>
              </a:rPr>
              <a:t>The Complex Model</a:t>
            </a:r>
          </a:p>
        </p:txBody>
      </p:sp>
    </p:spTree>
    <p:extLst>
      <p:ext uri="{BB962C8B-B14F-4D97-AF65-F5344CB8AC3E}">
        <p14:creationId xmlns:p14="http://schemas.microsoft.com/office/powerpoint/2010/main" val="145955009"/>
      </p:ext>
    </p:extLst>
  </p:cSld>
  <p:clrMapOvr>
    <a:masterClrMapping/>
  </p:clrMapOvr>
  <p:transition>
    <p:cover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ChangeArrowheads="1"/>
          </p:cNvSpPr>
          <p:nvPr/>
        </p:nvSpPr>
        <p:spPr bwMode="auto">
          <a:xfrm>
            <a:off x="6597650" y="1435100"/>
            <a:ext cx="2635250" cy="444500"/>
          </a:xfrm>
          <a:prstGeom prst="rect">
            <a:avLst/>
          </a:prstGeom>
          <a:solidFill>
            <a:srgbClr val="00AE00"/>
          </a:solidFill>
          <a:ln w="12700">
            <a:solidFill>
              <a:schemeClr val="tx1"/>
            </a:solidFill>
            <a:miter lim="800000"/>
            <a:headEnd/>
            <a:tailEnd/>
          </a:ln>
          <a:effectLst/>
        </p:spPr>
        <p:txBody>
          <a:bodyPr wrap="none" anchor="ctr"/>
          <a:lstStyle/>
          <a:p>
            <a:endParaRPr lang="en-US"/>
          </a:p>
        </p:txBody>
      </p:sp>
      <p:sp>
        <p:nvSpPr>
          <p:cNvPr id="1609731" name="Rectangle 3"/>
          <p:cNvSpPr>
            <a:spLocks noChangeArrowheads="1"/>
          </p:cNvSpPr>
          <p:nvPr/>
        </p:nvSpPr>
        <p:spPr bwMode="auto">
          <a:xfrm>
            <a:off x="1854200" y="2711450"/>
            <a:ext cx="5378450" cy="3340100"/>
          </a:xfrm>
          <a:prstGeom prst="rect">
            <a:avLst/>
          </a:prstGeom>
          <a:solidFill>
            <a:srgbClr val="EF9100"/>
          </a:solidFill>
          <a:ln w="12700">
            <a:solidFill>
              <a:schemeClr val="tx1"/>
            </a:solidFill>
            <a:miter lim="800000"/>
            <a:headEnd/>
            <a:tailEnd/>
          </a:ln>
          <a:effectLst/>
        </p:spPr>
        <p:txBody>
          <a:bodyPr wrap="none" anchor="ctr"/>
          <a:lstStyle/>
          <a:p>
            <a:endParaRPr lang="en-US"/>
          </a:p>
        </p:txBody>
      </p:sp>
      <p:sp>
        <p:nvSpPr>
          <p:cNvPr id="1609732" name="Freeform 4"/>
          <p:cNvSpPr>
            <a:spLocks/>
          </p:cNvSpPr>
          <p:nvPr/>
        </p:nvSpPr>
        <p:spPr bwMode="auto">
          <a:xfrm>
            <a:off x="3143250" y="2705100"/>
            <a:ext cx="2439988" cy="2897188"/>
          </a:xfrm>
          <a:custGeom>
            <a:avLst/>
            <a:gdLst/>
            <a:ahLst/>
            <a:cxnLst>
              <a:cxn ang="0">
                <a:pos x="816" y="48"/>
              </a:cxn>
              <a:cxn ang="0">
                <a:pos x="816" y="156"/>
              </a:cxn>
              <a:cxn ang="0">
                <a:pos x="744" y="252"/>
              </a:cxn>
              <a:cxn ang="0">
                <a:pos x="684" y="360"/>
              </a:cxn>
              <a:cxn ang="0">
                <a:pos x="612" y="444"/>
              </a:cxn>
              <a:cxn ang="0">
                <a:pos x="552" y="552"/>
              </a:cxn>
              <a:cxn ang="0">
                <a:pos x="492" y="660"/>
              </a:cxn>
              <a:cxn ang="0">
                <a:pos x="420" y="756"/>
              </a:cxn>
              <a:cxn ang="0">
                <a:pos x="348" y="864"/>
              </a:cxn>
              <a:cxn ang="0">
                <a:pos x="240" y="924"/>
              </a:cxn>
              <a:cxn ang="0">
                <a:pos x="144" y="1008"/>
              </a:cxn>
              <a:cxn ang="0">
                <a:pos x="96" y="1116"/>
              </a:cxn>
              <a:cxn ang="0">
                <a:pos x="24" y="1212"/>
              </a:cxn>
              <a:cxn ang="0">
                <a:pos x="0" y="1332"/>
              </a:cxn>
              <a:cxn ang="0">
                <a:pos x="0" y="1440"/>
              </a:cxn>
              <a:cxn ang="0">
                <a:pos x="36" y="1548"/>
              </a:cxn>
              <a:cxn ang="0">
                <a:pos x="84" y="1644"/>
              </a:cxn>
              <a:cxn ang="0">
                <a:pos x="180" y="1704"/>
              </a:cxn>
              <a:cxn ang="0">
                <a:pos x="288" y="1740"/>
              </a:cxn>
              <a:cxn ang="0">
                <a:pos x="396" y="1716"/>
              </a:cxn>
              <a:cxn ang="0">
                <a:pos x="468" y="1644"/>
              </a:cxn>
              <a:cxn ang="0">
                <a:pos x="576" y="1704"/>
              </a:cxn>
              <a:cxn ang="0">
                <a:pos x="648" y="1776"/>
              </a:cxn>
              <a:cxn ang="0">
                <a:pos x="756" y="1812"/>
              </a:cxn>
              <a:cxn ang="0">
                <a:pos x="864" y="1824"/>
              </a:cxn>
              <a:cxn ang="0">
                <a:pos x="972" y="1776"/>
              </a:cxn>
              <a:cxn ang="0">
                <a:pos x="984" y="1668"/>
              </a:cxn>
              <a:cxn ang="0">
                <a:pos x="1008" y="1560"/>
              </a:cxn>
              <a:cxn ang="0">
                <a:pos x="1008" y="1452"/>
              </a:cxn>
              <a:cxn ang="0">
                <a:pos x="1020" y="1344"/>
              </a:cxn>
              <a:cxn ang="0">
                <a:pos x="1032" y="1236"/>
              </a:cxn>
              <a:cxn ang="0">
                <a:pos x="1032" y="1128"/>
              </a:cxn>
              <a:cxn ang="0">
                <a:pos x="1032" y="1020"/>
              </a:cxn>
              <a:cxn ang="0">
                <a:pos x="1068" y="912"/>
              </a:cxn>
              <a:cxn ang="0">
                <a:pos x="1092" y="804"/>
              </a:cxn>
              <a:cxn ang="0">
                <a:pos x="1140" y="696"/>
              </a:cxn>
              <a:cxn ang="0">
                <a:pos x="1200" y="624"/>
              </a:cxn>
              <a:cxn ang="0">
                <a:pos x="1224" y="504"/>
              </a:cxn>
              <a:cxn ang="0">
                <a:pos x="1284" y="420"/>
              </a:cxn>
              <a:cxn ang="0">
                <a:pos x="1368" y="324"/>
              </a:cxn>
              <a:cxn ang="0">
                <a:pos x="1428" y="216"/>
              </a:cxn>
              <a:cxn ang="0">
                <a:pos x="1476" y="108"/>
              </a:cxn>
            </a:cxnLst>
            <a:rect l="0" t="0" r="r" b="b"/>
            <a:pathLst>
              <a:path w="1537" h="1825">
                <a:moveTo>
                  <a:pt x="912" y="0"/>
                </a:moveTo>
                <a:lnTo>
                  <a:pt x="864" y="0"/>
                </a:lnTo>
                <a:lnTo>
                  <a:pt x="816" y="48"/>
                </a:lnTo>
                <a:lnTo>
                  <a:pt x="780" y="84"/>
                </a:lnTo>
                <a:lnTo>
                  <a:pt x="780" y="84"/>
                </a:lnTo>
                <a:lnTo>
                  <a:pt x="816" y="156"/>
                </a:lnTo>
                <a:lnTo>
                  <a:pt x="804" y="192"/>
                </a:lnTo>
                <a:lnTo>
                  <a:pt x="768" y="216"/>
                </a:lnTo>
                <a:lnTo>
                  <a:pt x="744" y="252"/>
                </a:lnTo>
                <a:lnTo>
                  <a:pt x="732" y="288"/>
                </a:lnTo>
                <a:lnTo>
                  <a:pt x="696" y="324"/>
                </a:lnTo>
                <a:lnTo>
                  <a:pt x="684" y="360"/>
                </a:lnTo>
                <a:lnTo>
                  <a:pt x="660" y="396"/>
                </a:lnTo>
                <a:lnTo>
                  <a:pt x="648" y="432"/>
                </a:lnTo>
                <a:lnTo>
                  <a:pt x="612" y="444"/>
                </a:lnTo>
                <a:lnTo>
                  <a:pt x="588" y="480"/>
                </a:lnTo>
                <a:lnTo>
                  <a:pt x="576" y="516"/>
                </a:lnTo>
                <a:lnTo>
                  <a:pt x="552" y="552"/>
                </a:lnTo>
                <a:lnTo>
                  <a:pt x="528" y="588"/>
                </a:lnTo>
                <a:lnTo>
                  <a:pt x="504" y="624"/>
                </a:lnTo>
                <a:lnTo>
                  <a:pt x="492" y="660"/>
                </a:lnTo>
                <a:lnTo>
                  <a:pt x="456" y="684"/>
                </a:lnTo>
                <a:lnTo>
                  <a:pt x="444" y="720"/>
                </a:lnTo>
                <a:lnTo>
                  <a:pt x="420" y="756"/>
                </a:lnTo>
                <a:lnTo>
                  <a:pt x="396" y="792"/>
                </a:lnTo>
                <a:lnTo>
                  <a:pt x="372" y="828"/>
                </a:lnTo>
                <a:lnTo>
                  <a:pt x="348" y="864"/>
                </a:lnTo>
                <a:lnTo>
                  <a:pt x="312" y="876"/>
                </a:lnTo>
                <a:lnTo>
                  <a:pt x="276" y="900"/>
                </a:lnTo>
                <a:lnTo>
                  <a:pt x="240" y="924"/>
                </a:lnTo>
                <a:lnTo>
                  <a:pt x="216" y="960"/>
                </a:lnTo>
                <a:lnTo>
                  <a:pt x="180" y="984"/>
                </a:lnTo>
                <a:lnTo>
                  <a:pt x="144" y="1008"/>
                </a:lnTo>
                <a:lnTo>
                  <a:pt x="156" y="1044"/>
                </a:lnTo>
                <a:lnTo>
                  <a:pt x="120" y="1080"/>
                </a:lnTo>
                <a:lnTo>
                  <a:pt x="96" y="1116"/>
                </a:lnTo>
                <a:lnTo>
                  <a:pt x="72" y="1152"/>
                </a:lnTo>
                <a:lnTo>
                  <a:pt x="48" y="1188"/>
                </a:lnTo>
                <a:lnTo>
                  <a:pt x="24" y="1212"/>
                </a:lnTo>
                <a:lnTo>
                  <a:pt x="36" y="1260"/>
                </a:lnTo>
                <a:lnTo>
                  <a:pt x="24" y="1296"/>
                </a:lnTo>
                <a:lnTo>
                  <a:pt x="0" y="1332"/>
                </a:lnTo>
                <a:lnTo>
                  <a:pt x="36" y="1356"/>
                </a:lnTo>
                <a:lnTo>
                  <a:pt x="24" y="1380"/>
                </a:lnTo>
                <a:lnTo>
                  <a:pt x="0" y="1440"/>
                </a:lnTo>
                <a:lnTo>
                  <a:pt x="36" y="1428"/>
                </a:lnTo>
                <a:lnTo>
                  <a:pt x="60" y="1488"/>
                </a:lnTo>
                <a:lnTo>
                  <a:pt x="36" y="1548"/>
                </a:lnTo>
                <a:lnTo>
                  <a:pt x="48" y="1584"/>
                </a:lnTo>
                <a:lnTo>
                  <a:pt x="48" y="1620"/>
                </a:lnTo>
                <a:lnTo>
                  <a:pt x="84" y="1644"/>
                </a:lnTo>
                <a:lnTo>
                  <a:pt x="108" y="1680"/>
                </a:lnTo>
                <a:lnTo>
                  <a:pt x="144" y="1680"/>
                </a:lnTo>
                <a:lnTo>
                  <a:pt x="180" y="1704"/>
                </a:lnTo>
                <a:lnTo>
                  <a:pt x="216" y="1728"/>
                </a:lnTo>
                <a:lnTo>
                  <a:pt x="252" y="1740"/>
                </a:lnTo>
                <a:lnTo>
                  <a:pt x="288" y="1740"/>
                </a:lnTo>
                <a:lnTo>
                  <a:pt x="324" y="1740"/>
                </a:lnTo>
                <a:lnTo>
                  <a:pt x="360" y="1716"/>
                </a:lnTo>
                <a:lnTo>
                  <a:pt x="396" y="1716"/>
                </a:lnTo>
                <a:lnTo>
                  <a:pt x="408" y="1680"/>
                </a:lnTo>
                <a:lnTo>
                  <a:pt x="432" y="1644"/>
                </a:lnTo>
                <a:lnTo>
                  <a:pt x="468" y="1644"/>
                </a:lnTo>
                <a:lnTo>
                  <a:pt x="516" y="1644"/>
                </a:lnTo>
                <a:lnTo>
                  <a:pt x="552" y="1668"/>
                </a:lnTo>
                <a:lnTo>
                  <a:pt x="576" y="1704"/>
                </a:lnTo>
                <a:lnTo>
                  <a:pt x="588" y="1740"/>
                </a:lnTo>
                <a:lnTo>
                  <a:pt x="612" y="1776"/>
                </a:lnTo>
                <a:lnTo>
                  <a:pt x="648" y="1776"/>
                </a:lnTo>
                <a:lnTo>
                  <a:pt x="684" y="1788"/>
                </a:lnTo>
                <a:lnTo>
                  <a:pt x="720" y="1800"/>
                </a:lnTo>
                <a:lnTo>
                  <a:pt x="756" y="1812"/>
                </a:lnTo>
                <a:lnTo>
                  <a:pt x="792" y="1824"/>
                </a:lnTo>
                <a:lnTo>
                  <a:pt x="828" y="1824"/>
                </a:lnTo>
                <a:lnTo>
                  <a:pt x="864" y="1824"/>
                </a:lnTo>
                <a:lnTo>
                  <a:pt x="900" y="1800"/>
                </a:lnTo>
                <a:lnTo>
                  <a:pt x="936" y="1788"/>
                </a:lnTo>
                <a:lnTo>
                  <a:pt x="972" y="1776"/>
                </a:lnTo>
                <a:lnTo>
                  <a:pt x="984" y="1740"/>
                </a:lnTo>
                <a:lnTo>
                  <a:pt x="984" y="1704"/>
                </a:lnTo>
                <a:lnTo>
                  <a:pt x="984" y="1668"/>
                </a:lnTo>
                <a:lnTo>
                  <a:pt x="984" y="1632"/>
                </a:lnTo>
                <a:lnTo>
                  <a:pt x="996" y="1596"/>
                </a:lnTo>
                <a:lnTo>
                  <a:pt x="1008" y="1560"/>
                </a:lnTo>
                <a:lnTo>
                  <a:pt x="1008" y="1524"/>
                </a:lnTo>
                <a:lnTo>
                  <a:pt x="1008" y="1488"/>
                </a:lnTo>
                <a:lnTo>
                  <a:pt x="1008" y="1452"/>
                </a:lnTo>
                <a:lnTo>
                  <a:pt x="1008" y="1416"/>
                </a:lnTo>
                <a:lnTo>
                  <a:pt x="1008" y="1380"/>
                </a:lnTo>
                <a:lnTo>
                  <a:pt x="1020" y="1344"/>
                </a:lnTo>
                <a:lnTo>
                  <a:pt x="1020" y="1308"/>
                </a:lnTo>
                <a:lnTo>
                  <a:pt x="1032" y="1272"/>
                </a:lnTo>
                <a:lnTo>
                  <a:pt x="1032" y="1236"/>
                </a:lnTo>
                <a:lnTo>
                  <a:pt x="1032" y="1200"/>
                </a:lnTo>
                <a:lnTo>
                  <a:pt x="1032" y="1164"/>
                </a:lnTo>
                <a:lnTo>
                  <a:pt x="1032" y="1128"/>
                </a:lnTo>
                <a:lnTo>
                  <a:pt x="1032" y="1092"/>
                </a:lnTo>
                <a:lnTo>
                  <a:pt x="1032" y="1056"/>
                </a:lnTo>
                <a:lnTo>
                  <a:pt x="1032" y="1020"/>
                </a:lnTo>
                <a:lnTo>
                  <a:pt x="1044" y="984"/>
                </a:lnTo>
                <a:lnTo>
                  <a:pt x="1032" y="936"/>
                </a:lnTo>
                <a:lnTo>
                  <a:pt x="1068" y="912"/>
                </a:lnTo>
                <a:lnTo>
                  <a:pt x="1044" y="864"/>
                </a:lnTo>
                <a:lnTo>
                  <a:pt x="1080" y="840"/>
                </a:lnTo>
                <a:lnTo>
                  <a:pt x="1092" y="804"/>
                </a:lnTo>
                <a:lnTo>
                  <a:pt x="1104" y="768"/>
                </a:lnTo>
                <a:lnTo>
                  <a:pt x="1116" y="732"/>
                </a:lnTo>
                <a:lnTo>
                  <a:pt x="1140" y="696"/>
                </a:lnTo>
                <a:lnTo>
                  <a:pt x="1164" y="660"/>
                </a:lnTo>
                <a:lnTo>
                  <a:pt x="1188" y="624"/>
                </a:lnTo>
                <a:lnTo>
                  <a:pt x="1200" y="624"/>
                </a:lnTo>
                <a:lnTo>
                  <a:pt x="1176" y="588"/>
                </a:lnTo>
                <a:lnTo>
                  <a:pt x="1200" y="516"/>
                </a:lnTo>
                <a:lnTo>
                  <a:pt x="1224" y="504"/>
                </a:lnTo>
                <a:lnTo>
                  <a:pt x="1260" y="492"/>
                </a:lnTo>
                <a:lnTo>
                  <a:pt x="1272" y="456"/>
                </a:lnTo>
                <a:lnTo>
                  <a:pt x="1284" y="420"/>
                </a:lnTo>
                <a:lnTo>
                  <a:pt x="1308" y="384"/>
                </a:lnTo>
                <a:lnTo>
                  <a:pt x="1344" y="360"/>
                </a:lnTo>
                <a:lnTo>
                  <a:pt x="1368" y="324"/>
                </a:lnTo>
                <a:lnTo>
                  <a:pt x="1392" y="288"/>
                </a:lnTo>
                <a:lnTo>
                  <a:pt x="1404" y="252"/>
                </a:lnTo>
                <a:lnTo>
                  <a:pt x="1428" y="216"/>
                </a:lnTo>
                <a:lnTo>
                  <a:pt x="1440" y="180"/>
                </a:lnTo>
                <a:lnTo>
                  <a:pt x="1452" y="144"/>
                </a:lnTo>
                <a:lnTo>
                  <a:pt x="1476" y="108"/>
                </a:lnTo>
                <a:lnTo>
                  <a:pt x="1512" y="84"/>
                </a:lnTo>
                <a:lnTo>
                  <a:pt x="1536" y="0"/>
                </a:lnTo>
              </a:path>
            </a:pathLst>
          </a:custGeom>
          <a:solidFill>
            <a:schemeClr val="tx1"/>
          </a:solidFill>
          <a:ln w="12700" cap="rnd" cmpd="sng">
            <a:solidFill>
              <a:schemeClr val="tx1"/>
            </a:solidFill>
            <a:prstDash val="solid"/>
            <a:round/>
            <a:headEnd type="none" w="sm" len="sm"/>
            <a:tailEnd type="none" w="sm" len="sm"/>
          </a:ln>
          <a:effectLst/>
        </p:spPr>
        <p:txBody>
          <a:bodyPr/>
          <a:lstStyle/>
          <a:p>
            <a:endParaRPr lang="en-US"/>
          </a:p>
        </p:txBody>
      </p:sp>
      <p:sp>
        <p:nvSpPr>
          <p:cNvPr id="1609733" name="Freeform 5"/>
          <p:cNvSpPr>
            <a:spLocks/>
          </p:cNvSpPr>
          <p:nvPr/>
        </p:nvSpPr>
        <p:spPr bwMode="auto">
          <a:xfrm>
            <a:off x="3352800" y="666750"/>
            <a:ext cx="3316288" cy="4802188"/>
          </a:xfrm>
          <a:custGeom>
            <a:avLst/>
            <a:gdLst/>
            <a:ahLst/>
            <a:cxnLst>
              <a:cxn ang="0">
                <a:pos x="1572" y="120"/>
              </a:cxn>
              <a:cxn ang="0">
                <a:pos x="1500" y="204"/>
              </a:cxn>
              <a:cxn ang="0">
                <a:pos x="1440" y="324"/>
              </a:cxn>
              <a:cxn ang="0">
                <a:pos x="1368" y="456"/>
              </a:cxn>
              <a:cxn ang="0">
                <a:pos x="1332" y="540"/>
              </a:cxn>
              <a:cxn ang="0">
                <a:pos x="1284" y="660"/>
              </a:cxn>
              <a:cxn ang="0">
                <a:pos x="1212" y="768"/>
              </a:cxn>
              <a:cxn ang="0">
                <a:pos x="1140" y="888"/>
              </a:cxn>
              <a:cxn ang="0">
                <a:pos x="1080" y="996"/>
              </a:cxn>
              <a:cxn ang="0">
                <a:pos x="996" y="1092"/>
              </a:cxn>
              <a:cxn ang="0">
                <a:pos x="924" y="1200"/>
              </a:cxn>
              <a:cxn ang="0">
                <a:pos x="852" y="1320"/>
              </a:cxn>
              <a:cxn ang="0">
                <a:pos x="768" y="1476"/>
              </a:cxn>
              <a:cxn ang="0">
                <a:pos x="672" y="1584"/>
              </a:cxn>
              <a:cxn ang="0">
                <a:pos x="600" y="1692"/>
              </a:cxn>
              <a:cxn ang="0">
                <a:pos x="528" y="1812"/>
              </a:cxn>
              <a:cxn ang="0">
                <a:pos x="456" y="1932"/>
              </a:cxn>
              <a:cxn ang="0">
                <a:pos x="396" y="2040"/>
              </a:cxn>
              <a:cxn ang="0">
                <a:pos x="336" y="2148"/>
              </a:cxn>
              <a:cxn ang="0">
                <a:pos x="240" y="2244"/>
              </a:cxn>
              <a:cxn ang="0">
                <a:pos x="132" y="2328"/>
              </a:cxn>
              <a:cxn ang="0">
                <a:pos x="60" y="2424"/>
              </a:cxn>
              <a:cxn ang="0">
                <a:pos x="12" y="2532"/>
              </a:cxn>
              <a:cxn ang="0">
                <a:pos x="0" y="2640"/>
              </a:cxn>
              <a:cxn ang="0">
                <a:pos x="0" y="2748"/>
              </a:cxn>
              <a:cxn ang="0">
                <a:pos x="0" y="2856"/>
              </a:cxn>
              <a:cxn ang="0">
                <a:pos x="96" y="2940"/>
              </a:cxn>
              <a:cxn ang="0">
                <a:pos x="204" y="2964"/>
              </a:cxn>
              <a:cxn ang="0">
                <a:pos x="312" y="2916"/>
              </a:cxn>
              <a:cxn ang="0">
                <a:pos x="420" y="2928"/>
              </a:cxn>
              <a:cxn ang="0">
                <a:pos x="504" y="3012"/>
              </a:cxn>
              <a:cxn ang="0">
                <a:pos x="612" y="3024"/>
              </a:cxn>
              <a:cxn ang="0">
                <a:pos x="720" y="3024"/>
              </a:cxn>
              <a:cxn ang="0">
                <a:pos x="780" y="2916"/>
              </a:cxn>
              <a:cxn ang="0">
                <a:pos x="792" y="2772"/>
              </a:cxn>
              <a:cxn ang="0">
                <a:pos x="792" y="2628"/>
              </a:cxn>
              <a:cxn ang="0">
                <a:pos x="804" y="2508"/>
              </a:cxn>
              <a:cxn ang="0">
                <a:pos x="816" y="2352"/>
              </a:cxn>
              <a:cxn ang="0">
                <a:pos x="840" y="2184"/>
              </a:cxn>
              <a:cxn ang="0">
                <a:pos x="864" y="2076"/>
              </a:cxn>
              <a:cxn ang="0">
                <a:pos x="924" y="1968"/>
              </a:cxn>
              <a:cxn ang="0">
                <a:pos x="972" y="1860"/>
              </a:cxn>
              <a:cxn ang="0">
                <a:pos x="1044" y="1740"/>
              </a:cxn>
              <a:cxn ang="0">
                <a:pos x="1128" y="1620"/>
              </a:cxn>
              <a:cxn ang="0">
                <a:pos x="1200" y="1500"/>
              </a:cxn>
              <a:cxn ang="0">
                <a:pos x="1284" y="1368"/>
              </a:cxn>
              <a:cxn ang="0">
                <a:pos x="1368" y="1248"/>
              </a:cxn>
              <a:cxn ang="0">
                <a:pos x="1452" y="1128"/>
              </a:cxn>
              <a:cxn ang="0">
                <a:pos x="1524" y="1008"/>
              </a:cxn>
              <a:cxn ang="0">
                <a:pos x="1584" y="888"/>
              </a:cxn>
              <a:cxn ang="0">
                <a:pos x="1644" y="780"/>
              </a:cxn>
              <a:cxn ang="0">
                <a:pos x="1704" y="672"/>
              </a:cxn>
              <a:cxn ang="0">
                <a:pos x="1752" y="552"/>
              </a:cxn>
              <a:cxn ang="0">
                <a:pos x="1800" y="384"/>
              </a:cxn>
              <a:cxn ang="0">
                <a:pos x="1860" y="276"/>
              </a:cxn>
              <a:cxn ang="0">
                <a:pos x="1920" y="168"/>
              </a:cxn>
              <a:cxn ang="0">
                <a:pos x="2016" y="48"/>
              </a:cxn>
              <a:cxn ang="0">
                <a:pos x="2016" y="96"/>
              </a:cxn>
              <a:cxn ang="0">
                <a:pos x="2052" y="0"/>
              </a:cxn>
            </a:cxnLst>
            <a:rect l="0" t="0" r="r" b="b"/>
            <a:pathLst>
              <a:path w="2089" h="3025">
                <a:moveTo>
                  <a:pt x="1632" y="72"/>
                </a:moveTo>
                <a:lnTo>
                  <a:pt x="1632" y="60"/>
                </a:lnTo>
                <a:lnTo>
                  <a:pt x="1572" y="120"/>
                </a:lnTo>
                <a:lnTo>
                  <a:pt x="1536" y="180"/>
                </a:lnTo>
                <a:lnTo>
                  <a:pt x="1548" y="204"/>
                </a:lnTo>
                <a:lnTo>
                  <a:pt x="1500" y="204"/>
                </a:lnTo>
                <a:lnTo>
                  <a:pt x="1512" y="252"/>
                </a:lnTo>
                <a:lnTo>
                  <a:pt x="1488" y="288"/>
                </a:lnTo>
                <a:lnTo>
                  <a:pt x="1440" y="324"/>
                </a:lnTo>
                <a:lnTo>
                  <a:pt x="1464" y="336"/>
                </a:lnTo>
                <a:lnTo>
                  <a:pt x="1428" y="396"/>
                </a:lnTo>
                <a:lnTo>
                  <a:pt x="1368" y="456"/>
                </a:lnTo>
                <a:lnTo>
                  <a:pt x="1356" y="468"/>
                </a:lnTo>
                <a:lnTo>
                  <a:pt x="1344" y="516"/>
                </a:lnTo>
                <a:lnTo>
                  <a:pt x="1332" y="540"/>
                </a:lnTo>
                <a:lnTo>
                  <a:pt x="1320" y="576"/>
                </a:lnTo>
                <a:lnTo>
                  <a:pt x="1308" y="612"/>
                </a:lnTo>
                <a:lnTo>
                  <a:pt x="1284" y="660"/>
                </a:lnTo>
                <a:lnTo>
                  <a:pt x="1260" y="696"/>
                </a:lnTo>
                <a:lnTo>
                  <a:pt x="1236" y="732"/>
                </a:lnTo>
                <a:lnTo>
                  <a:pt x="1212" y="768"/>
                </a:lnTo>
                <a:lnTo>
                  <a:pt x="1176" y="816"/>
                </a:lnTo>
                <a:lnTo>
                  <a:pt x="1164" y="852"/>
                </a:lnTo>
                <a:lnTo>
                  <a:pt x="1140" y="888"/>
                </a:lnTo>
                <a:lnTo>
                  <a:pt x="1116" y="924"/>
                </a:lnTo>
                <a:lnTo>
                  <a:pt x="1092" y="960"/>
                </a:lnTo>
                <a:lnTo>
                  <a:pt x="1080" y="996"/>
                </a:lnTo>
                <a:lnTo>
                  <a:pt x="1056" y="1032"/>
                </a:lnTo>
                <a:lnTo>
                  <a:pt x="1032" y="1068"/>
                </a:lnTo>
                <a:lnTo>
                  <a:pt x="996" y="1092"/>
                </a:lnTo>
                <a:lnTo>
                  <a:pt x="972" y="1128"/>
                </a:lnTo>
                <a:lnTo>
                  <a:pt x="948" y="1164"/>
                </a:lnTo>
                <a:lnTo>
                  <a:pt x="924" y="1200"/>
                </a:lnTo>
                <a:lnTo>
                  <a:pt x="900" y="1236"/>
                </a:lnTo>
                <a:lnTo>
                  <a:pt x="876" y="1272"/>
                </a:lnTo>
                <a:lnTo>
                  <a:pt x="852" y="1320"/>
                </a:lnTo>
                <a:lnTo>
                  <a:pt x="816" y="1356"/>
                </a:lnTo>
                <a:lnTo>
                  <a:pt x="804" y="1392"/>
                </a:lnTo>
                <a:lnTo>
                  <a:pt x="768" y="1476"/>
                </a:lnTo>
                <a:lnTo>
                  <a:pt x="744" y="1512"/>
                </a:lnTo>
                <a:lnTo>
                  <a:pt x="708" y="1548"/>
                </a:lnTo>
                <a:lnTo>
                  <a:pt x="672" y="1584"/>
                </a:lnTo>
                <a:lnTo>
                  <a:pt x="648" y="1620"/>
                </a:lnTo>
                <a:lnTo>
                  <a:pt x="624" y="1656"/>
                </a:lnTo>
                <a:lnTo>
                  <a:pt x="600" y="1692"/>
                </a:lnTo>
                <a:lnTo>
                  <a:pt x="564" y="1740"/>
                </a:lnTo>
                <a:lnTo>
                  <a:pt x="552" y="1776"/>
                </a:lnTo>
                <a:lnTo>
                  <a:pt x="528" y="1812"/>
                </a:lnTo>
                <a:lnTo>
                  <a:pt x="504" y="1848"/>
                </a:lnTo>
                <a:lnTo>
                  <a:pt x="480" y="1896"/>
                </a:lnTo>
                <a:lnTo>
                  <a:pt x="456" y="1932"/>
                </a:lnTo>
                <a:lnTo>
                  <a:pt x="432" y="1968"/>
                </a:lnTo>
                <a:lnTo>
                  <a:pt x="420" y="2004"/>
                </a:lnTo>
                <a:lnTo>
                  <a:pt x="396" y="2040"/>
                </a:lnTo>
                <a:lnTo>
                  <a:pt x="372" y="2076"/>
                </a:lnTo>
                <a:lnTo>
                  <a:pt x="348" y="2112"/>
                </a:lnTo>
                <a:lnTo>
                  <a:pt x="336" y="2148"/>
                </a:lnTo>
                <a:lnTo>
                  <a:pt x="300" y="2184"/>
                </a:lnTo>
                <a:lnTo>
                  <a:pt x="276" y="2220"/>
                </a:lnTo>
                <a:lnTo>
                  <a:pt x="240" y="2244"/>
                </a:lnTo>
                <a:lnTo>
                  <a:pt x="204" y="2268"/>
                </a:lnTo>
                <a:lnTo>
                  <a:pt x="168" y="2304"/>
                </a:lnTo>
                <a:lnTo>
                  <a:pt x="132" y="2328"/>
                </a:lnTo>
                <a:lnTo>
                  <a:pt x="96" y="2352"/>
                </a:lnTo>
                <a:lnTo>
                  <a:pt x="72" y="2388"/>
                </a:lnTo>
                <a:lnTo>
                  <a:pt x="60" y="2424"/>
                </a:lnTo>
                <a:lnTo>
                  <a:pt x="36" y="2460"/>
                </a:lnTo>
                <a:lnTo>
                  <a:pt x="24" y="2496"/>
                </a:lnTo>
                <a:lnTo>
                  <a:pt x="12" y="2532"/>
                </a:lnTo>
                <a:lnTo>
                  <a:pt x="12" y="2568"/>
                </a:lnTo>
                <a:lnTo>
                  <a:pt x="0" y="2604"/>
                </a:lnTo>
                <a:lnTo>
                  <a:pt x="0" y="2640"/>
                </a:lnTo>
                <a:lnTo>
                  <a:pt x="0" y="2676"/>
                </a:lnTo>
                <a:lnTo>
                  <a:pt x="0" y="2712"/>
                </a:lnTo>
                <a:lnTo>
                  <a:pt x="0" y="2748"/>
                </a:lnTo>
                <a:lnTo>
                  <a:pt x="0" y="2784"/>
                </a:lnTo>
                <a:lnTo>
                  <a:pt x="0" y="2820"/>
                </a:lnTo>
                <a:lnTo>
                  <a:pt x="0" y="2856"/>
                </a:lnTo>
                <a:lnTo>
                  <a:pt x="36" y="2880"/>
                </a:lnTo>
                <a:lnTo>
                  <a:pt x="60" y="2916"/>
                </a:lnTo>
                <a:lnTo>
                  <a:pt x="96" y="2940"/>
                </a:lnTo>
                <a:lnTo>
                  <a:pt x="132" y="2964"/>
                </a:lnTo>
                <a:lnTo>
                  <a:pt x="168" y="2964"/>
                </a:lnTo>
                <a:lnTo>
                  <a:pt x="204" y="2964"/>
                </a:lnTo>
                <a:lnTo>
                  <a:pt x="240" y="2952"/>
                </a:lnTo>
                <a:lnTo>
                  <a:pt x="276" y="2940"/>
                </a:lnTo>
                <a:lnTo>
                  <a:pt x="312" y="2916"/>
                </a:lnTo>
                <a:lnTo>
                  <a:pt x="348" y="2916"/>
                </a:lnTo>
                <a:lnTo>
                  <a:pt x="384" y="2916"/>
                </a:lnTo>
                <a:lnTo>
                  <a:pt x="420" y="2928"/>
                </a:lnTo>
                <a:lnTo>
                  <a:pt x="432" y="2964"/>
                </a:lnTo>
                <a:lnTo>
                  <a:pt x="468" y="2988"/>
                </a:lnTo>
                <a:lnTo>
                  <a:pt x="504" y="3012"/>
                </a:lnTo>
                <a:lnTo>
                  <a:pt x="540" y="3012"/>
                </a:lnTo>
                <a:lnTo>
                  <a:pt x="576" y="3024"/>
                </a:lnTo>
                <a:lnTo>
                  <a:pt x="612" y="3024"/>
                </a:lnTo>
                <a:lnTo>
                  <a:pt x="648" y="3024"/>
                </a:lnTo>
                <a:lnTo>
                  <a:pt x="684" y="3024"/>
                </a:lnTo>
                <a:lnTo>
                  <a:pt x="720" y="3024"/>
                </a:lnTo>
                <a:lnTo>
                  <a:pt x="732" y="2988"/>
                </a:lnTo>
                <a:lnTo>
                  <a:pt x="768" y="2952"/>
                </a:lnTo>
                <a:lnTo>
                  <a:pt x="780" y="2916"/>
                </a:lnTo>
                <a:lnTo>
                  <a:pt x="792" y="2880"/>
                </a:lnTo>
                <a:lnTo>
                  <a:pt x="792" y="2844"/>
                </a:lnTo>
                <a:lnTo>
                  <a:pt x="792" y="2772"/>
                </a:lnTo>
                <a:lnTo>
                  <a:pt x="792" y="2724"/>
                </a:lnTo>
                <a:lnTo>
                  <a:pt x="792" y="2676"/>
                </a:lnTo>
                <a:lnTo>
                  <a:pt x="792" y="2628"/>
                </a:lnTo>
                <a:lnTo>
                  <a:pt x="792" y="2592"/>
                </a:lnTo>
                <a:lnTo>
                  <a:pt x="792" y="2556"/>
                </a:lnTo>
                <a:lnTo>
                  <a:pt x="804" y="2508"/>
                </a:lnTo>
                <a:lnTo>
                  <a:pt x="816" y="2472"/>
                </a:lnTo>
                <a:lnTo>
                  <a:pt x="816" y="2424"/>
                </a:lnTo>
                <a:lnTo>
                  <a:pt x="816" y="2352"/>
                </a:lnTo>
                <a:lnTo>
                  <a:pt x="828" y="2316"/>
                </a:lnTo>
                <a:lnTo>
                  <a:pt x="840" y="2220"/>
                </a:lnTo>
                <a:lnTo>
                  <a:pt x="840" y="2184"/>
                </a:lnTo>
                <a:lnTo>
                  <a:pt x="852" y="2148"/>
                </a:lnTo>
                <a:lnTo>
                  <a:pt x="864" y="2112"/>
                </a:lnTo>
                <a:lnTo>
                  <a:pt x="864" y="2076"/>
                </a:lnTo>
                <a:lnTo>
                  <a:pt x="888" y="2040"/>
                </a:lnTo>
                <a:lnTo>
                  <a:pt x="912" y="2004"/>
                </a:lnTo>
                <a:lnTo>
                  <a:pt x="924" y="1968"/>
                </a:lnTo>
                <a:lnTo>
                  <a:pt x="936" y="1932"/>
                </a:lnTo>
                <a:lnTo>
                  <a:pt x="960" y="1896"/>
                </a:lnTo>
                <a:lnTo>
                  <a:pt x="972" y="1860"/>
                </a:lnTo>
                <a:lnTo>
                  <a:pt x="1008" y="1812"/>
                </a:lnTo>
                <a:lnTo>
                  <a:pt x="1032" y="1776"/>
                </a:lnTo>
                <a:lnTo>
                  <a:pt x="1044" y="1740"/>
                </a:lnTo>
                <a:lnTo>
                  <a:pt x="1068" y="1704"/>
                </a:lnTo>
                <a:lnTo>
                  <a:pt x="1104" y="1668"/>
                </a:lnTo>
                <a:lnTo>
                  <a:pt x="1128" y="1620"/>
                </a:lnTo>
                <a:lnTo>
                  <a:pt x="1152" y="1584"/>
                </a:lnTo>
                <a:lnTo>
                  <a:pt x="1164" y="1548"/>
                </a:lnTo>
                <a:lnTo>
                  <a:pt x="1200" y="1500"/>
                </a:lnTo>
                <a:lnTo>
                  <a:pt x="1224" y="1452"/>
                </a:lnTo>
                <a:lnTo>
                  <a:pt x="1248" y="1416"/>
                </a:lnTo>
                <a:lnTo>
                  <a:pt x="1284" y="1368"/>
                </a:lnTo>
                <a:lnTo>
                  <a:pt x="1308" y="1332"/>
                </a:lnTo>
                <a:lnTo>
                  <a:pt x="1332" y="1296"/>
                </a:lnTo>
                <a:lnTo>
                  <a:pt x="1368" y="1248"/>
                </a:lnTo>
                <a:lnTo>
                  <a:pt x="1380" y="1212"/>
                </a:lnTo>
                <a:lnTo>
                  <a:pt x="1416" y="1176"/>
                </a:lnTo>
                <a:lnTo>
                  <a:pt x="1452" y="1128"/>
                </a:lnTo>
                <a:lnTo>
                  <a:pt x="1464" y="1092"/>
                </a:lnTo>
                <a:lnTo>
                  <a:pt x="1500" y="1044"/>
                </a:lnTo>
                <a:lnTo>
                  <a:pt x="1524" y="1008"/>
                </a:lnTo>
                <a:lnTo>
                  <a:pt x="1536" y="972"/>
                </a:lnTo>
                <a:lnTo>
                  <a:pt x="1572" y="924"/>
                </a:lnTo>
                <a:lnTo>
                  <a:pt x="1584" y="888"/>
                </a:lnTo>
                <a:lnTo>
                  <a:pt x="1608" y="852"/>
                </a:lnTo>
                <a:lnTo>
                  <a:pt x="1632" y="816"/>
                </a:lnTo>
                <a:lnTo>
                  <a:pt x="1644" y="780"/>
                </a:lnTo>
                <a:lnTo>
                  <a:pt x="1668" y="744"/>
                </a:lnTo>
                <a:lnTo>
                  <a:pt x="1692" y="708"/>
                </a:lnTo>
                <a:lnTo>
                  <a:pt x="1704" y="672"/>
                </a:lnTo>
                <a:lnTo>
                  <a:pt x="1716" y="636"/>
                </a:lnTo>
                <a:lnTo>
                  <a:pt x="1728" y="588"/>
                </a:lnTo>
                <a:lnTo>
                  <a:pt x="1752" y="552"/>
                </a:lnTo>
                <a:lnTo>
                  <a:pt x="1764" y="456"/>
                </a:lnTo>
                <a:lnTo>
                  <a:pt x="1788" y="420"/>
                </a:lnTo>
                <a:lnTo>
                  <a:pt x="1800" y="384"/>
                </a:lnTo>
                <a:lnTo>
                  <a:pt x="1824" y="348"/>
                </a:lnTo>
                <a:lnTo>
                  <a:pt x="1836" y="312"/>
                </a:lnTo>
                <a:lnTo>
                  <a:pt x="1860" y="276"/>
                </a:lnTo>
                <a:lnTo>
                  <a:pt x="1872" y="240"/>
                </a:lnTo>
                <a:lnTo>
                  <a:pt x="1896" y="204"/>
                </a:lnTo>
                <a:lnTo>
                  <a:pt x="1920" y="168"/>
                </a:lnTo>
                <a:lnTo>
                  <a:pt x="1956" y="120"/>
                </a:lnTo>
                <a:lnTo>
                  <a:pt x="1992" y="84"/>
                </a:lnTo>
                <a:lnTo>
                  <a:pt x="2016" y="48"/>
                </a:lnTo>
                <a:lnTo>
                  <a:pt x="2052" y="24"/>
                </a:lnTo>
                <a:lnTo>
                  <a:pt x="2088" y="12"/>
                </a:lnTo>
                <a:lnTo>
                  <a:pt x="2016" y="96"/>
                </a:lnTo>
                <a:lnTo>
                  <a:pt x="1944" y="180"/>
                </a:lnTo>
                <a:lnTo>
                  <a:pt x="2028" y="108"/>
                </a:lnTo>
                <a:lnTo>
                  <a:pt x="2052" y="0"/>
                </a:lnTo>
                <a:lnTo>
                  <a:pt x="1668" y="0"/>
                </a:lnTo>
                <a:lnTo>
                  <a:pt x="1632" y="72"/>
                </a:lnTo>
              </a:path>
            </a:pathLst>
          </a:custGeom>
          <a:solidFill>
            <a:srgbClr val="714400"/>
          </a:solidFill>
          <a:ln w="25400" cap="rnd" cmpd="sng">
            <a:solidFill>
              <a:schemeClr val="tx1"/>
            </a:solidFill>
            <a:prstDash val="solid"/>
            <a:round/>
            <a:headEnd/>
            <a:tailEnd/>
          </a:ln>
          <a:effectLst/>
        </p:spPr>
        <p:txBody>
          <a:bodyPr/>
          <a:lstStyle/>
          <a:p>
            <a:endParaRPr lang="en-US"/>
          </a:p>
        </p:txBody>
      </p:sp>
      <p:sp>
        <p:nvSpPr>
          <p:cNvPr id="1609734" name="Freeform 6"/>
          <p:cNvSpPr>
            <a:spLocks/>
          </p:cNvSpPr>
          <p:nvPr/>
        </p:nvSpPr>
        <p:spPr bwMode="auto">
          <a:xfrm>
            <a:off x="3181350" y="2952750"/>
            <a:ext cx="1258888" cy="515938"/>
          </a:xfrm>
          <a:custGeom>
            <a:avLst/>
            <a:gdLst/>
            <a:ahLst/>
            <a:cxnLst>
              <a:cxn ang="0">
                <a:pos x="792" y="0"/>
              </a:cxn>
              <a:cxn ang="0">
                <a:pos x="744" y="0"/>
              </a:cxn>
              <a:cxn ang="0">
                <a:pos x="708" y="24"/>
              </a:cxn>
              <a:cxn ang="0">
                <a:pos x="672" y="24"/>
              </a:cxn>
              <a:cxn ang="0">
                <a:pos x="636" y="24"/>
              </a:cxn>
              <a:cxn ang="0">
                <a:pos x="600" y="24"/>
              </a:cxn>
              <a:cxn ang="0">
                <a:pos x="564" y="24"/>
              </a:cxn>
              <a:cxn ang="0">
                <a:pos x="528" y="24"/>
              </a:cxn>
              <a:cxn ang="0">
                <a:pos x="492" y="24"/>
              </a:cxn>
              <a:cxn ang="0">
                <a:pos x="456" y="24"/>
              </a:cxn>
              <a:cxn ang="0">
                <a:pos x="420" y="24"/>
              </a:cxn>
              <a:cxn ang="0">
                <a:pos x="384" y="24"/>
              </a:cxn>
              <a:cxn ang="0">
                <a:pos x="348" y="24"/>
              </a:cxn>
              <a:cxn ang="0">
                <a:pos x="312" y="24"/>
              </a:cxn>
              <a:cxn ang="0">
                <a:pos x="288" y="60"/>
              </a:cxn>
              <a:cxn ang="0">
                <a:pos x="252" y="84"/>
              </a:cxn>
              <a:cxn ang="0">
                <a:pos x="216" y="84"/>
              </a:cxn>
              <a:cxn ang="0">
                <a:pos x="180" y="84"/>
              </a:cxn>
              <a:cxn ang="0">
                <a:pos x="144" y="96"/>
              </a:cxn>
              <a:cxn ang="0">
                <a:pos x="108" y="108"/>
              </a:cxn>
              <a:cxn ang="0">
                <a:pos x="72" y="120"/>
              </a:cxn>
              <a:cxn ang="0">
                <a:pos x="36" y="144"/>
              </a:cxn>
              <a:cxn ang="0">
                <a:pos x="12" y="180"/>
              </a:cxn>
              <a:cxn ang="0">
                <a:pos x="0" y="216"/>
              </a:cxn>
              <a:cxn ang="0">
                <a:pos x="0" y="252"/>
              </a:cxn>
              <a:cxn ang="0">
                <a:pos x="0" y="288"/>
              </a:cxn>
              <a:cxn ang="0">
                <a:pos x="36" y="312"/>
              </a:cxn>
              <a:cxn ang="0">
                <a:pos x="72" y="324"/>
              </a:cxn>
              <a:cxn ang="0">
                <a:pos x="108" y="324"/>
              </a:cxn>
              <a:cxn ang="0">
                <a:pos x="144" y="324"/>
              </a:cxn>
              <a:cxn ang="0">
                <a:pos x="180" y="324"/>
              </a:cxn>
              <a:cxn ang="0">
                <a:pos x="216" y="324"/>
              </a:cxn>
              <a:cxn ang="0">
                <a:pos x="252" y="312"/>
              </a:cxn>
              <a:cxn ang="0">
                <a:pos x="288" y="288"/>
              </a:cxn>
              <a:cxn ang="0">
                <a:pos x="300" y="252"/>
              </a:cxn>
              <a:cxn ang="0">
                <a:pos x="336" y="228"/>
              </a:cxn>
              <a:cxn ang="0">
                <a:pos x="348" y="192"/>
              </a:cxn>
              <a:cxn ang="0">
                <a:pos x="384" y="168"/>
              </a:cxn>
              <a:cxn ang="0">
                <a:pos x="408" y="132"/>
              </a:cxn>
              <a:cxn ang="0">
                <a:pos x="444" y="108"/>
              </a:cxn>
              <a:cxn ang="0">
                <a:pos x="480" y="96"/>
              </a:cxn>
              <a:cxn ang="0">
                <a:pos x="516" y="84"/>
              </a:cxn>
              <a:cxn ang="0">
                <a:pos x="552" y="84"/>
              </a:cxn>
              <a:cxn ang="0">
                <a:pos x="588" y="72"/>
              </a:cxn>
              <a:cxn ang="0">
                <a:pos x="624" y="72"/>
              </a:cxn>
              <a:cxn ang="0">
                <a:pos x="660" y="72"/>
              </a:cxn>
              <a:cxn ang="0">
                <a:pos x="756" y="60"/>
              </a:cxn>
            </a:cxnLst>
            <a:rect l="0" t="0" r="r" b="b"/>
            <a:pathLst>
              <a:path w="793" h="325">
                <a:moveTo>
                  <a:pt x="792" y="0"/>
                </a:moveTo>
                <a:lnTo>
                  <a:pt x="744" y="0"/>
                </a:lnTo>
                <a:lnTo>
                  <a:pt x="708" y="24"/>
                </a:lnTo>
                <a:lnTo>
                  <a:pt x="672" y="24"/>
                </a:lnTo>
                <a:lnTo>
                  <a:pt x="636" y="24"/>
                </a:lnTo>
                <a:lnTo>
                  <a:pt x="600" y="24"/>
                </a:lnTo>
                <a:lnTo>
                  <a:pt x="564" y="24"/>
                </a:lnTo>
                <a:lnTo>
                  <a:pt x="528" y="24"/>
                </a:lnTo>
                <a:lnTo>
                  <a:pt x="492" y="24"/>
                </a:lnTo>
                <a:lnTo>
                  <a:pt x="456" y="24"/>
                </a:lnTo>
                <a:lnTo>
                  <a:pt x="420" y="24"/>
                </a:lnTo>
                <a:lnTo>
                  <a:pt x="384" y="24"/>
                </a:lnTo>
                <a:lnTo>
                  <a:pt x="348" y="24"/>
                </a:lnTo>
                <a:lnTo>
                  <a:pt x="312" y="24"/>
                </a:lnTo>
                <a:lnTo>
                  <a:pt x="288" y="60"/>
                </a:lnTo>
                <a:lnTo>
                  <a:pt x="252" y="84"/>
                </a:lnTo>
                <a:lnTo>
                  <a:pt x="216" y="84"/>
                </a:lnTo>
                <a:lnTo>
                  <a:pt x="180" y="84"/>
                </a:lnTo>
                <a:lnTo>
                  <a:pt x="144" y="96"/>
                </a:lnTo>
                <a:lnTo>
                  <a:pt x="108" y="108"/>
                </a:lnTo>
                <a:lnTo>
                  <a:pt x="72" y="120"/>
                </a:lnTo>
                <a:lnTo>
                  <a:pt x="36" y="144"/>
                </a:lnTo>
                <a:lnTo>
                  <a:pt x="12" y="180"/>
                </a:lnTo>
                <a:lnTo>
                  <a:pt x="0" y="216"/>
                </a:lnTo>
                <a:lnTo>
                  <a:pt x="0" y="252"/>
                </a:lnTo>
                <a:lnTo>
                  <a:pt x="0" y="288"/>
                </a:lnTo>
                <a:lnTo>
                  <a:pt x="36" y="312"/>
                </a:lnTo>
                <a:lnTo>
                  <a:pt x="72" y="324"/>
                </a:lnTo>
                <a:lnTo>
                  <a:pt x="108" y="324"/>
                </a:lnTo>
                <a:lnTo>
                  <a:pt x="144" y="324"/>
                </a:lnTo>
                <a:lnTo>
                  <a:pt x="180" y="324"/>
                </a:lnTo>
                <a:lnTo>
                  <a:pt x="216" y="324"/>
                </a:lnTo>
                <a:lnTo>
                  <a:pt x="252" y="312"/>
                </a:lnTo>
                <a:lnTo>
                  <a:pt x="288" y="288"/>
                </a:lnTo>
                <a:lnTo>
                  <a:pt x="300" y="252"/>
                </a:lnTo>
                <a:lnTo>
                  <a:pt x="336" y="228"/>
                </a:lnTo>
                <a:lnTo>
                  <a:pt x="348" y="192"/>
                </a:lnTo>
                <a:lnTo>
                  <a:pt x="384" y="168"/>
                </a:lnTo>
                <a:lnTo>
                  <a:pt x="408" y="132"/>
                </a:lnTo>
                <a:lnTo>
                  <a:pt x="444" y="108"/>
                </a:lnTo>
                <a:lnTo>
                  <a:pt x="480" y="96"/>
                </a:lnTo>
                <a:lnTo>
                  <a:pt x="516" y="84"/>
                </a:lnTo>
                <a:lnTo>
                  <a:pt x="552" y="84"/>
                </a:lnTo>
                <a:lnTo>
                  <a:pt x="588" y="72"/>
                </a:lnTo>
                <a:lnTo>
                  <a:pt x="624" y="72"/>
                </a:lnTo>
                <a:lnTo>
                  <a:pt x="660" y="72"/>
                </a:lnTo>
                <a:lnTo>
                  <a:pt x="756" y="60"/>
                </a:lnTo>
              </a:path>
            </a:pathLst>
          </a:custGeom>
          <a:solidFill>
            <a:srgbClr val="114FFB"/>
          </a:solidFill>
          <a:ln w="12700" cap="rnd" cmpd="sng">
            <a:solidFill>
              <a:schemeClr val="tx1"/>
            </a:solidFill>
            <a:prstDash val="solid"/>
            <a:round/>
            <a:headEnd type="none" w="sm" len="sm"/>
            <a:tailEnd type="none" w="sm" len="sm"/>
          </a:ln>
          <a:effectLst/>
        </p:spPr>
        <p:txBody>
          <a:bodyPr/>
          <a:lstStyle/>
          <a:p>
            <a:endParaRPr lang="en-US"/>
          </a:p>
        </p:txBody>
      </p:sp>
      <p:sp>
        <p:nvSpPr>
          <p:cNvPr id="1609735" name="Freeform 7"/>
          <p:cNvSpPr>
            <a:spLocks/>
          </p:cNvSpPr>
          <p:nvPr/>
        </p:nvSpPr>
        <p:spPr bwMode="auto">
          <a:xfrm>
            <a:off x="2286000" y="3486150"/>
            <a:ext cx="1773238" cy="954088"/>
          </a:xfrm>
          <a:custGeom>
            <a:avLst/>
            <a:gdLst/>
            <a:ahLst/>
            <a:cxnLst>
              <a:cxn ang="0">
                <a:pos x="1080" y="0"/>
              </a:cxn>
              <a:cxn ang="0">
                <a:pos x="1020" y="60"/>
              </a:cxn>
              <a:cxn ang="0">
                <a:pos x="948" y="108"/>
              </a:cxn>
              <a:cxn ang="0">
                <a:pos x="876" y="108"/>
              </a:cxn>
              <a:cxn ang="0">
                <a:pos x="804" y="108"/>
              </a:cxn>
              <a:cxn ang="0">
                <a:pos x="756" y="168"/>
              </a:cxn>
              <a:cxn ang="0">
                <a:pos x="684" y="192"/>
              </a:cxn>
              <a:cxn ang="0">
                <a:pos x="612" y="192"/>
              </a:cxn>
              <a:cxn ang="0">
                <a:pos x="540" y="192"/>
              </a:cxn>
              <a:cxn ang="0">
                <a:pos x="468" y="192"/>
              </a:cxn>
              <a:cxn ang="0">
                <a:pos x="384" y="192"/>
              </a:cxn>
              <a:cxn ang="0">
                <a:pos x="312" y="240"/>
              </a:cxn>
              <a:cxn ang="0">
                <a:pos x="240" y="276"/>
              </a:cxn>
              <a:cxn ang="0">
                <a:pos x="168" y="288"/>
              </a:cxn>
              <a:cxn ang="0">
                <a:pos x="96" y="300"/>
              </a:cxn>
              <a:cxn ang="0">
                <a:pos x="36" y="348"/>
              </a:cxn>
              <a:cxn ang="0">
                <a:pos x="0" y="420"/>
              </a:cxn>
              <a:cxn ang="0">
                <a:pos x="0" y="504"/>
              </a:cxn>
              <a:cxn ang="0">
                <a:pos x="36" y="552"/>
              </a:cxn>
              <a:cxn ang="0">
                <a:pos x="108" y="576"/>
              </a:cxn>
              <a:cxn ang="0">
                <a:pos x="192" y="600"/>
              </a:cxn>
              <a:cxn ang="0">
                <a:pos x="264" y="600"/>
              </a:cxn>
              <a:cxn ang="0">
                <a:pos x="336" y="588"/>
              </a:cxn>
              <a:cxn ang="0">
                <a:pos x="384" y="528"/>
              </a:cxn>
              <a:cxn ang="0">
                <a:pos x="444" y="468"/>
              </a:cxn>
              <a:cxn ang="0">
                <a:pos x="516" y="408"/>
              </a:cxn>
              <a:cxn ang="0">
                <a:pos x="564" y="336"/>
              </a:cxn>
              <a:cxn ang="0">
                <a:pos x="636" y="288"/>
              </a:cxn>
              <a:cxn ang="0">
                <a:pos x="708" y="276"/>
              </a:cxn>
              <a:cxn ang="0">
                <a:pos x="780" y="264"/>
              </a:cxn>
              <a:cxn ang="0">
                <a:pos x="828" y="192"/>
              </a:cxn>
              <a:cxn ang="0">
                <a:pos x="900" y="168"/>
              </a:cxn>
              <a:cxn ang="0">
                <a:pos x="972" y="144"/>
              </a:cxn>
              <a:cxn ang="0">
                <a:pos x="1044" y="108"/>
              </a:cxn>
              <a:cxn ang="0">
                <a:pos x="1116" y="0"/>
              </a:cxn>
            </a:cxnLst>
            <a:rect l="0" t="0" r="r" b="b"/>
            <a:pathLst>
              <a:path w="1117" h="601">
                <a:moveTo>
                  <a:pt x="1116" y="0"/>
                </a:moveTo>
                <a:lnTo>
                  <a:pt x="1080" y="0"/>
                </a:lnTo>
                <a:lnTo>
                  <a:pt x="1056" y="36"/>
                </a:lnTo>
                <a:lnTo>
                  <a:pt x="1020" y="60"/>
                </a:lnTo>
                <a:lnTo>
                  <a:pt x="984" y="84"/>
                </a:lnTo>
                <a:lnTo>
                  <a:pt x="948" y="108"/>
                </a:lnTo>
                <a:lnTo>
                  <a:pt x="912" y="108"/>
                </a:lnTo>
                <a:lnTo>
                  <a:pt x="876" y="108"/>
                </a:lnTo>
                <a:lnTo>
                  <a:pt x="840" y="108"/>
                </a:lnTo>
                <a:lnTo>
                  <a:pt x="804" y="108"/>
                </a:lnTo>
                <a:lnTo>
                  <a:pt x="768" y="132"/>
                </a:lnTo>
                <a:lnTo>
                  <a:pt x="756" y="168"/>
                </a:lnTo>
                <a:lnTo>
                  <a:pt x="720" y="180"/>
                </a:lnTo>
                <a:lnTo>
                  <a:pt x="684" y="192"/>
                </a:lnTo>
                <a:lnTo>
                  <a:pt x="648" y="192"/>
                </a:lnTo>
                <a:lnTo>
                  <a:pt x="612" y="192"/>
                </a:lnTo>
                <a:lnTo>
                  <a:pt x="576" y="192"/>
                </a:lnTo>
                <a:lnTo>
                  <a:pt x="540" y="192"/>
                </a:lnTo>
                <a:lnTo>
                  <a:pt x="504" y="192"/>
                </a:lnTo>
                <a:lnTo>
                  <a:pt x="468" y="192"/>
                </a:lnTo>
                <a:lnTo>
                  <a:pt x="432" y="192"/>
                </a:lnTo>
                <a:lnTo>
                  <a:pt x="384" y="192"/>
                </a:lnTo>
                <a:lnTo>
                  <a:pt x="348" y="216"/>
                </a:lnTo>
                <a:lnTo>
                  <a:pt x="312" y="240"/>
                </a:lnTo>
                <a:lnTo>
                  <a:pt x="276" y="264"/>
                </a:lnTo>
                <a:lnTo>
                  <a:pt x="240" y="276"/>
                </a:lnTo>
                <a:lnTo>
                  <a:pt x="204" y="276"/>
                </a:lnTo>
                <a:lnTo>
                  <a:pt x="168" y="288"/>
                </a:lnTo>
                <a:lnTo>
                  <a:pt x="132" y="288"/>
                </a:lnTo>
                <a:lnTo>
                  <a:pt x="96" y="300"/>
                </a:lnTo>
                <a:lnTo>
                  <a:pt x="60" y="312"/>
                </a:lnTo>
                <a:lnTo>
                  <a:pt x="36" y="348"/>
                </a:lnTo>
                <a:lnTo>
                  <a:pt x="12" y="384"/>
                </a:lnTo>
                <a:lnTo>
                  <a:pt x="0" y="420"/>
                </a:lnTo>
                <a:lnTo>
                  <a:pt x="0" y="456"/>
                </a:lnTo>
                <a:lnTo>
                  <a:pt x="0" y="504"/>
                </a:lnTo>
                <a:lnTo>
                  <a:pt x="0" y="540"/>
                </a:lnTo>
                <a:lnTo>
                  <a:pt x="36" y="552"/>
                </a:lnTo>
                <a:lnTo>
                  <a:pt x="72" y="564"/>
                </a:lnTo>
                <a:lnTo>
                  <a:pt x="108" y="576"/>
                </a:lnTo>
                <a:lnTo>
                  <a:pt x="156" y="588"/>
                </a:lnTo>
                <a:lnTo>
                  <a:pt x="192" y="600"/>
                </a:lnTo>
                <a:lnTo>
                  <a:pt x="228" y="600"/>
                </a:lnTo>
                <a:lnTo>
                  <a:pt x="264" y="600"/>
                </a:lnTo>
                <a:lnTo>
                  <a:pt x="300" y="600"/>
                </a:lnTo>
                <a:lnTo>
                  <a:pt x="336" y="588"/>
                </a:lnTo>
                <a:lnTo>
                  <a:pt x="348" y="552"/>
                </a:lnTo>
                <a:lnTo>
                  <a:pt x="384" y="528"/>
                </a:lnTo>
                <a:lnTo>
                  <a:pt x="408" y="492"/>
                </a:lnTo>
                <a:lnTo>
                  <a:pt x="444" y="468"/>
                </a:lnTo>
                <a:lnTo>
                  <a:pt x="480" y="432"/>
                </a:lnTo>
                <a:lnTo>
                  <a:pt x="516" y="408"/>
                </a:lnTo>
                <a:lnTo>
                  <a:pt x="540" y="372"/>
                </a:lnTo>
                <a:lnTo>
                  <a:pt x="564" y="336"/>
                </a:lnTo>
                <a:lnTo>
                  <a:pt x="600" y="312"/>
                </a:lnTo>
                <a:lnTo>
                  <a:pt x="636" y="288"/>
                </a:lnTo>
                <a:lnTo>
                  <a:pt x="672" y="276"/>
                </a:lnTo>
                <a:lnTo>
                  <a:pt x="708" y="276"/>
                </a:lnTo>
                <a:lnTo>
                  <a:pt x="744" y="276"/>
                </a:lnTo>
                <a:lnTo>
                  <a:pt x="780" y="264"/>
                </a:lnTo>
                <a:lnTo>
                  <a:pt x="804" y="228"/>
                </a:lnTo>
                <a:lnTo>
                  <a:pt x="828" y="192"/>
                </a:lnTo>
                <a:lnTo>
                  <a:pt x="864" y="180"/>
                </a:lnTo>
                <a:lnTo>
                  <a:pt x="900" y="168"/>
                </a:lnTo>
                <a:lnTo>
                  <a:pt x="936" y="156"/>
                </a:lnTo>
                <a:lnTo>
                  <a:pt x="972" y="144"/>
                </a:lnTo>
                <a:lnTo>
                  <a:pt x="1008" y="120"/>
                </a:lnTo>
                <a:lnTo>
                  <a:pt x="1044" y="108"/>
                </a:lnTo>
                <a:lnTo>
                  <a:pt x="1068" y="72"/>
                </a:lnTo>
                <a:lnTo>
                  <a:pt x="1116" y="0"/>
                </a:lnTo>
              </a:path>
            </a:pathLst>
          </a:custGeom>
          <a:solidFill>
            <a:srgbClr val="EAEC5E"/>
          </a:solidFill>
          <a:ln w="12700" cap="rnd" cmpd="sng">
            <a:solidFill>
              <a:schemeClr val="tx1"/>
            </a:solidFill>
            <a:prstDash val="solid"/>
            <a:round/>
            <a:headEnd/>
            <a:tailEnd/>
          </a:ln>
          <a:effectLst/>
        </p:spPr>
        <p:txBody>
          <a:bodyPr/>
          <a:lstStyle/>
          <a:p>
            <a:endParaRPr lang="en-US"/>
          </a:p>
        </p:txBody>
      </p:sp>
      <p:sp>
        <p:nvSpPr>
          <p:cNvPr id="1609736" name="Freeform 8"/>
          <p:cNvSpPr>
            <a:spLocks/>
          </p:cNvSpPr>
          <p:nvPr/>
        </p:nvSpPr>
        <p:spPr bwMode="auto">
          <a:xfrm>
            <a:off x="1809750" y="5010150"/>
            <a:ext cx="5449888" cy="973138"/>
          </a:xfrm>
          <a:custGeom>
            <a:avLst/>
            <a:gdLst/>
            <a:ahLst/>
            <a:cxnLst>
              <a:cxn ang="0">
                <a:pos x="1260" y="144"/>
              </a:cxn>
              <a:cxn ang="0">
                <a:pos x="1296" y="288"/>
              </a:cxn>
              <a:cxn ang="0">
                <a:pos x="1152" y="312"/>
              </a:cxn>
              <a:cxn ang="0">
                <a:pos x="1008" y="336"/>
              </a:cxn>
              <a:cxn ang="0">
                <a:pos x="864" y="408"/>
              </a:cxn>
              <a:cxn ang="0">
                <a:pos x="720" y="408"/>
              </a:cxn>
              <a:cxn ang="0">
                <a:pos x="528" y="408"/>
              </a:cxn>
              <a:cxn ang="0">
                <a:pos x="348" y="480"/>
              </a:cxn>
              <a:cxn ang="0">
                <a:pos x="204" y="480"/>
              </a:cxn>
              <a:cxn ang="0">
                <a:pos x="0" y="492"/>
              </a:cxn>
              <a:cxn ang="0">
                <a:pos x="156" y="540"/>
              </a:cxn>
              <a:cxn ang="0">
                <a:pos x="300" y="540"/>
              </a:cxn>
              <a:cxn ang="0">
                <a:pos x="444" y="540"/>
              </a:cxn>
              <a:cxn ang="0">
                <a:pos x="588" y="480"/>
              </a:cxn>
              <a:cxn ang="0">
                <a:pos x="732" y="468"/>
              </a:cxn>
              <a:cxn ang="0">
                <a:pos x="888" y="468"/>
              </a:cxn>
              <a:cxn ang="0">
                <a:pos x="1032" y="456"/>
              </a:cxn>
              <a:cxn ang="0">
                <a:pos x="1176" y="408"/>
              </a:cxn>
              <a:cxn ang="0">
                <a:pos x="1320" y="396"/>
              </a:cxn>
              <a:cxn ang="0">
                <a:pos x="1452" y="444"/>
              </a:cxn>
              <a:cxn ang="0">
                <a:pos x="1584" y="504"/>
              </a:cxn>
              <a:cxn ang="0">
                <a:pos x="1728" y="516"/>
              </a:cxn>
              <a:cxn ang="0">
                <a:pos x="1872" y="516"/>
              </a:cxn>
              <a:cxn ang="0">
                <a:pos x="2076" y="492"/>
              </a:cxn>
              <a:cxn ang="0">
                <a:pos x="2220" y="480"/>
              </a:cxn>
              <a:cxn ang="0">
                <a:pos x="2364" y="504"/>
              </a:cxn>
              <a:cxn ang="0">
                <a:pos x="2508" y="552"/>
              </a:cxn>
              <a:cxn ang="0">
                <a:pos x="2652" y="552"/>
              </a:cxn>
              <a:cxn ang="0">
                <a:pos x="2808" y="576"/>
              </a:cxn>
              <a:cxn ang="0">
                <a:pos x="2964" y="612"/>
              </a:cxn>
              <a:cxn ang="0">
                <a:pos x="3108" y="612"/>
              </a:cxn>
              <a:cxn ang="0">
                <a:pos x="3252" y="600"/>
              </a:cxn>
              <a:cxn ang="0">
                <a:pos x="3432" y="600"/>
              </a:cxn>
              <a:cxn ang="0">
                <a:pos x="3300" y="552"/>
              </a:cxn>
              <a:cxn ang="0">
                <a:pos x="3156" y="552"/>
              </a:cxn>
              <a:cxn ang="0">
                <a:pos x="3000" y="528"/>
              </a:cxn>
              <a:cxn ang="0">
                <a:pos x="2856" y="516"/>
              </a:cxn>
              <a:cxn ang="0">
                <a:pos x="2712" y="492"/>
              </a:cxn>
              <a:cxn ang="0">
                <a:pos x="2568" y="480"/>
              </a:cxn>
              <a:cxn ang="0">
                <a:pos x="2412" y="468"/>
              </a:cxn>
              <a:cxn ang="0">
                <a:pos x="2280" y="396"/>
              </a:cxn>
              <a:cxn ang="0">
                <a:pos x="2136" y="396"/>
              </a:cxn>
              <a:cxn ang="0">
                <a:pos x="1992" y="420"/>
              </a:cxn>
              <a:cxn ang="0">
                <a:pos x="1848" y="444"/>
              </a:cxn>
              <a:cxn ang="0">
                <a:pos x="1704" y="444"/>
              </a:cxn>
              <a:cxn ang="0">
                <a:pos x="1560" y="444"/>
              </a:cxn>
              <a:cxn ang="0">
                <a:pos x="1428" y="360"/>
              </a:cxn>
              <a:cxn ang="0">
                <a:pos x="1368" y="216"/>
              </a:cxn>
              <a:cxn ang="0">
                <a:pos x="1452" y="108"/>
              </a:cxn>
              <a:cxn ang="0">
                <a:pos x="1464" y="0"/>
              </a:cxn>
            </a:cxnLst>
            <a:rect l="0" t="0" r="r" b="b"/>
            <a:pathLst>
              <a:path w="3433" h="613">
                <a:moveTo>
                  <a:pt x="1284" y="84"/>
                </a:moveTo>
                <a:lnTo>
                  <a:pt x="1284" y="72"/>
                </a:lnTo>
                <a:lnTo>
                  <a:pt x="1284" y="108"/>
                </a:lnTo>
                <a:lnTo>
                  <a:pt x="1260" y="144"/>
                </a:lnTo>
                <a:lnTo>
                  <a:pt x="1260" y="180"/>
                </a:lnTo>
                <a:lnTo>
                  <a:pt x="1272" y="216"/>
                </a:lnTo>
                <a:lnTo>
                  <a:pt x="1284" y="252"/>
                </a:lnTo>
                <a:lnTo>
                  <a:pt x="1296" y="288"/>
                </a:lnTo>
                <a:lnTo>
                  <a:pt x="1260" y="300"/>
                </a:lnTo>
                <a:lnTo>
                  <a:pt x="1224" y="300"/>
                </a:lnTo>
                <a:lnTo>
                  <a:pt x="1188" y="300"/>
                </a:lnTo>
                <a:lnTo>
                  <a:pt x="1152" y="312"/>
                </a:lnTo>
                <a:lnTo>
                  <a:pt x="1116" y="312"/>
                </a:lnTo>
                <a:lnTo>
                  <a:pt x="1080" y="312"/>
                </a:lnTo>
                <a:lnTo>
                  <a:pt x="1044" y="324"/>
                </a:lnTo>
                <a:lnTo>
                  <a:pt x="1008" y="336"/>
                </a:lnTo>
                <a:lnTo>
                  <a:pt x="972" y="372"/>
                </a:lnTo>
                <a:lnTo>
                  <a:pt x="936" y="396"/>
                </a:lnTo>
                <a:lnTo>
                  <a:pt x="900" y="408"/>
                </a:lnTo>
                <a:lnTo>
                  <a:pt x="864" y="408"/>
                </a:lnTo>
                <a:lnTo>
                  <a:pt x="828" y="408"/>
                </a:lnTo>
                <a:lnTo>
                  <a:pt x="792" y="408"/>
                </a:lnTo>
                <a:lnTo>
                  <a:pt x="756" y="408"/>
                </a:lnTo>
                <a:lnTo>
                  <a:pt x="720" y="408"/>
                </a:lnTo>
                <a:lnTo>
                  <a:pt x="684" y="408"/>
                </a:lnTo>
                <a:lnTo>
                  <a:pt x="600" y="408"/>
                </a:lnTo>
                <a:lnTo>
                  <a:pt x="564" y="408"/>
                </a:lnTo>
                <a:lnTo>
                  <a:pt x="528" y="408"/>
                </a:lnTo>
                <a:lnTo>
                  <a:pt x="492" y="432"/>
                </a:lnTo>
                <a:lnTo>
                  <a:pt x="468" y="468"/>
                </a:lnTo>
                <a:lnTo>
                  <a:pt x="384" y="480"/>
                </a:lnTo>
                <a:lnTo>
                  <a:pt x="348" y="480"/>
                </a:lnTo>
                <a:lnTo>
                  <a:pt x="312" y="480"/>
                </a:lnTo>
                <a:lnTo>
                  <a:pt x="276" y="480"/>
                </a:lnTo>
                <a:lnTo>
                  <a:pt x="240" y="480"/>
                </a:lnTo>
                <a:lnTo>
                  <a:pt x="204" y="480"/>
                </a:lnTo>
                <a:lnTo>
                  <a:pt x="168" y="480"/>
                </a:lnTo>
                <a:lnTo>
                  <a:pt x="132" y="480"/>
                </a:lnTo>
                <a:lnTo>
                  <a:pt x="96" y="492"/>
                </a:lnTo>
                <a:lnTo>
                  <a:pt x="0" y="492"/>
                </a:lnTo>
                <a:lnTo>
                  <a:pt x="24" y="528"/>
                </a:lnTo>
                <a:lnTo>
                  <a:pt x="84" y="540"/>
                </a:lnTo>
                <a:lnTo>
                  <a:pt x="120" y="540"/>
                </a:lnTo>
                <a:lnTo>
                  <a:pt x="156" y="540"/>
                </a:lnTo>
                <a:lnTo>
                  <a:pt x="192" y="540"/>
                </a:lnTo>
                <a:lnTo>
                  <a:pt x="228" y="540"/>
                </a:lnTo>
                <a:lnTo>
                  <a:pt x="264" y="540"/>
                </a:lnTo>
                <a:lnTo>
                  <a:pt x="300" y="540"/>
                </a:lnTo>
                <a:lnTo>
                  <a:pt x="336" y="540"/>
                </a:lnTo>
                <a:lnTo>
                  <a:pt x="372" y="540"/>
                </a:lnTo>
                <a:lnTo>
                  <a:pt x="408" y="540"/>
                </a:lnTo>
                <a:lnTo>
                  <a:pt x="444" y="540"/>
                </a:lnTo>
                <a:lnTo>
                  <a:pt x="480" y="528"/>
                </a:lnTo>
                <a:lnTo>
                  <a:pt x="516" y="516"/>
                </a:lnTo>
                <a:lnTo>
                  <a:pt x="552" y="504"/>
                </a:lnTo>
                <a:lnTo>
                  <a:pt x="588" y="480"/>
                </a:lnTo>
                <a:lnTo>
                  <a:pt x="624" y="468"/>
                </a:lnTo>
                <a:lnTo>
                  <a:pt x="660" y="468"/>
                </a:lnTo>
                <a:lnTo>
                  <a:pt x="696" y="468"/>
                </a:lnTo>
                <a:lnTo>
                  <a:pt x="732" y="468"/>
                </a:lnTo>
                <a:lnTo>
                  <a:pt x="780" y="468"/>
                </a:lnTo>
                <a:lnTo>
                  <a:pt x="816" y="468"/>
                </a:lnTo>
                <a:lnTo>
                  <a:pt x="852" y="468"/>
                </a:lnTo>
                <a:lnTo>
                  <a:pt x="888" y="468"/>
                </a:lnTo>
                <a:lnTo>
                  <a:pt x="924" y="468"/>
                </a:lnTo>
                <a:lnTo>
                  <a:pt x="960" y="468"/>
                </a:lnTo>
                <a:lnTo>
                  <a:pt x="996" y="468"/>
                </a:lnTo>
                <a:lnTo>
                  <a:pt x="1032" y="456"/>
                </a:lnTo>
                <a:lnTo>
                  <a:pt x="1068" y="444"/>
                </a:lnTo>
                <a:lnTo>
                  <a:pt x="1104" y="432"/>
                </a:lnTo>
                <a:lnTo>
                  <a:pt x="1140" y="408"/>
                </a:lnTo>
                <a:lnTo>
                  <a:pt x="1176" y="408"/>
                </a:lnTo>
                <a:lnTo>
                  <a:pt x="1212" y="396"/>
                </a:lnTo>
                <a:lnTo>
                  <a:pt x="1248" y="396"/>
                </a:lnTo>
                <a:lnTo>
                  <a:pt x="1284" y="396"/>
                </a:lnTo>
                <a:lnTo>
                  <a:pt x="1320" y="396"/>
                </a:lnTo>
                <a:lnTo>
                  <a:pt x="1356" y="396"/>
                </a:lnTo>
                <a:lnTo>
                  <a:pt x="1392" y="396"/>
                </a:lnTo>
                <a:lnTo>
                  <a:pt x="1428" y="408"/>
                </a:lnTo>
                <a:lnTo>
                  <a:pt x="1452" y="444"/>
                </a:lnTo>
                <a:lnTo>
                  <a:pt x="1476" y="480"/>
                </a:lnTo>
                <a:lnTo>
                  <a:pt x="1512" y="492"/>
                </a:lnTo>
                <a:lnTo>
                  <a:pt x="1548" y="504"/>
                </a:lnTo>
                <a:lnTo>
                  <a:pt x="1584" y="504"/>
                </a:lnTo>
                <a:lnTo>
                  <a:pt x="1620" y="516"/>
                </a:lnTo>
                <a:lnTo>
                  <a:pt x="1656" y="516"/>
                </a:lnTo>
                <a:lnTo>
                  <a:pt x="1692" y="516"/>
                </a:lnTo>
                <a:lnTo>
                  <a:pt x="1728" y="516"/>
                </a:lnTo>
                <a:lnTo>
                  <a:pt x="1764" y="516"/>
                </a:lnTo>
                <a:lnTo>
                  <a:pt x="1800" y="516"/>
                </a:lnTo>
                <a:lnTo>
                  <a:pt x="1836" y="516"/>
                </a:lnTo>
                <a:lnTo>
                  <a:pt x="1872" y="516"/>
                </a:lnTo>
                <a:lnTo>
                  <a:pt x="1968" y="516"/>
                </a:lnTo>
                <a:lnTo>
                  <a:pt x="2004" y="516"/>
                </a:lnTo>
                <a:lnTo>
                  <a:pt x="2040" y="504"/>
                </a:lnTo>
                <a:lnTo>
                  <a:pt x="2076" y="492"/>
                </a:lnTo>
                <a:lnTo>
                  <a:pt x="2112" y="480"/>
                </a:lnTo>
                <a:lnTo>
                  <a:pt x="2148" y="480"/>
                </a:lnTo>
                <a:lnTo>
                  <a:pt x="2184" y="480"/>
                </a:lnTo>
                <a:lnTo>
                  <a:pt x="2220" y="480"/>
                </a:lnTo>
                <a:lnTo>
                  <a:pt x="2256" y="480"/>
                </a:lnTo>
                <a:lnTo>
                  <a:pt x="2292" y="480"/>
                </a:lnTo>
                <a:lnTo>
                  <a:pt x="2328" y="480"/>
                </a:lnTo>
                <a:lnTo>
                  <a:pt x="2364" y="504"/>
                </a:lnTo>
                <a:lnTo>
                  <a:pt x="2400" y="528"/>
                </a:lnTo>
                <a:lnTo>
                  <a:pt x="2436" y="540"/>
                </a:lnTo>
                <a:lnTo>
                  <a:pt x="2472" y="552"/>
                </a:lnTo>
                <a:lnTo>
                  <a:pt x="2508" y="552"/>
                </a:lnTo>
                <a:lnTo>
                  <a:pt x="2544" y="552"/>
                </a:lnTo>
                <a:lnTo>
                  <a:pt x="2580" y="552"/>
                </a:lnTo>
                <a:lnTo>
                  <a:pt x="2616" y="552"/>
                </a:lnTo>
                <a:lnTo>
                  <a:pt x="2652" y="552"/>
                </a:lnTo>
                <a:lnTo>
                  <a:pt x="2688" y="552"/>
                </a:lnTo>
                <a:lnTo>
                  <a:pt x="2724" y="552"/>
                </a:lnTo>
                <a:lnTo>
                  <a:pt x="2760" y="552"/>
                </a:lnTo>
                <a:lnTo>
                  <a:pt x="2808" y="576"/>
                </a:lnTo>
                <a:lnTo>
                  <a:pt x="2856" y="600"/>
                </a:lnTo>
                <a:lnTo>
                  <a:pt x="2892" y="612"/>
                </a:lnTo>
                <a:lnTo>
                  <a:pt x="2928" y="612"/>
                </a:lnTo>
                <a:lnTo>
                  <a:pt x="2964" y="612"/>
                </a:lnTo>
                <a:lnTo>
                  <a:pt x="3000" y="612"/>
                </a:lnTo>
                <a:lnTo>
                  <a:pt x="3036" y="612"/>
                </a:lnTo>
                <a:lnTo>
                  <a:pt x="3072" y="612"/>
                </a:lnTo>
                <a:lnTo>
                  <a:pt x="3108" y="612"/>
                </a:lnTo>
                <a:lnTo>
                  <a:pt x="3144" y="600"/>
                </a:lnTo>
                <a:lnTo>
                  <a:pt x="3180" y="600"/>
                </a:lnTo>
                <a:lnTo>
                  <a:pt x="3216" y="600"/>
                </a:lnTo>
                <a:lnTo>
                  <a:pt x="3252" y="600"/>
                </a:lnTo>
                <a:lnTo>
                  <a:pt x="3288" y="600"/>
                </a:lnTo>
                <a:lnTo>
                  <a:pt x="3324" y="600"/>
                </a:lnTo>
                <a:lnTo>
                  <a:pt x="3360" y="600"/>
                </a:lnTo>
                <a:lnTo>
                  <a:pt x="3432" y="600"/>
                </a:lnTo>
                <a:lnTo>
                  <a:pt x="3432" y="564"/>
                </a:lnTo>
                <a:lnTo>
                  <a:pt x="3372" y="552"/>
                </a:lnTo>
                <a:lnTo>
                  <a:pt x="3336" y="552"/>
                </a:lnTo>
                <a:lnTo>
                  <a:pt x="3300" y="552"/>
                </a:lnTo>
                <a:lnTo>
                  <a:pt x="3264" y="552"/>
                </a:lnTo>
                <a:lnTo>
                  <a:pt x="3228" y="552"/>
                </a:lnTo>
                <a:lnTo>
                  <a:pt x="3192" y="552"/>
                </a:lnTo>
                <a:lnTo>
                  <a:pt x="3156" y="552"/>
                </a:lnTo>
                <a:lnTo>
                  <a:pt x="3120" y="552"/>
                </a:lnTo>
                <a:lnTo>
                  <a:pt x="3084" y="552"/>
                </a:lnTo>
                <a:lnTo>
                  <a:pt x="3036" y="552"/>
                </a:lnTo>
                <a:lnTo>
                  <a:pt x="3000" y="528"/>
                </a:lnTo>
                <a:lnTo>
                  <a:pt x="2964" y="528"/>
                </a:lnTo>
                <a:lnTo>
                  <a:pt x="2928" y="528"/>
                </a:lnTo>
                <a:lnTo>
                  <a:pt x="2892" y="528"/>
                </a:lnTo>
                <a:lnTo>
                  <a:pt x="2856" y="516"/>
                </a:lnTo>
                <a:lnTo>
                  <a:pt x="2820" y="504"/>
                </a:lnTo>
                <a:lnTo>
                  <a:pt x="2784" y="492"/>
                </a:lnTo>
                <a:lnTo>
                  <a:pt x="2748" y="492"/>
                </a:lnTo>
                <a:lnTo>
                  <a:pt x="2712" y="492"/>
                </a:lnTo>
                <a:lnTo>
                  <a:pt x="2676" y="492"/>
                </a:lnTo>
                <a:lnTo>
                  <a:pt x="2640" y="492"/>
                </a:lnTo>
                <a:lnTo>
                  <a:pt x="2604" y="492"/>
                </a:lnTo>
                <a:lnTo>
                  <a:pt x="2568" y="480"/>
                </a:lnTo>
                <a:lnTo>
                  <a:pt x="2532" y="480"/>
                </a:lnTo>
                <a:lnTo>
                  <a:pt x="2484" y="468"/>
                </a:lnTo>
                <a:lnTo>
                  <a:pt x="2448" y="468"/>
                </a:lnTo>
                <a:lnTo>
                  <a:pt x="2412" y="468"/>
                </a:lnTo>
                <a:lnTo>
                  <a:pt x="2388" y="432"/>
                </a:lnTo>
                <a:lnTo>
                  <a:pt x="2352" y="408"/>
                </a:lnTo>
                <a:lnTo>
                  <a:pt x="2316" y="408"/>
                </a:lnTo>
                <a:lnTo>
                  <a:pt x="2280" y="396"/>
                </a:lnTo>
                <a:lnTo>
                  <a:pt x="2244" y="396"/>
                </a:lnTo>
                <a:lnTo>
                  <a:pt x="2208" y="396"/>
                </a:lnTo>
                <a:lnTo>
                  <a:pt x="2172" y="396"/>
                </a:lnTo>
                <a:lnTo>
                  <a:pt x="2136" y="396"/>
                </a:lnTo>
                <a:lnTo>
                  <a:pt x="2100" y="396"/>
                </a:lnTo>
                <a:lnTo>
                  <a:pt x="2064" y="408"/>
                </a:lnTo>
                <a:lnTo>
                  <a:pt x="2028" y="420"/>
                </a:lnTo>
                <a:lnTo>
                  <a:pt x="1992" y="420"/>
                </a:lnTo>
                <a:lnTo>
                  <a:pt x="1956" y="432"/>
                </a:lnTo>
                <a:lnTo>
                  <a:pt x="1920" y="432"/>
                </a:lnTo>
                <a:lnTo>
                  <a:pt x="1884" y="444"/>
                </a:lnTo>
                <a:lnTo>
                  <a:pt x="1848" y="444"/>
                </a:lnTo>
                <a:lnTo>
                  <a:pt x="1812" y="444"/>
                </a:lnTo>
                <a:lnTo>
                  <a:pt x="1776" y="444"/>
                </a:lnTo>
                <a:lnTo>
                  <a:pt x="1740" y="444"/>
                </a:lnTo>
                <a:lnTo>
                  <a:pt x="1704" y="444"/>
                </a:lnTo>
                <a:lnTo>
                  <a:pt x="1668" y="444"/>
                </a:lnTo>
                <a:lnTo>
                  <a:pt x="1632" y="444"/>
                </a:lnTo>
                <a:lnTo>
                  <a:pt x="1596" y="444"/>
                </a:lnTo>
                <a:lnTo>
                  <a:pt x="1560" y="444"/>
                </a:lnTo>
                <a:lnTo>
                  <a:pt x="1524" y="432"/>
                </a:lnTo>
                <a:lnTo>
                  <a:pt x="1500" y="396"/>
                </a:lnTo>
                <a:lnTo>
                  <a:pt x="1464" y="372"/>
                </a:lnTo>
                <a:lnTo>
                  <a:pt x="1428" y="360"/>
                </a:lnTo>
                <a:lnTo>
                  <a:pt x="1404" y="324"/>
                </a:lnTo>
                <a:lnTo>
                  <a:pt x="1404" y="288"/>
                </a:lnTo>
                <a:lnTo>
                  <a:pt x="1392" y="252"/>
                </a:lnTo>
                <a:lnTo>
                  <a:pt x="1368" y="216"/>
                </a:lnTo>
                <a:lnTo>
                  <a:pt x="1368" y="180"/>
                </a:lnTo>
                <a:lnTo>
                  <a:pt x="1404" y="156"/>
                </a:lnTo>
                <a:lnTo>
                  <a:pt x="1416" y="120"/>
                </a:lnTo>
                <a:lnTo>
                  <a:pt x="1452" y="108"/>
                </a:lnTo>
                <a:lnTo>
                  <a:pt x="1464" y="72"/>
                </a:lnTo>
                <a:lnTo>
                  <a:pt x="1500" y="60"/>
                </a:lnTo>
                <a:lnTo>
                  <a:pt x="1512" y="24"/>
                </a:lnTo>
                <a:lnTo>
                  <a:pt x="1464" y="0"/>
                </a:lnTo>
                <a:lnTo>
                  <a:pt x="1452" y="24"/>
                </a:lnTo>
                <a:lnTo>
                  <a:pt x="1392" y="24"/>
                </a:lnTo>
              </a:path>
            </a:pathLst>
          </a:custGeom>
          <a:solidFill>
            <a:srgbClr val="FC0128"/>
          </a:solidFill>
          <a:ln w="12700" cap="rnd" cmpd="sng">
            <a:solidFill>
              <a:srgbClr val="FC0128"/>
            </a:solidFill>
            <a:prstDash val="solid"/>
            <a:round/>
            <a:headEnd type="none" w="sm" len="sm"/>
            <a:tailEnd type="none" w="sm" len="sm"/>
          </a:ln>
          <a:effectLst/>
        </p:spPr>
        <p:txBody>
          <a:bodyPr/>
          <a:lstStyle/>
          <a:p>
            <a:endParaRPr lang="en-US"/>
          </a:p>
        </p:txBody>
      </p:sp>
      <p:sp>
        <p:nvSpPr>
          <p:cNvPr id="1609737" name="Freeform 9"/>
          <p:cNvSpPr>
            <a:spLocks/>
          </p:cNvSpPr>
          <p:nvPr/>
        </p:nvSpPr>
        <p:spPr bwMode="auto">
          <a:xfrm>
            <a:off x="1866900" y="4152900"/>
            <a:ext cx="725488" cy="439738"/>
          </a:xfrm>
          <a:custGeom>
            <a:avLst/>
            <a:gdLst/>
            <a:ahLst/>
            <a:cxnLst>
              <a:cxn ang="0">
                <a:pos x="240" y="0"/>
              </a:cxn>
              <a:cxn ang="0">
                <a:pos x="228" y="48"/>
              </a:cxn>
              <a:cxn ang="0">
                <a:pos x="252" y="84"/>
              </a:cxn>
              <a:cxn ang="0">
                <a:pos x="228" y="144"/>
              </a:cxn>
              <a:cxn ang="0">
                <a:pos x="312" y="144"/>
              </a:cxn>
              <a:cxn ang="0">
                <a:pos x="324" y="192"/>
              </a:cxn>
              <a:cxn ang="0">
                <a:pos x="408" y="156"/>
              </a:cxn>
              <a:cxn ang="0">
                <a:pos x="456" y="216"/>
              </a:cxn>
              <a:cxn ang="0">
                <a:pos x="312" y="204"/>
              </a:cxn>
              <a:cxn ang="0">
                <a:pos x="288" y="204"/>
              </a:cxn>
              <a:cxn ang="0">
                <a:pos x="276" y="180"/>
              </a:cxn>
              <a:cxn ang="0">
                <a:pos x="252" y="180"/>
              </a:cxn>
              <a:cxn ang="0">
                <a:pos x="228" y="144"/>
              </a:cxn>
              <a:cxn ang="0">
                <a:pos x="216" y="180"/>
              </a:cxn>
              <a:cxn ang="0">
                <a:pos x="144" y="156"/>
              </a:cxn>
              <a:cxn ang="0">
                <a:pos x="132" y="192"/>
              </a:cxn>
              <a:cxn ang="0">
                <a:pos x="108" y="228"/>
              </a:cxn>
              <a:cxn ang="0">
                <a:pos x="72" y="252"/>
              </a:cxn>
              <a:cxn ang="0">
                <a:pos x="36" y="264"/>
              </a:cxn>
              <a:cxn ang="0">
                <a:pos x="0" y="276"/>
              </a:cxn>
              <a:cxn ang="0">
                <a:pos x="0" y="252"/>
              </a:cxn>
              <a:cxn ang="0">
                <a:pos x="36" y="252"/>
              </a:cxn>
              <a:cxn ang="0">
                <a:pos x="72" y="228"/>
              </a:cxn>
              <a:cxn ang="0">
                <a:pos x="96" y="192"/>
              </a:cxn>
              <a:cxn ang="0">
                <a:pos x="120" y="156"/>
              </a:cxn>
              <a:cxn ang="0">
                <a:pos x="156" y="120"/>
              </a:cxn>
              <a:cxn ang="0">
                <a:pos x="192" y="132"/>
              </a:cxn>
              <a:cxn ang="0">
                <a:pos x="216" y="60"/>
              </a:cxn>
              <a:cxn ang="0">
                <a:pos x="228" y="72"/>
              </a:cxn>
              <a:cxn ang="0">
                <a:pos x="216" y="72"/>
              </a:cxn>
              <a:cxn ang="0">
                <a:pos x="240" y="0"/>
              </a:cxn>
            </a:cxnLst>
            <a:rect l="0" t="0" r="r" b="b"/>
            <a:pathLst>
              <a:path w="457" h="277">
                <a:moveTo>
                  <a:pt x="240" y="0"/>
                </a:moveTo>
                <a:lnTo>
                  <a:pt x="228" y="48"/>
                </a:lnTo>
                <a:lnTo>
                  <a:pt x="252" y="84"/>
                </a:lnTo>
                <a:lnTo>
                  <a:pt x="228" y="144"/>
                </a:lnTo>
                <a:lnTo>
                  <a:pt x="312" y="144"/>
                </a:lnTo>
                <a:lnTo>
                  <a:pt x="324" y="192"/>
                </a:lnTo>
                <a:lnTo>
                  <a:pt x="408" y="156"/>
                </a:lnTo>
                <a:lnTo>
                  <a:pt x="456" y="216"/>
                </a:lnTo>
                <a:lnTo>
                  <a:pt x="312" y="204"/>
                </a:lnTo>
                <a:lnTo>
                  <a:pt x="288" y="204"/>
                </a:lnTo>
                <a:lnTo>
                  <a:pt x="276" y="180"/>
                </a:lnTo>
                <a:lnTo>
                  <a:pt x="252" y="180"/>
                </a:lnTo>
                <a:lnTo>
                  <a:pt x="228" y="144"/>
                </a:lnTo>
                <a:lnTo>
                  <a:pt x="216" y="180"/>
                </a:lnTo>
                <a:lnTo>
                  <a:pt x="144" y="156"/>
                </a:lnTo>
                <a:lnTo>
                  <a:pt x="132" y="192"/>
                </a:lnTo>
                <a:lnTo>
                  <a:pt x="108" y="228"/>
                </a:lnTo>
                <a:lnTo>
                  <a:pt x="72" y="252"/>
                </a:lnTo>
                <a:lnTo>
                  <a:pt x="36" y="264"/>
                </a:lnTo>
                <a:lnTo>
                  <a:pt x="0" y="276"/>
                </a:lnTo>
                <a:lnTo>
                  <a:pt x="0" y="252"/>
                </a:lnTo>
                <a:lnTo>
                  <a:pt x="36" y="252"/>
                </a:lnTo>
                <a:lnTo>
                  <a:pt x="72" y="228"/>
                </a:lnTo>
                <a:lnTo>
                  <a:pt x="96" y="192"/>
                </a:lnTo>
                <a:lnTo>
                  <a:pt x="120" y="156"/>
                </a:lnTo>
                <a:lnTo>
                  <a:pt x="156" y="120"/>
                </a:lnTo>
                <a:lnTo>
                  <a:pt x="192" y="132"/>
                </a:lnTo>
                <a:lnTo>
                  <a:pt x="216" y="60"/>
                </a:lnTo>
                <a:lnTo>
                  <a:pt x="228" y="72"/>
                </a:lnTo>
                <a:lnTo>
                  <a:pt x="216" y="72"/>
                </a:lnTo>
                <a:lnTo>
                  <a:pt x="240" y="0"/>
                </a:lnTo>
              </a:path>
            </a:pathLst>
          </a:custGeom>
          <a:solidFill>
            <a:srgbClr val="FC0128"/>
          </a:solidFill>
          <a:ln w="12700" cap="rnd" cmpd="sng">
            <a:solidFill>
              <a:srgbClr val="FC0128"/>
            </a:solidFill>
            <a:prstDash val="solid"/>
            <a:round/>
            <a:headEnd/>
            <a:tailEnd/>
          </a:ln>
          <a:effectLst/>
        </p:spPr>
        <p:txBody>
          <a:bodyPr/>
          <a:lstStyle/>
          <a:p>
            <a:endParaRPr lang="en-US"/>
          </a:p>
        </p:txBody>
      </p:sp>
      <p:sp>
        <p:nvSpPr>
          <p:cNvPr id="1609738" name="Freeform 10"/>
          <p:cNvSpPr>
            <a:spLocks/>
          </p:cNvSpPr>
          <p:nvPr/>
        </p:nvSpPr>
        <p:spPr bwMode="auto">
          <a:xfrm>
            <a:off x="1866900" y="3181350"/>
            <a:ext cx="1544638" cy="763588"/>
          </a:xfrm>
          <a:custGeom>
            <a:avLst/>
            <a:gdLst/>
            <a:ahLst/>
            <a:cxnLst>
              <a:cxn ang="0">
                <a:pos x="816" y="48"/>
              </a:cxn>
              <a:cxn ang="0">
                <a:pos x="792" y="96"/>
              </a:cxn>
              <a:cxn ang="0">
                <a:pos x="816" y="168"/>
              </a:cxn>
              <a:cxn ang="0">
                <a:pos x="852" y="192"/>
              </a:cxn>
              <a:cxn ang="0">
                <a:pos x="924" y="204"/>
              </a:cxn>
              <a:cxn ang="0">
                <a:pos x="972" y="216"/>
              </a:cxn>
              <a:cxn ang="0">
                <a:pos x="888" y="216"/>
              </a:cxn>
              <a:cxn ang="0">
                <a:pos x="816" y="168"/>
              </a:cxn>
              <a:cxn ang="0">
                <a:pos x="756" y="168"/>
              </a:cxn>
              <a:cxn ang="0">
                <a:pos x="684" y="156"/>
              </a:cxn>
              <a:cxn ang="0">
                <a:pos x="612" y="192"/>
              </a:cxn>
              <a:cxn ang="0">
                <a:pos x="540" y="192"/>
              </a:cxn>
              <a:cxn ang="0">
                <a:pos x="468" y="192"/>
              </a:cxn>
              <a:cxn ang="0">
                <a:pos x="396" y="192"/>
              </a:cxn>
              <a:cxn ang="0">
                <a:pos x="348" y="252"/>
              </a:cxn>
              <a:cxn ang="0">
                <a:pos x="324" y="324"/>
              </a:cxn>
              <a:cxn ang="0">
                <a:pos x="252" y="336"/>
              </a:cxn>
              <a:cxn ang="0">
                <a:pos x="180" y="336"/>
              </a:cxn>
              <a:cxn ang="0">
                <a:pos x="144" y="420"/>
              </a:cxn>
              <a:cxn ang="0">
                <a:pos x="72" y="468"/>
              </a:cxn>
              <a:cxn ang="0">
                <a:pos x="0" y="480"/>
              </a:cxn>
              <a:cxn ang="0">
                <a:pos x="36" y="444"/>
              </a:cxn>
              <a:cxn ang="0">
                <a:pos x="108" y="432"/>
              </a:cxn>
              <a:cxn ang="0">
                <a:pos x="132" y="360"/>
              </a:cxn>
              <a:cxn ang="0">
                <a:pos x="192" y="312"/>
              </a:cxn>
              <a:cxn ang="0">
                <a:pos x="264" y="312"/>
              </a:cxn>
              <a:cxn ang="0">
                <a:pos x="300" y="276"/>
              </a:cxn>
              <a:cxn ang="0">
                <a:pos x="336" y="216"/>
              </a:cxn>
              <a:cxn ang="0">
                <a:pos x="384" y="168"/>
              </a:cxn>
              <a:cxn ang="0">
                <a:pos x="456" y="168"/>
              </a:cxn>
              <a:cxn ang="0">
                <a:pos x="528" y="180"/>
              </a:cxn>
              <a:cxn ang="0">
                <a:pos x="600" y="132"/>
              </a:cxn>
              <a:cxn ang="0">
                <a:pos x="648" y="132"/>
              </a:cxn>
              <a:cxn ang="0">
                <a:pos x="720" y="120"/>
              </a:cxn>
              <a:cxn ang="0">
                <a:pos x="792" y="108"/>
              </a:cxn>
              <a:cxn ang="0">
                <a:pos x="828" y="0"/>
              </a:cxn>
            </a:cxnLst>
            <a:rect l="0" t="0" r="r" b="b"/>
            <a:pathLst>
              <a:path w="973" h="481">
                <a:moveTo>
                  <a:pt x="828" y="0"/>
                </a:moveTo>
                <a:lnTo>
                  <a:pt x="816" y="48"/>
                </a:lnTo>
                <a:lnTo>
                  <a:pt x="816" y="96"/>
                </a:lnTo>
                <a:lnTo>
                  <a:pt x="792" y="96"/>
                </a:lnTo>
                <a:lnTo>
                  <a:pt x="816" y="132"/>
                </a:lnTo>
                <a:lnTo>
                  <a:pt x="816" y="168"/>
                </a:lnTo>
                <a:lnTo>
                  <a:pt x="840" y="180"/>
                </a:lnTo>
                <a:lnTo>
                  <a:pt x="852" y="192"/>
                </a:lnTo>
                <a:lnTo>
                  <a:pt x="900" y="192"/>
                </a:lnTo>
                <a:lnTo>
                  <a:pt x="924" y="204"/>
                </a:lnTo>
                <a:lnTo>
                  <a:pt x="960" y="204"/>
                </a:lnTo>
                <a:lnTo>
                  <a:pt x="972" y="216"/>
                </a:lnTo>
                <a:lnTo>
                  <a:pt x="912" y="240"/>
                </a:lnTo>
                <a:lnTo>
                  <a:pt x="888" y="216"/>
                </a:lnTo>
                <a:lnTo>
                  <a:pt x="852" y="216"/>
                </a:lnTo>
                <a:lnTo>
                  <a:pt x="816" y="168"/>
                </a:lnTo>
                <a:lnTo>
                  <a:pt x="792" y="168"/>
                </a:lnTo>
                <a:lnTo>
                  <a:pt x="756" y="168"/>
                </a:lnTo>
                <a:lnTo>
                  <a:pt x="720" y="156"/>
                </a:lnTo>
                <a:lnTo>
                  <a:pt x="684" y="156"/>
                </a:lnTo>
                <a:lnTo>
                  <a:pt x="648" y="168"/>
                </a:lnTo>
                <a:lnTo>
                  <a:pt x="612" y="192"/>
                </a:lnTo>
                <a:lnTo>
                  <a:pt x="576" y="192"/>
                </a:lnTo>
                <a:lnTo>
                  <a:pt x="540" y="192"/>
                </a:lnTo>
                <a:lnTo>
                  <a:pt x="504" y="192"/>
                </a:lnTo>
                <a:lnTo>
                  <a:pt x="468" y="192"/>
                </a:lnTo>
                <a:lnTo>
                  <a:pt x="432" y="192"/>
                </a:lnTo>
                <a:lnTo>
                  <a:pt x="396" y="192"/>
                </a:lnTo>
                <a:lnTo>
                  <a:pt x="360" y="216"/>
                </a:lnTo>
                <a:lnTo>
                  <a:pt x="348" y="252"/>
                </a:lnTo>
                <a:lnTo>
                  <a:pt x="336" y="288"/>
                </a:lnTo>
                <a:lnTo>
                  <a:pt x="324" y="324"/>
                </a:lnTo>
                <a:lnTo>
                  <a:pt x="288" y="336"/>
                </a:lnTo>
                <a:lnTo>
                  <a:pt x="252" y="336"/>
                </a:lnTo>
                <a:lnTo>
                  <a:pt x="216" y="336"/>
                </a:lnTo>
                <a:lnTo>
                  <a:pt x="180" y="336"/>
                </a:lnTo>
                <a:lnTo>
                  <a:pt x="156" y="384"/>
                </a:lnTo>
                <a:lnTo>
                  <a:pt x="144" y="420"/>
                </a:lnTo>
                <a:lnTo>
                  <a:pt x="108" y="444"/>
                </a:lnTo>
                <a:lnTo>
                  <a:pt x="72" y="468"/>
                </a:lnTo>
                <a:lnTo>
                  <a:pt x="36" y="468"/>
                </a:lnTo>
                <a:lnTo>
                  <a:pt x="0" y="480"/>
                </a:lnTo>
                <a:lnTo>
                  <a:pt x="0" y="456"/>
                </a:lnTo>
                <a:lnTo>
                  <a:pt x="36" y="444"/>
                </a:lnTo>
                <a:lnTo>
                  <a:pt x="72" y="444"/>
                </a:lnTo>
                <a:lnTo>
                  <a:pt x="108" y="432"/>
                </a:lnTo>
                <a:lnTo>
                  <a:pt x="120" y="396"/>
                </a:lnTo>
                <a:lnTo>
                  <a:pt x="132" y="360"/>
                </a:lnTo>
                <a:lnTo>
                  <a:pt x="156" y="324"/>
                </a:lnTo>
                <a:lnTo>
                  <a:pt x="192" y="312"/>
                </a:lnTo>
                <a:lnTo>
                  <a:pt x="228" y="312"/>
                </a:lnTo>
                <a:lnTo>
                  <a:pt x="264" y="312"/>
                </a:lnTo>
                <a:lnTo>
                  <a:pt x="300" y="312"/>
                </a:lnTo>
                <a:lnTo>
                  <a:pt x="300" y="276"/>
                </a:lnTo>
                <a:lnTo>
                  <a:pt x="336" y="252"/>
                </a:lnTo>
                <a:lnTo>
                  <a:pt x="336" y="216"/>
                </a:lnTo>
                <a:lnTo>
                  <a:pt x="348" y="180"/>
                </a:lnTo>
                <a:lnTo>
                  <a:pt x="384" y="168"/>
                </a:lnTo>
                <a:lnTo>
                  <a:pt x="420" y="168"/>
                </a:lnTo>
                <a:lnTo>
                  <a:pt x="456" y="168"/>
                </a:lnTo>
                <a:lnTo>
                  <a:pt x="492" y="168"/>
                </a:lnTo>
                <a:lnTo>
                  <a:pt x="528" y="180"/>
                </a:lnTo>
                <a:lnTo>
                  <a:pt x="564" y="168"/>
                </a:lnTo>
                <a:lnTo>
                  <a:pt x="600" y="132"/>
                </a:lnTo>
                <a:lnTo>
                  <a:pt x="636" y="168"/>
                </a:lnTo>
                <a:lnTo>
                  <a:pt x="648" y="132"/>
                </a:lnTo>
                <a:lnTo>
                  <a:pt x="684" y="120"/>
                </a:lnTo>
                <a:lnTo>
                  <a:pt x="720" y="120"/>
                </a:lnTo>
                <a:lnTo>
                  <a:pt x="756" y="120"/>
                </a:lnTo>
                <a:lnTo>
                  <a:pt x="792" y="108"/>
                </a:lnTo>
                <a:lnTo>
                  <a:pt x="768" y="72"/>
                </a:lnTo>
                <a:lnTo>
                  <a:pt x="828" y="0"/>
                </a:lnTo>
              </a:path>
            </a:pathLst>
          </a:custGeom>
          <a:solidFill>
            <a:srgbClr val="FC0128"/>
          </a:solidFill>
          <a:ln w="12700" cap="rnd" cmpd="sng">
            <a:solidFill>
              <a:srgbClr val="FC0128"/>
            </a:solidFill>
            <a:prstDash val="solid"/>
            <a:round/>
            <a:headEnd/>
            <a:tailEnd/>
          </a:ln>
          <a:effectLst/>
        </p:spPr>
        <p:txBody>
          <a:bodyPr/>
          <a:lstStyle/>
          <a:p>
            <a:endParaRPr lang="en-US"/>
          </a:p>
        </p:txBody>
      </p:sp>
      <p:sp>
        <p:nvSpPr>
          <p:cNvPr id="1609739" name="Freeform 11"/>
          <p:cNvSpPr>
            <a:spLocks/>
          </p:cNvSpPr>
          <p:nvPr/>
        </p:nvSpPr>
        <p:spPr bwMode="auto">
          <a:xfrm>
            <a:off x="4476750" y="2686050"/>
            <a:ext cx="230188" cy="268288"/>
          </a:xfrm>
          <a:custGeom>
            <a:avLst/>
            <a:gdLst/>
            <a:ahLst/>
            <a:cxnLst>
              <a:cxn ang="0">
                <a:pos x="0" y="156"/>
              </a:cxn>
              <a:cxn ang="0">
                <a:pos x="36" y="156"/>
              </a:cxn>
              <a:cxn ang="0">
                <a:pos x="48" y="120"/>
              </a:cxn>
              <a:cxn ang="0">
                <a:pos x="48" y="84"/>
              </a:cxn>
              <a:cxn ang="0">
                <a:pos x="84" y="60"/>
              </a:cxn>
              <a:cxn ang="0">
                <a:pos x="96" y="24"/>
              </a:cxn>
              <a:cxn ang="0">
                <a:pos x="132" y="0"/>
              </a:cxn>
              <a:cxn ang="0">
                <a:pos x="144" y="48"/>
              </a:cxn>
              <a:cxn ang="0">
                <a:pos x="120" y="84"/>
              </a:cxn>
              <a:cxn ang="0">
                <a:pos x="120" y="120"/>
              </a:cxn>
              <a:cxn ang="0">
                <a:pos x="96" y="156"/>
              </a:cxn>
              <a:cxn ang="0">
                <a:pos x="60" y="168"/>
              </a:cxn>
              <a:cxn ang="0">
                <a:pos x="24" y="168"/>
              </a:cxn>
              <a:cxn ang="0">
                <a:pos x="0" y="156"/>
              </a:cxn>
            </a:cxnLst>
            <a:rect l="0" t="0" r="r" b="b"/>
            <a:pathLst>
              <a:path w="145" h="169">
                <a:moveTo>
                  <a:pt x="0" y="156"/>
                </a:moveTo>
                <a:lnTo>
                  <a:pt x="36" y="156"/>
                </a:lnTo>
                <a:lnTo>
                  <a:pt x="48" y="120"/>
                </a:lnTo>
                <a:lnTo>
                  <a:pt x="48" y="84"/>
                </a:lnTo>
                <a:lnTo>
                  <a:pt x="84" y="60"/>
                </a:lnTo>
                <a:lnTo>
                  <a:pt x="96" y="24"/>
                </a:lnTo>
                <a:lnTo>
                  <a:pt x="132" y="0"/>
                </a:lnTo>
                <a:lnTo>
                  <a:pt x="144" y="48"/>
                </a:lnTo>
                <a:lnTo>
                  <a:pt x="120" y="84"/>
                </a:lnTo>
                <a:lnTo>
                  <a:pt x="120" y="120"/>
                </a:lnTo>
                <a:lnTo>
                  <a:pt x="96" y="156"/>
                </a:lnTo>
                <a:lnTo>
                  <a:pt x="60" y="168"/>
                </a:lnTo>
                <a:lnTo>
                  <a:pt x="24" y="168"/>
                </a:lnTo>
                <a:lnTo>
                  <a:pt x="0" y="156"/>
                </a:lnTo>
              </a:path>
            </a:pathLst>
          </a:custGeom>
          <a:solidFill>
            <a:srgbClr val="114FFB"/>
          </a:solidFill>
          <a:ln w="12700" cap="rnd" cmpd="sng">
            <a:solidFill>
              <a:srgbClr val="114FFB"/>
            </a:solidFill>
            <a:prstDash val="solid"/>
            <a:round/>
            <a:headEnd/>
            <a:tailEnd/>
          </a:ln>
          <a:effectLst/>
        </p:spPr>
        <p:txBody>
          <a:bodyPr/>
          <a:lstStyle/>
          <a:p>
            <a:endParaRPr lang="en-US"/>
          </a:p>
        </p:txBody>
      </p:sp>
      <p:sp>
        <p:nvSpPr>
          <p:cNvPr id="1609740" name="Arc 12"/>
          <p:cNvSpPr>
            <a:spLocks/>
          </p:cNvSpPr>
          <p:nvPr/>
        </p:nvSpPr>
        <p:spPr bwMode="auto">
          <a:xfrm>
            <a:off x="4648200" y="1817688"/>
            <a:ext cx="190500" cy="887412"/>
          </a:xfrm>
          <a:custGeom>
            <a:avLst/>
            <a:gdLst>
              <a:gd name="G0" fmla="+- 0 0 0"/>
              <a:gd name="G1" fmla="+- 17102 0 0"/>
              <a:gd name="G2" fmla="+- 21600 0 0"/>
              <a:gd name="T0" fmla="*/ 13195 w 21600"/>
              <a:gd name="T1" fmla="*/ 0 h 38702"/>
              <a:gd name="T2" fmla="*/ 0 w 21600"/>
              <a:gd name="T3" fmla="*/ 38702 h 38702"/>
              <a:gd name="T4" fmla="*/ 0 w 21600"/>
              <a:gd name="T5" fmla="*/ 17102 h 38702"/>
            </a:gdLst>
            <a:ahLst/>
            <a:cxnLst>
              <a:cxn ang="0">
                <a:pos x="T0" y="T1"/>
              </a:cxn>
              <a:cxn ang="0">
                <a:pos x="T2" y="T3"/>
              </a:cxn>
              <a:cxn ang="0">
                <a:pos x="T4" y="T5"/>
              </a:cxn>
            </a:cxnLst>
            <a:rect l="0" t="0" r="r" b="b"/>
            <a:pathLst>
              <a:path w="21600" h="38702" fill="none" extrusionOk="0">
                <a:moveTo>
                  <a:pt x="13194" y="0"/>
                </a:moveTo>
                <a:cubicBezTo>
                  <a:pt x="18495" y="4090"/>
                  <a:pt x="21600" y="10406"/>
                  <a:pt x="21600" y="17102"/>
                </a:cubicBezTo>
                <a:cubicBezTo>
                  <a:pt x="21600" y="29031"/>
                  <a:pt x="11929" y="38701"/>
                  <a:pt x="0" y="38702"/>
                </a:cubicBezTo>
              </a:path>
              <a:path w="21600" h="38702" stroke="0" extrusionOk="0">
                <a:moveTo>
                  <a:pt x="13194" y="0"/>
                </a:moveTo>
                <a:cubicBezTo>
                  <a:pt x="18495" y="4090"/>
                  <a:pt x="21600" y="10406"/>
                  <a:pt x="21600" y="17102"/>
                </a:cubicBezTo>
                <a:cubicBezTo>
                  <a:pt x="21600" y="29031"/>
                  <a:pt x="11929" y="38701"/>
                  <a:pt x="0" y="38702"/>
                </a:cubicBezTo>
                <a:lnTo>
                  <a:pt x="0" y="17102"/>
                </a:lnTo>
                <a:close/>
              </a:path>
            </a:pathLst>
          </a:custGeom>
          <a:noFill/>
          <a:ln w="12700" cap="rnd">
            <a:solidFill>
              <a:srgbClr val="114FFB"/>
            </a:solidFill>
            <a:round/>
            <a:headEnd type="stealth" w="med" len="lg"/>
            <a:tailEnd type="none" w="sm" len="sm"/>
          </a:ln>
          <a:effectLst/>
        </p:spPr>
        <p:txBody>
          <a:bodyPr wrap="none" anchor="ctr"/>
          <a:lstStyle/>
          <a:p>
            <a:endParaRPr lang="en-US"/>
          </a:p>
        </p:txBody>
      </p:sp>
      <p:sp>
        <p:nvSpPr>
          <p:cNvPr id="1609741" name="Freeform 13"/>
          <p:cNvSpPr>
            <a:spLocks/>
          </p:cNvSpPr>
          <p:nvPr/>
        </p:nvSpPr>
        <p:spPr bwMode="auto">
          <a:xfrm>
            <a:off x="3581400" y="3124200"/>
            <a:ext cx="801688" cy="1182688"/>
          </a:xfrm>
          <a:custGeom>
            <a:avLst/>
            <a:gdLst/>
            <a:ahLst/>
            <a:cxnLst>
              <a:cxn ang="0">
                <a:pos x="276" y="336"/>
              </a:cxn>
              <a:cxn ang="0">
                <a:pos x="276" y="372"/>
              </a:cxn>
              <a:cxn ang="0">
                <a:pos x="264" y="408"/>
              </a:cxn>
              <a:cxn ang="0">
                <a:pos x="228" y="420"/>
              </a:cxn>
              <a:cxn ang="0">
                <a:pos x="216" y="456"/>
              </a:cxn>
              <a:cxn ang="0">
                <a:pos x="204" y="492"/>
              </a:cxn>
              <a:cxn ang="0">
                <a:pos x="168" y="516"/>
              </a:cxn>
              <a:cxn ang="0">
                <a:pos x="132" y="540"/>
              </a:cxn>
              <a:cxn ang="0">
                <a:pos x="132" y="576"/>
              </a:cxn>
              <a:cxn ang="0">
                <a:pos x="120" y="612"/>
              </a:cxn>
              <a:cxn ang="0">
                <a:pos x="120" y="648"/>
              </a:cxn>
              <a:cxn ang="0">
                <a:pos x="0" y="744"/>
              </a:cxn>
              <a:cxn ang="0">
                <a:pos x="108" y="660"/>
              </a:cxn>
              <a:cxn ang="0">
                <a:pos x="168" y="624"/>
              </a:cxn>
              <a:cxn ang="0">
                <a:pos x="168" y="612"/>
              </a:cxn>
              <a:cxn ang="0">
                <a:pos x="204" y="576"/>
              </a:cxn>
              <a:cxn ang="0">
                <a:pos x="228" y="540"/>
              </a:cxn>
              <a:cxn ang="0">
                <a:pos x="252" y="492"/>
              </a:cxn>
              <a:cxn ang="0">
                <a:pos x="276" y="504"/>
              </a:cxn>
              <a:cxn ang="0">
                <a:pos x="276" y="468"/>
              </a:cxn>
              <a:cxn ang="0">
                <a:pos x="300" y="444"/>
              </a:cxn>
              <a:cxn ang="0">
                <a:pos x="300" y="372"/>
              </a:cxn>
              <a:cxn ang="0">
                <a:pos x="360" y="336"/>
              </a:cxn>
              <a:cxn ang="0">
                <a:pos x="360" y="360"/>
              </a:cxn>
              <a:cxn ang="0">
                <a:pos x="360" y="324"/>
              </a:cxn>
              <a:cxn ang="0">
                <a:pos x="360" y="288"/>
              </a:cxn>
              <a:cxn ang="0">
                <a:pos x="360" y="252"/>
              </a:cxn>
              <a:cxn ang="0">
                <a:pos x="396" y="240"/>
              </a:cxn>
              <a:cxn ang="0">
                <a:pos x="420" y="180"/>
              </a:cxn>
              <a:cxn ang="0">
                <a:pos x="456" y="168"/>
              </a:cxn>
              <a:cxn ang="0">
                <a:pos x="468" y="132"/>
              </a:cxn>
              <a:cxn ang="0">
                <a:pos x="480" y="120"/>
              </a:cxn>
              <a:cxn ang="0">
                <a:pos x="480" y="84"/>
              </a:cxn>
              <a:cxn ang="0">
                <a:pos x="480" y="48"/>
              </a:cxn>
              <a:cxn ang="0">
                <a:pos x="504" y="12"/>
              </a:cxn>
              <a:cxn ang="0">
                <a:pos x="468" y="0"/>
              </a:cxn>
              <a:cxn ang="0">
                <a:pos x="468" y="36"/>
              </a:cxn>
              <a:cxn ang="0">
                <a:pos x="444" y="72"/>
              </a:cxn>
              <a:cxn ang="0">
                <a:pos x="408" y="96"/>
              </a:cxn>
              <a:cxn ang="0">
                <a:pos x="384" y="132"/>
              </a:cxn>
              <a:cxn ang="0">
                <a:pos x="384" y="168"/>
              </a:cxn>
              <a:cxn ang="0">
                <a:pos x="372" y="204"/>
              </a:cxn>
              <a:cxn ang="0">
                <a:pos x="336" y="228"/>
              </a:cxn>
              <a:cxn ang="0">
                <a:pos x="336" y="264"/>
              </a:cxn>
              <a:cxn ang="0">
                <a:pos x="336" y="300"/>
              </a:cxn>
              <a:cxn ang="0">
                <a:pos x="324" y="336"/>
              </a:cxn>
              <a:cxn ang="0">
                <a:pos x="288" y="360"/>
              </a:cxn>
              <a:cxn ang="0">
                <a:pos x="276" y="336"/>
              </a:cxn>
            </a:cxnLst>
            <a:rect l="0" t="0" r="r" b="b"/>
            <a:pathLst>
              <a:path w="505" h="745">
                <a:moveTo>
                  <a:pt x="276" y="336"/>
                </a:moveTo>
                <a:lnTo>
                  <a:pt x="276" y="372"/>
                </a:lnTo>
                <a:lnTo>
                  <a:pt x="264" y="408"/>
                </a:lnTo>
                <a:lnTo>
                  <a:pt x="228" y="420"/>
                </a:lnTo>
                <a:lnTo>
                  <a:pt x="216" y="456"/>
                </a:lnTo>
                <a:lnTo>
                  <a:pt x="204" y="492"/>
                </a:lnTo>
                <a:lnTo>
                  <a:pt x="168" y="516"/>
                </a:lnTo>
                <a:lnTo>
                  <a:pt x="132" y="540"/>
                </a:lnTo>
                <a:lnTo>
                  <a:pt x="132" y="576"/>
                </a:lnTo>
                <a:lnTo>
                  <a:pt x="120" y="612"/>
                </a:lnTo>
                <a:lnTo>
                  <a:pt x="120" y="648"/>
                </a:lnTo>
                <a:lnTo>
                  <a:pt x="0" y="744"/>
                </a:lnTo>
                <a:lnTo>
                  <a:pt x="108" y="660"/>
                </a:lnTo>
                <a:lnTo>
                  <a:pt x="168" y="624"/>
                </a:lnTo>
                <a:lnTo>
                  <a:pt x="168" y="612"/>
                </a:lnTo>
                <a:lnTo>
                  <a:pt x="204" y="576"/>
                </a:lnTo>
                <a:lnTo>
                  <a:pt x="228" y="540"/>
                </a:lnTo>
                <a:lnTo>
                  <a:pt x="252" y="492"/>
                </a:lnTo>
                <a:lnTo>
                  <a:pt x="276" y="504"/>
                </a:lnTo>
                <a:lnTo>
                  <a:pt x="276" y="468"/>
                </a:lnTo>
                <a:lnTo>
                  <a:pt x="300" y="444"/>
                </a:lnTo>
                <a:lnTo>
                  <a:pt x="300" y="372"/>
                </a:lnTo>
                <a:lnTo>
                  <a:pt x="360" y="336"/>
                </a:lnTo>
                <a:lnTo>
                  <a:pt x="360" y="360"/>
                </a:lnTo>
                <a:lnTo>
                  <a:pt x="360" y="324"/>
                </a:lnTo>
                <a:lnTo>
                  <a:pt x="360" y="288"/>
                </a:lnTo>
                <a:lnTo>
                  <a:pt x="360" y="252"/>
                </a:lnTo>
                <a:lnTo>
                  <a:pt x="396" y="240"/>
                </a:lnTo>
                <a:lnTo>
                  <a:pt x="420" y="180"/>
                </a:lnTo>
                <a:lnTo>
                  <a:pt x="456" y="168"/>
                </a:lnTo>
                <a:lnTo>
                  <a:pt x="468" y="132"/>
                </a:lnTo>
                <a:lnTo>
                  <a:pt x="480" y="120"/>
                </a:lnTo>
                <a:lnTo>
                  <a:pt x="480" y="84"/>
                </a:lnTo>
                <a:lnTo>
                  <a:pt x="480" y="48"/>
                </a:lnTo>
                <a:lnTo>
                  <a:pt x="504" y="12"/>
                </a:lnTo>
                <a:lnTo>
                  <a:pt x="468" y="0"/>
                </a:lnTo>
                <a:lnTo>
                  <a:pt x="468" y="36"/>
                </a:lnTo>
                <a:lnTo>
                  <a:pt x="444" y="72"/>
                </a:lnTo>
                <a:lnTo>
                  <a:pt x="408" y="96"/>
                </a:lnTo>
                <a:lnTo>
                  <a:pt x="384" y="132"/>
                </a:lnTo>
                <a:lnTo>
                  <a:pt x="384" y="168"/>
                </a:lnTo>
                <a:lnTo>
                  <a:pt x="372" y="204"/>
                </a:lnTo>
                <a:lnTo>
                  <a:pt x="336" y="228"/>
                </a:lnTo>
                <a:lnTo>
                  <a:pt x="336" y="264"/>
                </a:lnTo>
                <a:lnTo>
                  <a:pt x="336" y="300"/>
                </a:lnTo>
                <a:lnTo>
                  <a:pt x="324" y="336"/>
                </a:lnTo>
                <a:lnTo>
                  <a:pt x="288" y="360"/>
                </a:lnTo>
                <a:lnTo>
                  <a:pt x="276" y="336"/>
                </a:lnTo>
              </a:path>
            </a:pathLst>
          </a:custGeom>
          <a:solidFill>
            <a:srgbClr val="EAEC5E"/>
          </a:solidFill>
          <a:ln w="12700" cap="rnd" cmpd="sng">
            <a:solidFill>
              <a:srgbClr val="FAFD00"/>
            </a:solidFill>
            <a:prstDash val="solid"/>
            <a:round/>
            <a:headEnd/>
            <a:tailEnd/>
          </a:ln>
          <a:effectLst/>
        </p:spPr>
        <p:txBody>
          <a:bodyPr/>
          <a:lstStyle/>
          <a:p>
            <a:endParaRPr lang="en-US"/>
          </a:p>
        </p:txBody>
      </p:sp>
      <p:sp>
        <p:nvSpPr>
          <p:cNvPr id="1609742" name="Arc 14"/>
          <p:cNvSpPr>
            <a:spLocks/>
          </p:cNvSpPr>
          <p:nvPr/>
        </p:nvSpPr>
        <p:spPr bwMode="auto">
          <a:xfrm>
            <a:off x="4705350" y="2497138"/>
            <a:ext cx="285750" cy="379412"/>
          </a:xfrm>
          <a:custGeom>
            <a:avLst/>
            <a:gdLst>
              <a:gd name="G0" fmla="+- 0 0 0"/>
              <a:gd name="G1" fmla="+- 5302 0 0"/>
              <a:gd name="G2" fmla="+- 21600 0 0"/>
              <a:gd name="T0" fmla="*/ 20939 w 21600"/>
              <a:gd name="T1" fmla="*/ 0 h 26902"/>
              <a:gd name="T2" fmla="*/ 0 w 21600"/>
              <a:gd name="T3" fmla="*/ 26902 h 26902"/>
              <a:gd name="T4" fmla="*/ 0 w 21600"/>
              <a:gd name="T5" fmla="*/ 5302 h 26902"/>
            </a:gdLst>
            <a:ahLst/>
            <a:cxnLst>
              <a:cxn ang="0">
                <a:pos x="T0" y="T1"/>
              </a:cxn>
              <a:cxn ang="0">
                <a:pos x="T2" y="T3"/>
              </a:cxn>
              <a:cxn ang="0">
                <a:pos x="T4" y="T5"/>
              </a:cxn>
            </a:cxnLst>
            <a:rect l="0" t="0" r="r" b="b"/>
            <a:pathLst>
              <a:path w="21600" h="26902" fill="none" extrusionOk="0">
                <a:moveTo>
                  <a:pt x="20939" y="-1"/>
                </a:moveTo>
                <a:cubicBezTo>
                  <a:pt x="21378" y="1733"/>
                  <a:pt x="21600" y="3514"/>
                  <a:pt x="21600" y="5302"/>
                </a:cubicBezTo>
                <a:cubicBezTo>
                  <a:pt x="21600" y="17231"/>
                  <a:pt x="11929" y="26901"/>
                  <a:pt x="0" y="26902"/>
                </a:cubicBezTo>
              </a:path>
              <a:path w="21600" h="26902" stroke="0" extrusionOk="0">
                <a:moveTo>
                  <a:pt x="20939" y="-1"/>
                </a:moveTo>
                <a:cubicBezTo>
                  <a:pt x="21378" y="1733"/>
                  <a:pt x="21600" y="3514"/>
                  <a:pt x="21600" y="5302"/>
                </a:cubicBezTo>
                <a:cubicBezTo>
                  <a:pt x="21600" y="17231"/>
                  <a:pt x="11929" y="26901"/>
                  <a:pt x="0" y="26902"/>
                </a:cubicBezTo>
                <a:lnTo>
                  <a:pt x="0" y="5302"/>
                </a:lnTo>
                <a:close/>
              </a:path>
            </a:pathLst>
          </a:custGeom>
          <a:noFill/>
          <a:ln w="12700" cap="rnd">
            <a:solidFill>
              <a:srgbClr val="114FFB"/>
            </a:solidFill>
            <a:round/>
            <a:headEnd type="stealth" w="med" len="lg"/>
            <a:tailEnd type="none" w="sm" len="sm"/>
          </a:ln>
          <a:effectLst/>
        </p:spPr>
        <p:txBody>
          <a:bodyPr wrap="none" anchor="ctr"/>
          <a:lstStyle/>
          <a:p>
            <a:endParaRPr lang="en-US"/>
          </a:p>
        </p:txBody>
      </p:sp>
      <p:sp>
        <p:nvSpPr>
          <p:cNvPr id="1609743" name="Line 15"/>
          <p:cNvSpPr>
            <a:spLocks noChangeShapeType="1"/>
          </p:cNvSpPr>
          <p:nvPr/>
        </p:nvSpPr>
        <p:spPr bwMode="auto">
          <a:xfrm>
            <a:off x="3867150" y="4019550"/>
            <a:ext cx="552450" cy="133350"/>
          </a:xfrm>
          <a:prstGeom prst="line">
            <a:avLst/>
          </a:prstGeom>
          <a:noFill/>
          <a:ln w="12700">
            <a:solidFill>
              <a:srgbClr val="EAEC5E"/>
            </a:solidFill>
            <a:round/>
            <a:headEnd type="none" w="sm" len="sm"/>
            <a:tailEnd type="stealth" w="med" len="lg"/>
          </a:ln>
          <a:effectLst/>
        </p:spPr>
        <p:txBody>
          <a:bodyPr wrap="none" anchor="ctr"/>
          <a:lstStyle/>
          <a:p>
            <a:endParaRPr lang="en-US"/>
          </a:p>
        </p:txBody>
      </p:sp>
      <p:sp>
        <p:nvSpPr>
          <p:cNvPr id="1609744" name="Line 16"/>
          <p:cNvSpPr>
            <a:spLocks noChangeShapeType="1"/>
          </p:cNvSpPr>
          <p:nvPr/>
        </p:nvSpPr>
        <p:spPr bwMode="auto">
          <a:xfrm flipH="1" flipV="1">
            <a:off x="3886200" y="4552950"/>
            <a:ext cx="95250" cy="571500"/>
          </a:xfrm>
          <a:prstGeom prst="line">
            <a:avLst/>
          </a:prstGeom>
          <a:noFill/>
          <a:ln w="12700">
            <a:solidFill>
              <a:srgbClr val="FC0128"/>
            </a:solidFill>
            <a:round/>
            <a:headEnd type="none" w="sm" len="sm"/>
            <a:tailEnd type="stealth" w="med" len="lg"/>
          </a:ln>
          <a:effectLst/>
        </p:spPr>
        <p:txBody>
          <a:bodyPr wrap="none" anchor="ctr"/>
          <a:lstStyle/>
          <a:p>
            <a:endParaRPr lang="en-US"/>
          </a:p>
        </p:txBody>
      </p:sp>
      <p:sp>
        <p:nvSpPr>
          <p:cNvPr id="1609745" name="Oval 17"/>
          <p:cNvSpPr>
            <a:spLocks noChangeArrowheads="1"/>
          </p:cNvSpPr>
          <p:nvPr/>
        </p:nvSpPr>
        <p:spPr bwMode="auto">
          <a:xfrm>
            <a:off x="6045200" y="2273300"/>
            <a:ext cx="425450" cy="234950"/>
          </a:xfrm>
          <a:prstGeom prst="ellipse">
            <a:avLst/>
          </a:prstGeom>
          <a:solidFill>
            <a:srgbClr val="00AE00"/>
          </a:solidFill>
          <a:ln w="12700">
            <a:solidFill>
              <a:schemeClr val="tx1"/>
            </a:solidFill>
            <a:round/>
            <a:headEnd/>
            <a:tailEnd/>
          </a:ln>
          <a:effectLst/>
        </p:spPr>
        <p:txBody>
          <a:bodyPr wrap="none" anchor="ctr"/>
          <a:lstStyle/>
          <a:p>
            <a:endParaRPr lang="en-US"/>
          </a:p>
        </p:txBody>
      </p:sp>
      <p:sp>
        <p:nvSpPr>
          <p:cNvPr id="1609746" name="Oval 18"/>
          <p:cNvSpPr>
            <a:spLocks noChangeArrowheads="1"/>
          </p:cNvSpPr>
          <p:nvPr/>
        </p:nvSpPr>
        <p:spPr bwMode="auto">
          <a:xfrm>
            <a:off x="6521450" y="1949450"/>
            <a:ext cx="520700" cy="254000"/>
          </a:xfrm>
          <a:prstGeom prst="ellipse">
            <a:avLst/>
          </a:prstGeom>
          <a:solidFill>
            <a:srgbClr val="00AE00"/>
          </a:solidFill>
          <a:ln w="12700">
            <a:solidFill>
              <a:schemeClr val="tx1"/>
            </a:solidFill>
            <a:round/>
            <a:headEnd/>
            <a:tailEnd/>
          </a:ln>
          <a:effectLst/>
        </p:spPr>
        <p:txBody>
          <a:bodyPr wrap="none" anchor="ctr"/>
          <a:lstStyle/>
          <a:p>
            <a:endParaRPr lang="en-US"/>
          </a:p>
        </p:txBody>
      </p:sp>
      <p:sp>
        <p:nvSpPr>
          <p:cNvPr id="1609747" name="Arc 19"/>
          <p:cNvSpPr>
            <a:spLocks/>
          </p:cNvSpPr>
          <p:nvPr/>
        </p:nvSpPr>
        <p:spPr bwMode="auto">
          <a:xfrm>
            <a:off x="6205538" y="1828800"/>
            <a:ext cx="885825" cy="495300"/>
          </a:xfrm>
          <a:custGeom>
            <a:avLst/>
            <a:gdLst>
              <a:gd name="G0" fmla="+- 21600 0 0"/>
              <a:gd name="G1" fmla="+- 0 0 0"/>
              <a:gd name="G2" fmla="+- 21600 0 0"/>
              <a:gd name="T0" fmla="*/ 32406 w 32406"/>
              <a:gd name="T1" fmla="*/ 18703 h 21600"/>
              <a:gd name="T2" fmla="*/ 0 w 32406"/>
              <a:gd name="T3" fmla="*/ 0 h 21600"/>
              <a:gd name="T4" fmla="*/ 21600 w 32406"/>
              <a:gd name="T5" fmla="*/ 0 h 21600"/>
            </a:gdLst>
            <a:ahLst/>
            <a:cxnLst>
              <a:cxn ang="0">
                <a:pos x="T0" y="T1"/>
              </a:cxn>
              <a:cxn ang="0">
                <a:pos x="T2" y="T3"/>
              </a:cxn>
              <a:cxn ang="0">
                <a:pos x="T4" y="T5"/>
              </a:cxn>
            </a:cxnLst>
            <a:rect l="0" t="0" r="r" b="b"/>
            <a:pathLst>
              <a:path w="32406" h="21600" fill="none" extrusionOk="0">
                <a:moveTo>
                  <a:pt x="32405" y="18702"/>
                </a:moveTo>
                <a:cubicBezTo>
                  <a:pt x="29120" y="20600"/>
                  <a:pt x="25393" y="21599"/>
                  <a:pt x="21600" y="21600"/>
                </a:cubicBezTo>
                <a:cubicBezTo>
                  <a:pt x="9670" y="21600"/>
                  <a:pt x="0" y="11929"/>
                  <a:pt x="0" y="0"/>
                </a:cubicBezTo>
              </a:path>
              <a:path w="32406" h="21600" stroke="0" extrusionOk="0">
                <a:moveTo>
                  <a:pt x="32405" y="18702"/>
                </a:moveTo>
                <a:cubicBezTo>
                  <a:pt x="29120" y="20600"/>
                  <a:pt x="25393" y="21599"/>
                  <a:pt x="21600" y="21600"/>
                </a:cubicBezTo>
                <a:cubicBezTo>
                  <a:pt x="9670" y="21600"/>
                  <a:pt x="0" y="11929"/>
                  <a:pt x="0" y="0"/>
                </a:cubicBezTo>
                <a:lnTo>
                  <a:pt x="21600" y="0"/>
                </a:lnTo>
                <a:close/>
              </a:path>
            </a:pathLst>
          </a:custGeom>
          <a:noFill/>
          <a:ln w="50800" cap="rnd">
            <a:solidFill>
              <a:srgbClr val="51DC00"/>
            </a:solidFill>
            <a:round/>
            <a:headEnd type="none" w="sm" len="sm"/>
            <a:tailEnd type="stealth" w="med" len="lg"/>
          </a:ln>
          <a:effectLst/>
        </p:spPr>
        <p:txBody>
          <a:bodyPr wrap="none" anchor="ctr"/>
          <a:lstStyle/>
          <a:p>
            <a:endParaRPr lang="en-US"/>
          </a:p>
        </p:txBody>
      </p:sp>
      <p:sp>
        <p:nvSpPr>
          <p:cNvPr id="1609748" name="Rectangle 20"/>
          <p:cNvSpPr>
            <a:spLocks noChangeArrowheads="1"/>
          </p:cNvSpPr>
          <p:nvPr/>
        </p:nvSpPr>
        <p:spPr bwMode="auto">
          <a:xfrm>
            <a:off x="6594475" y="1431925"/>
            <a:ext cx="2638425" cy="457200"/>
          </a:xfrm>
          <a:prstGeom prst="rect">
            <a:avLst/>
          </a:prstGeom>
          <a:noFill/>
          <a:ln w="9525">
            <a:noFill/>
            <a:miter lim="800000"/>
            <a:headEnd/>
            <a:tailEnd/>
          </a:ln>
          <a:effectLst/>
        </p:spPr>
        <p:txBody>
          <a:bodyPr wrap="none" lIns="92075" tIns="46038" rIns="92075" bIns="46038">
            <a:spAutoFit/>
          </a:bodyPr>
          <a:lstStyle/>
          <a:p>
            <a:pPr algn="l"/>
            <a:r>
              <a:rPr lang="en-US" sz="2400">
                <a:effectLst>
                  <a:outerShdw blurRad="38100" dist="38100" dir="2700000" algn="tl">
                    <a:srgbClr val="000000"/>
                  </a:outerShdw>
                </a:effectLst>
                <a:latin typeface="Book Antiqua" pitchFamily="18" charset="0"/>
              </a:rPr>
              <a:t>Particles &amp; Vapor</a:t>
            </a:r>
          </a:p>
        </p:txBody>
      </p:sp>
      <p:sp>
        <p:nvSpPr>
          <p:cNvPr id="1609749" name="Rectangle 21"/>
          <p:cNvSpPr>
            <a:spLocks noChangeArrowheads="1"/>
          </p:cNvSpPr>
          <p:nvPr/>
        </p:nvSpPr>
        <p:spPr bwMode="auto">
          <a:xfrm>
            <a:off x="422275" y="4237038"/>
            <a:ext cx="1397000" cy="762000"/>
          </a:xfrm>
          <a:prstGeom prst="rect">
            <a:avLst/>
          </a:prstGeom>
          <a:solidFill>
            <a:schemeClr val="bg2"/>
          </a:solidFill>
          <a:ln w="9525">
            <a:noFill/>
            <a:miter lim="800000"/>
            <a:headEnd/>
            <a:tailEnd/>
          </a:ln>
          <a:effectLst/>
        </p:spPr>
        <p:txBody>
          <a:bodyPr wrap="none" lIns="92075" tIns="46038" rIns="92075" bIns="46038">
            <a:spAutoFit/>
          </a:bodyPr>
          <a:lstStyle/>
          <a:p>
            <a:pPr algn="l">
              <a:lnSpc>
                <a:spcPct val="110000"/>
              </a:lnSpc>
            </a:pPr>
            <a:r>
              <a:rPr lang="en-US" sz="2000">
                <a:solidFill>
                  <a:srgbClr val="FAFD00"/>
                </a:solidFill>
                <a:effectLst/>
                <a:latin typeface="Book Antiqua" pitchFamily="18" charset="0"/>
              </a:rPr>
              <a:t>Sebaceous</a:t>
            </a:r>
          </a:p>
          <a:p>
            <a:pPr algn="l">
              <a:lnSpc>
                <a:spcPct val="110000"/>
              </a:lnSpc>
            </a:pPr>
            <a:r>
              <a:rPr lang="en-US" sz="2000">
                <a:solidFill>
                  <a:srgbClr val="FAFD00"/>
                </a:solidFill>
                <a:effectLst/>
                <a:latin typeface="Book Antiqua" pitchFamily="18" charset="0"/>
              </a:rPr>
              <a:t>Gland</a:t>
            </a:r>
          </a:p>
        </p:txBody>
      </p:sp>
      <p:sp>
        <p:nvSpPr>
          <p:cNvPr id="1609750" name="Rectangle 22"/>
          <p:cNvSpPr>
            <a:spLocks noChangeArrowheads="1"/>
          </p:cNvSpPr>
          <p:nvPr/>
        </p:nvSpPr>
        <p:spPr bwMode="auto">
          <a:xfrm>
            <a:off x="3225800" y="1968500"/>
            <a:ext cx="1187450" cy="4445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1609751" name="Rectangle 23"/>
          <p:cNvSpPr>
            <a:spLocks noChangeArrowheads="1"/>
          </p:cNvSpPr>
          <p:nvPr/>
        </p:nvSpPr>
        <p:spPr bwMode="auto">
          <a:xfrm>
            <a:off x="3222625" y="1938338"/>
            <a:ext cx="1171575" cy="519112"/>
          </a:xfrm>
          <a:prstGeom prst="rect">
            <a:avLst/>
          </a:prstGeom>
          <a:solidFill>
            <a:schemeClr val="bg1"/>
          </a:solidFill>
          <a:ln w="9525">
            <a:noFill/>
            <a:miter lim="800000"/>
            <a:headEnd/>
            <a:tailEnd/>
          </a:ln>
          <a:effectLst/>
        </p:spPr>
        <p:txBody>
          <a:bodyPr wrap="none" lIns="92075" tIns="46038" rIns="92075" bIns="46038">
            <a:spAutoFit/>
          </a:bodyPr>
          <a:lstStyle/>
          <a:p>
            <a:pPr algn="l"/>
            <a:r>
              <a:rPr lang="en-US" sz="2800">
                <a:effectLst>
                  <a:outerShdw blurRad="38100" dist="38100" dir="2700000" algn="tl">
                    <a:srgbClr val="000000"/>
                  </a:outerShdw>
                </a:effectLst>
                <a:latin typeface="Book Antiqua" pitchFamily="18" charset="0"/>
              </a:rPr>
              <a:t>Sweat</a:t>
            </a:r>
          </a:p>
        </p:txBody>
      </p:sp>
      <p:sp>
        <p:nvSpPr>
          <p:cNvPr id="1609752" name="Rectangle 24"/>
          <p:cNvSpPr>
            <a:spLocks noChangeArrowheads="1"/>
          </p:cNvSpPr>
          <p:nvPr/>
        </p:nvSpPr>
        <p:spPr bwMode="auto">
          <a:xfrm>
            <a:off x="4689475" y="4865688"/>
            <a:ext cx="2589213" cy="762000"/>
          </a:xfrm>
          <a:prstGeom prst="rect">
            <a:avLst/>
          </a:prstGeom>
          <a:noFill/>
          <a:ln w="9525">
            <a:noFill/>
            <a:miter lim="800000"/>
            <a:headEnd/>
            <a:tailEnd/>
          </a:ln>
          <a:effectLst/>
        </p:spPr>
        <p:txBody>
          <a:bodyPr wrap="none" lIns="92075" tIns="46038" rIns="92075" bIns="46038">
            <a:spAutoFit/>
          </a:bodyPr>
          <a:lstStyle/>
          <a:p>
            <a:pPr algn="l"/>
            <a:r>
              <a:rPr lang="en-US" sz="2200">
                <a:effectLst>
                  <a:outerShdw blurRad="38100" dist="38100" dir="2700000" algn="tl">
                    <a:srgbClr val="000000"/>
                  </a:outerShdw>
                </a:effectLst>
                <a:latin typeface="Book Antiqua" pitchFamily="18" charset="0"/>
              </a:rPr>
              <a:t>Capillary Flow to</a:t>
            </a:r>
          </a:p>
          <a:p>
            <a:pPr algn="l"/>
            <a:r>
              <a:rPr lang="en-US" sz="2200">
                <a:effectLst>
                  <a:outerShdw blurRad="38100" dist="38100" dir="2700000" algn="tl">
                    <a:srgbClr val="000000"/>
                  </a:outerShdw>
                </a:effectLst>
                <a:latin typeface="Book Antiqua" pitchFamily="18" charset="0"/>
              </a:rPr>
              <a:t>the Dermal Papilla</a:t>
            </a:r>
          </a:p>
        </p:txBody>
      </p:sp>
      <p:sp>
        <p:nvSpPr>
          <p:cNvPr id="1609753" name="Rectangle 25"/>
          <p:cNvSpPr>
            <a:spLocks noChangeArrowheads="1"/>
          </p:cNvSpPr>
          <p:nvPr/>
        </p:nvSpPr>
        <p:spPr bwMode="auto">
          <a:xfrm>
            <a:off x="685800" y="228600"/>
            <a:ext cx="8794750" cy="914400"/>
          </a:xfrm>
          <a:prstGeom prst="rect">
            <a:avLst/>
          </a:prstGeom>
          <a:noFill/>
          <a:ln w="9525">
            <a:noFill/>
            <a:miter lim="800000"/>
            <a:headEnd/>
            <a:tailEnd/>
          </a:ln>
          <a:effectLst/>
        </p:spPr>
        <p:txBody>
          <a:bodyPr wrap="none" lIns="92075" tIns="46038" rIns="92075" bIns="46038">
            <a:spAutoFit/>
          </a:bodyPr>
          <a:lstStyle/>
          <a:p>
            <a:pPr algn="l"/>
            <a:r>
              <a:rPr lang="en-US" sz="5400">
                <a:effectLst>
                  <a:outerShdw blurRad="38100" dist="38100" dir="2700000" algn="tl">
                    <a:srgbClr val="000000"/>
                  </a:outerShdw>
                </a:effectLst>
                <a:latin typeface="Book Antiqua" pitchFamily="18" charset="0"/>
              </a:rPr>
              <a:t>Complex Drug Incorporation</a:t>
            </a:r>
          </a:p>
        </p:txBody>
      </p:sp>
      <p:sp>
        <p:nvSpPr>
          <p:cNvPr id="1609754" name="Rectangle 26"/>
          <p:cNvSpPr>
            <a:spLocks noChangeArrowheads="1"/>
          </p:cNvSpPr>
          <p:nvPr/>
        </p:nvSpPr>
        <p:spPr bwMode="auto">
          <a:xfrm>
            <a:off x="444500" y="4254500"/>
            <a:ext cx="1358900" cy="673100"/>
          </a:xfrm>
          <a:prstGeom prst="rect">
            <a:avLst/>
          </a:prstGeom>
          <a:noFill/>
          <a:ln w="12700">
            <a:solidFill>
              <a:srgbClr val="FAFD00"/>
            </a:solidFill>
            <a:miter lim="800000"/>
            <a:headEnd/>
            <a:tailEnd/>
          </a:ln>
          <a:effectLst/>
        </p:spPr>
        <p:txBody>
          <a:bodyPr wrap="none" anchor="ctr"/>
          <a:lstStyle/>
          <a:p>
            <a:endParaRPr lang="en-US"/>
          </a:p>
        </p:txBody>
      </p:sp>
      <p:sp>
        <p:nvSpPr>
          <p:cNvPr id="1609755" name="Rectangle 27"/>
          <p:cNvSpPr>
            <a:spLocks noChangeArrowheads="1"/>
          </p:cNvSpPr>
          <p:nvPr/>
        </p:nvSpPr>
        <p:spPr bwMode="auto">
          <a:xfrm>
            <a:off x="7699375" y="5160963"/>
            <a:ext cx="1706563" cy="581025"/>
          </a:xfrm>
          <a:prstGeom prst="rect">
            <a:avLst/>
          </a:prstGeom>
          <a:noFill/>
          <a:ln w="9525">
            <a:noFill/>
            <a:miter lim="800000"/>
            <a:headEnd/>
            <a:tailEnd/>
          </a:ln>
          <a:effectLst/>
        </p:spPr>
        <p:txBody>
          <a:bodyPr wrap="none" lIns="92075" tIns="46038" rIns="92075" bIns="46038">
            <a:spAutoFit/>
          </a:bodyPr>
          <a:lstStyle/>
          <a:p>
            <a:pPr algn="l"/>
            <a:r>
              <a:rPr lang="en-US" sz="1600" i="1">
                <a:solidFill>
                  <a:schemeClr val="folHlink"/>
                </a:solidFill>
                <a:effectLst/>
                <a:latin typeface="Book Antiqua" pitchFamily="18" charset="0"/>
              </a:rPr>
              <a:t>After Morrison</a:t>
            </a:r>
          </a:p>
          <a:p>
            <a:pPr algn="l"/>
            <a:r>
              <a:rPr lang="en-US" sz="1600" i="1">
                <a:solidFill>
                  <a:schemeClr val="folHlink"/>
                </a:solidFill>
                <a:effectLst/>
                <a:latin typeface="Book Antiqua" pitchFamily="18" charset="0"/>
              </a:rPr>
              <a:t>and MacCreehan</a:t>
            </a:r>
          </a:p>
        </p:txBody>
      </p:sp>
    </p:spTree>
    <p:extLst>
      <p:ext uri="{BB962C8B-B14F-4D97-AF65-F5344CB8AC3E}">
        <p14:creationId xmlns:p14="http://schemas.microsoft.com/office/powerpoint/2010/main" val="1589797438"/>
      </p:ext>
    </p:extLst>
  </p:cSld>
  <p:clrMapOvr>
    <a:masterClrMapping/>
  </p:clrMapOvr>
  <p:transition>
    <p:cover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ChangeArrowheads="1"/>
          </p:cNvSpPr>
          <p:nvPr/>
        </p:nvSpPr>
        <p:spPr bwMode="auto">
          <a:xfrm>
            <a:off x="1562100" y="381000"/>
            <a:ext cx="7162800" cy="1143000"/>
          </a:xfrm>
          <a:prstGeom prst="rect">
            <a:avLst/>
          </a:prstGeom>
          <a:noFill/>
          <a:ln w="9525">
            <a:noFill/>
            <a:miter lim="800000"/>
            <a:headEnd/>
            <a:tailEnd/>
          </a:ln>
          <a:effectLst/>
        </p:spPr>
        <p:txBody>
          <a:bodyPr wrap="none" anchor="ctr"/>
          <a:lstStyle/>
          <a:p>
            <a:endParaRPr lang="en-US"/>
          </a:p>
        </p:txBody>
      </p:sp>
      <p:sp>
        <p:nvSpPr>
          <p:cNvPr id="1525763" name="Rectangle 3"/>
          <p:cNvSpPr>
            <a:spLocks noChangeArrowheads="1"/>
          </p:cNvSpPr>
          <p:nvPr/>
        </p:nvSpPr>
        <p:spPr bwMode="auto">
          <a:xfrm>
            <a:off x="1600200" y="1809750"/>
            <a:ext cx="7162800" cy="4114800"/>
          </a:xfrm>
          <a:prstGeom prst="rect">
            <a:avLst/>
          </a:prstGeom>
          <a:noFill/>
          <a:ln w="9525">
            <a:noFill/>
            <a:miter lim="800000"/>
            <a:headEnd/>
            <a:tailEnd/>
          </a:ln>
          <a:effectLst/>
        </p:spPr>
        <p:txBody>
          <a:bodyPr wrap="none" anchor="ctr"/>
          <a:lstStyle/>
          <a:p>
            <a:endParaRPr lang="en-US"/>
          </a:p>
        </p:txBody>
      </p:sp>
      <p:sp>
        <p:nvSpPr>
          <p:cNvPr id="1525764" name="Rectangle 4"/>
          <p:cNvSpPr>
            <a:spLocks noGrp="1" noChangeArrowheads="1"/>
          </p:cNvSpPr>
          <p:nvPr>
            <p:ph type="body" idx="1"/>
          </p:nvPr>
        </p:nvSpPr>
        <p:spPr>
          <a:xfrm>
            <a:off x="433388" y="1270000"/>
            <a:ext cx="9421812" cy="5094344"/>
          </a:xfrm>
          <a:noFill/>
          <a:ln/>
        </p:spPr>
        <p:txBody>
          <a:bodyPr>
            <a:spAutoFit/>
          </a:bodyPr>
          <a:lstStyle/>
          <a:p>
            <a:pPr marL="457200" lvl="1" indent="0">
              <a:lnSpc>
                <a:spcPct val="130000"/>
              </a:lnSpc>
              <a:spcBef>
                <a:spcPct val="0"/>
              </a:spcBef>
              <a:buClr>
                <a:schemeClr val="tx1"/>
              </a:buClr>
              <a:buSzPct val="100000"/>
              <a:buFontTx/>
              <a:buChar char="•"/>
            </a:pPr>
            <a:r>
              <a:rPr lang="en-US" sz="3600" dirty="0">
                <a:latin typeface="Book Antiqua" pitchFamily="18" charset="0"/>
              </a:rPr>
              <a:t>  </a:t>
            </a:r>
            <a:r>
              <a:rPr lang="en-US" sz="3400" dirty="0">
                <a:solidFill>
                  <a:srgbClr val="FAFD00"/>
                </a:solidFill>
                <a:latin typeface="Book Antiqua" pitchFamily="18" charset="0"/>
              </a:rPr>
              <a:t>Breath &amp; Blood/Products  = Very Recent 				Use or Exposure</a:t>
            </a:r>
            <a:endParaRPr lang="en-US" sz="3600" dirty="0">
              <a:solidFill>
                <a:srgbClr val="FAFD00"/>
              </a:solidFill>
              <a:latin typeface="Book Antiqua" pitchFamily="18" charset="0"/>
            </a:endParaRPr>
          </a:p>
          <a:p>
            <a:pPr marL="457200" lvl="1" indent="0">
              <a:lnSpc>
                <a:spcPct val="130000"/>
              </a:lnSpc>
              <a:spcBef>
                <a:spcPct val="0"/>
              </a:spcBef>
              <a:buClr>
                <a:schemeClr val="tx1"/>
              </a:buClr>
              <a:buSzPct val="100000"/>
              <a:buFontTx/>
              <a:buChar char="•"/>
            </a:pPr>
            <a:r>
              <a:rPr lang="en-US" sz="3600" dirty="0" smtClean="0">
                <a:solidFill>
                  <a:schemeClr val="tx2"/>
                </a:solidFill>
                <a:latin typeface="Book Antiqua" pitchFamily="18" charset="0"/>
              </a:rPr>
              <a:t>  </a:t>
            </a:r>
            <a:r>
              <a:rPr lang="en-US" sz="3600" dirty="0" smtClean="0">
                <a:solidFill>
                  <a:srgbClr val="FAFD00"/>
                </a:solidFill>
                <a:latin typeface="Book Antiqua" pitchFamily="18" charset="0"/>
              </a:rPr>
              <a:t>Oral Fluid  = Recent Use or Exposure</a:t>
            </a:r>
          </a:p>
          <a:p>
            <a:pPr marL="457200" lvl="1" indent="0">
              <a:lnSpc>
                <a:spcPct val="130000"/>
              </a:lnSpc>
              <a:spcBef>
                <a:spcPct val="0"/>
              </a:spcBef>
              <a:buClr>
                <a:schemeClr val="tx1"/>
              </a:buClr>
              <a:buSzPct val="100000"/>
              <a:buFontTx/>
              <a:buChar char="•"/>
            </a:pPr>
            <a:r>
              <a:rPr lang="en-US" sz="3600" dirty="0" smtClean="0">
                <a:solidFill>
                  <a:srgbClr val="FAFD00"/>
                </a:solidFill>
                <a:latin typeface="Book Antiqua" pitchFamily="18" charset="0"/>
              </a:rPr>
              <a:t>  </a:t>
            </a:r>
            <a:r>
              <a:rPr lang="en-US" sz="3600" dirty="0">
                <a:solidFill>
                  <a:srgbClr val="FAFD00"/>
                </a:solidFill>
                <a:latin typeface="Book Antiqua" pitchFamily="18" charset="0"/>
              </a:rPr>
              <a:t>Urine = </a:t>
            </a:r>
            <a:r>
              <a:rPr lang="en-US" sz="3600" dirty="0" smtClean="0">
                <a:solidFill>
                  <a:srgbClr val="FAFD00"/>
                </a:solidFill>
                <a:latin typeface="Book Antiqua" pitchFamily="18" charset="0"/>
              </a:rPr>
              <a:t>Mid-Range </a:t>
            </a:r>
            <a:r>
              <a:rPr lang="en-US" sz="3600" dirty="0">
                <a:solidFill>
                  <a:srgbClr val="FAFD00"/>
                </a:solidFill>
                <a:latin typeface="Book Antiqua" pitchFamily="18" charset="0"/>
              </a:rPr>
              <a:t>Use or Exposure</a:t>
            </a:r>
          </a:p>
          <a:p>
            <a:pPr marL="457200" lvl="1" indent="0">
              <a:lnSpc>
                <a:spcPct val="130000"/>
              </a:lnSpc>
              <a:spcBef>
                <a:spcPct val="0"/>
              </a:spcBef>
              <a:buClr>
                <a:schemeClr val="tx1"/>
              </a:buClr>
              <a:buSzPct val="100000"/>
              <a:buFontTx/>
              <a:buChar char="•"/>
            </a:pPr>
            <a:r>
              <a:rPr lang="en-US" sz="3600" dirty="0" smtClean="0">
                <a:solidFill>
                  <a:schemeClr val="accent2"/>
                </a:solidFill>
                <a:latin typeface="Book Antiqua" pitchFamily="18" charset="0"/>
              </a:rPr>
              <a:t>  </a:t>
            </a:r>
            <a:r>
              <a:rPr lang="en-US" sz="3600" dirty="0">
                <a:solidFill>
                  <a:srgbClr val="FAFD00"/>
                </a:solidFill>
                <a:latin typeface="Book Antiqua" pitchFamily="18" charset="0"/>
              </a:rPr>
              <a:t>Hair   = Repetitive Use or Exposure</a:t>
            </a:r>
          </a:p>
          <a:p>
            <a:pPr marL="457200" lvl="1" indent="0">
              <a:lnSpc>
                <a:spcPct val="130000"/>
              </a:lnSpc>
              <a:spcBef>
                <a:spcPct val="0"/>
              </a:spcBef>
              <a:buClr>
                <a:schemeClr val="tx1"/>
              </a:buClr>
              <a:buSzPct val="100000"/>
              <a:buFontTx/>
              <a:buChar char="•"/>
            </a:pPr>
            <a:r>
              <a:rPr lang="en-US" sz="3600" dirty="0">
                <a:solidFill>
                  <a:schemeClr val="hlink"/>
                </a:solidFill>
                <a:latin typeface="Book Antiqua" pitchFamily="18" charset="0"/>
              </a:rPr>
              <a:t>  </a:t>
            </a:r>
            <a:r>
              <a:rPr lang="en-US" sz="3600" dirty="0">
                <a:solidFill>
                  <a:srgbClr val="FAFD00"/>
                </a:solidFill>
                <a:latin typeface="Book Antiqua" pitchFamily="18" charset="0"/>
              </a:rPr>
              <a:t>Sweat = Use or Exposure During Patch 				</a:t>
            </a:r>
            <a:r>
              <a:rPr lang="en-US" sz="3600" dirty="0" smtClean="0">
                <a:solidFill>
                  <a:srgbClr val="FAFD00"/>
                </a:solidFill>
                <a:latin typeface="Book Antiqua" pitchFamily="18" charset="0"/>
              </a:rPr>
              <a:t>Application</a:t>
            </a:r>
          </a:p>
        </p:txBody>
      </p:sp>
      <p:sp>
        <p:nvSpPr>
          <p:cNvPr id="1525765" name="Rectangle 5"/>
          <p:cNvSpPr>
            <a:spLocks noGrp="1" noChangeArrowheads="1"/>
          </p:cNvSpPr>
          <p:nvPr>
            <p:ph type="title"/>
          </p:nvPr>
        </p:nvSpPr>
        <p:spPr>
          <a:xfrm>
            <a:off x="285750" y="176213"/>
            <a:ext cx="9315450" cy="1200150"/>
          </a:xfrm>
          <a:noFill/>
          <a:ln/>
        </p:spPr>
        <p:txBody>
          <a:bodyPr/>
          <a:lstStyle/>
          <a:p>
            <a:pPr algn="ctr"/>
            <a:r>
              <a:rPr lang="en-US" sz="4800" dirty="0">
                <a:latin typeface="Book Antiqua" pitchFamily="18" charset="0"/>
              </a:rPr>
              <a:t>Complementary </a:t>
            </a:r>
            <a:r>
              <a:rPr lang="en-US" sz="4800" dirty="0" smtClean="0">
                <a:latin typeface="Book Antiqua" pitchFamily="18" charset="0"/>
              </a:rPr>
              <a:t>Alternatives</a:t>
            </a:r>
            <a:endParaRPr lang="en-US" sz="4800" dirty="0">
              <a:latin typeface="Book Antiqua" pitchFamily="18" charset="0"/>
            </a:endParaRPr>
          </a:p>
        </p:txBody>
      </p:sp>
    </p:spTree>
    <p:extLst>
      <p:ext uri="{BB962C8B-B14F-4D97-AF65-F5344CB8AC3E}">
        <p14:creationId xmlns:p14="http://schemas.microsoft.com/office/powerpoint/2010/main" val="3936424004"/>
      </p:ext>
    </p:extLst>
  </p:cSld>
  <p:clrMapOvr>
    <a:masterClrMapping/>
  </p:clrMapOvr>
  <p:transition>
    <p:pull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7810" name="Group 2"/>
          <p:cNvGrpSpPr>
            <a:grpSpLocks/>
          </p:cNvGrpSpPr>
          <p:nvPr/>
        </p:nvGrpSpPr>
        <p:grpSpPr bwMode="auto">
          <a:xfrm>
            <a:off x="1219200" y="1219200"/>
            <a:ext cx="8077200" cy="4457700"/>
            <a:chOff x="780" y="756"/>
            <a:chExt cx="5088" cy="2808"/>
          </a:xfrm>
        </p:grpSpPr>
        <p:sp>
          <p:nvSpPr>
            <p:cNvPr id="1527811" name="Rectangle 3"/>
            <p:cNvSpPr>
              <a:spLocks noChangeArrowheads="1"/>
            </p:cNvSpPr>
            <p:nvPr/>
          </p:nvSpPr>
          <p:spPr bwMode="auto">
            <a:xfrm>
              <a:off x="780" y="756"/>
              <a:ext cx="5088" cy="2808"/>
            </a:xfrm>
            <a:prstGeom prst="rect">
              <a:avLst/>
            </a:prstGeom>
            <a:solidFill>
              <a:schemeClr val="bg2"/>
            </a:solidFill>
            <a:ln w="9525">
              <a:noFill/>
              <a:miter lim="800000"/>
              <a:headEnd/>
              <a:tailEnd/>
            </a:ln>
            <a:effectLst/>
          </p:spPr>
          <p:txBody>
            <a:bodyPr wrap="none" anchor="ctr"/>
            <a:lstStyle/>
            <a:p>
              <a:endParaRPr lang="en-US"/>
            </a:p>
          </p:txBody>
        </p:sp>
        <p:sp>
          <p:nvSpPr>
            <p:cNvPr id="1527812" name="Rectangle 4"/>
            <p:cNvSpPr>
              <a:spLocks noChangeArrowheads="1"/>
            </p:cNvSpPr>
            <p:nvPr/>
          </p:nvSpPr>
          <p:spPr bwMode="auto">
            <a:xfrm>
              <a:off x="842" y="1101"/>
              <a:ext cx="4764" cy="2307"/>
            </a:xfrm>
            <a:prstGeom prst="rect">
              <a:avLst/>
            </a:prstGeom>
            <a:noFill/>
            <a:ln w="9525">
              <a:noFill/>
              <a:miter lim="800000"/>
              <a:headEnd/>
              <a:tailEnd/>
            </a:ln>
            <a:effectLst/>
          </p:spPr>
          <p:txBody>
            <a:bodyPr wrap="none" anchor="ctr"/>
            <a:lstStyle/>
            <a:p>
              <a:endParaRPr lang="en-US"/>
            </a:p>
          </p:txBody>
        </p:sp>
      </p:grpSp>
      <p:sp>
        <p:nvSpPr>
          <p:cNvPr id="1527813" name="Rectangle 5"/>
          <p:cNvSpPr>
            <a:spLocks noChangeArrowheads="1"/>
          </p:cNvSpPr>
          <p:nvPr/>
        </p:nvSpPr>
        <p:spPr bwMode="auto">
          <a:xfrm>
            <a:off x="8001000" y="2057400"/>
            <a:ext cx="990600" cy="304800"/>
          </a:xfrm>
          <a:prstGeom prst="rect">
            <a:avLst/>
          </a:prstGeom>
          <a:solidFill>
            <a:srgbClr val="8901F3"/>
          </a:solidFill>
          <a:ln w="9525">
            <a:noFill/>
            <a:miter lim="800000"/>
            <a:headEnd/>
            <a:tailEnd/>
          </a:ln>
          <a:effectLst/>
        </p:spPr>
        <p:txBody>
          <a:bodyPr wrap="none" anchor="ctr"/>
          <a:lstStyle/>
          <a:p>
            <a:endParaRPr lang="en-US"/>
          </a:p>
        </p:txBody>
      </p:sp>
      <p:sp>
        <p:nvSpPr>
          <p:cNvPr id="1527814" name="Rectangle 6"/>
          <p:cNvSpPr>
            <a:spLocks noChangeArrowheads="1"/>
          </p:cNvSpPr>
          <p:nvPr/>
        </p:nvSpPr>
        <p:spPr bwMode="auto">
          <a:xfrm>
            <a:off x="1905000" y="2743200"/>
            <a:ext cx="3105150" cy="304800"/>
          </a:xfrm>
          <a:prstGeom prst="rect">
            <a:avLst/>
          </a:prstGeom>
          <a:solidFill>
            <a:schemeClr val="accent2"/>
          </a:solidFill>
          <a:ln w="9525">
            <a:noFill/>
            <a:miter lim="800000"/>
            <a:headEnd/>
            <a:tailEnd/>
          </a:ln>
          <a:effectLst/>
        </p:spPr>
        <p:txBody>
          <a:bodyPr wrap="none" anchor="ctr"/>
          <a:lstStyle/>
          <a:p>
            <a:endParaRPr lang="en-US"/>
          </a:p>
        </p:txBody>
      </p:sp>
      <p:sp>
        <p:nvSpPr>
          <p:cNvPr id="1527815" name="Rectangle 7"/>
          <p:cNvSpPr>
            <a:spLocks noChangeArrowheads="1"/>
          </p:cNvSpPr>
          <p:nvPr/>
        </p:nvSpPr>
        <p:spPr bwMode="auto">
          <a:xfrm>
            <a:off x="5105400" y="3505200"/>
            <a:ext cx="1524000" cy="285750"/>
          </a:xfrm>
          <a:prstGeom prst="rect">
            <a:avLst/>
          </a:prstGeom>
          <a:solidFill>
            <a:srgbClr val="FAFD00"/>
          </a:solidFill>
          <a:ln w="9525">
            <a:noFill/>
            <a:miter lim="800000"/>
            <a:headEnd/>
            <a:tailEnd/>
          </a:ln>
          <a:effectLst/>
        </p:spPr>
        <p:txBody>
          <a:bodyPr wrap="none" anchor="ctr"/>
          <a:lstStyle/>
          <a:p>
            <a:endParaRPr lang="en-US"/>
          </a:p>
        </p:txBody>
      </p:sp>
      <p:sp>
        <p:nvSpPr>
          <p:cNvPr id="1527816" name="Rectangle 8"/>
          <p:cNvSpPr>
            <a:spLocks noChangeArrowheads="1"/>
          </p:cNvSpPr>
          <p:nvPr/>
        </p:nvSpPr>
        <p:spPr bwMode="auto">
          <a:xfrm>
            <a:off x="5105400" y="4267200"/>
            <a:ext cx="1181100" cy="304800"/>
          </a:xfrm>
          <a:prstGeom prst="rect">
            <a:avLst/>
          </a:prstGeom>
          <a:solidFill>
            <a:schemeClr val="hlink"/>
          </a:solidFill>
          <a:ln w="9525">
            <a:noFill/>
            <a:miter lim="800000"/>
            <a:headEnd/>
            <a:tailEnd/>
          </a:ln>
          <a:effectLst/>
        </p:spPr>
        <p:txBody>
          <a:bodyPr wrap="none" anchor="ctr"/>
          <a:lstStyle/>
          <a:p>
            <a:endParaRPr lang="en-US"/>
          </a:p>
        </p:txBody>
      </p:sp>
      <p:sp>
        <p:nvSpPr>
          <p:cNvPr id="1527817" name="Rectangle 9"/>
          <p:cNvSpPr>
            <a:spLocks noChangeArrowheads="1"/>
          </p:cNvSpPr>
          <p:nvPr/>
        </p:nvSpPr>
        <p:spPr bwMode="auto">
          <a:xfrm>
            <a:off x="5105400" y="5029200"/>
            <a:ext cx="419100" cy="304800"/>
          </a:xfrm>
          <a:prstGeom prst="rect">
            <a:avLst/>
          </a:prstGeom>
          <a:solidFill>
            <a:schemeClr val="accent1"/>
          </a:solidFill>
          <a:ln w="9525">
            <a:noFill/>
            <a:miter lim="800000"/>
            <a:headEnd/>
            <a:tailEnd/>
          </a:ln>
          <a:effectLst/>
        </p:spPr>
        <p:txBody>
          <a:bodyPr wrap="none" anchor="ctr"/>
          <a:lstStyle/>
          <a:p>
            <a:endParaRPr lang="en-US"/>
          </a:p>
        </p:txBody>
      </p:sp>
      <p:sp>
        <p:nvSpPr>
          <p:cNvPr id="1527818" name="Rectangle 10"/>
          <p:cNvSpPr>
            <a:spLocks noChangeArrowheads="1"/>
          </p:cNvSpPr>
          <p:nvPr/>
        </p:nvSpPr>
        <p:spPr bwMode="auto">
          <a:xfrm>
            <a:off x="1241425" y="5688013"/>
            <a:ext cx="7626350" cy="396875"/>
          </a:xfrm>
          <a:prstGeom prst="rect">
            <a:avLst/>
          </a:prstGeom>
          <a:noFill/>
          <a:ln w="9525">
            <a:noFill/>
            <a:miter lim="800000"/>
            <a:headEnd/>
            <a:tailEnd/>
          </a:ln>
          <a:effectLst/>
        </p:spPr>
        <p:txBody>
          <a:bodyPr wrap="none" lIns="92075" tIns="46038" rIns="92075" bIns="46038">
            <a:spAutoFit/>
          </a:bodyPr>
          <a:lstStyle/>
          <a:p>
            <a:pPr algn="l"/>
            <a:r>
              <a:rPr lang="en-US" sz="2000">
                <a:effectLst/>
                <a:latin typeface="Book Antiqua" pitchFamily="18" charset="0"/>
              </a:rPr>
              <a:t>-8	-6	-4	-2	0	 2	4	6	8</a:t>
            </a:r>
          </a:p>
        </p:txBody>
      </p:sp>
      <p:sp>
        <p:nvSpPr>
          <p:cNvPr id="1527819" name="Rectangle 11"/>
          <p:cNvSpPr>
            <a:spLocks noGrp="1" noChangeArrowheads="1"/>
          </p:cNvSpPr>
          <p:nvPr>
            <p:ph type="title"/>
          </p:nvPr>
        </p:nvSpPr>
        <p:spPr>
          <a:xfrm>
            <a:off x="1066800" y="100013"/>
            <a:ext cx="8496300" cy="1181100"/>
          </a:xfrm>
          <a:noFill/>
          <a:ln/>
        </p:spPr>
        <p:txBody>
          <a:bodyPr/>
          <a:lstStyle/>
          <a:p>
            <a:pPr algn="ctr"/>
            <a:r>
              <a:rPr lang="en-US" sz="5400">
                <a:latin typeface="Book Antiqua" pitchFamily="18" charset="0"/>
              </a:rPr>
              <a:t>Detection Windows</a:t>
            </a:r>
          </a:p>
        </p:txBody>
      </p:sp>
      <p:grpSp>
        <p:nvGrpSpPr>
          <p:cNvPr id="1527820" name="Group 12"/>
          <p:cNvGrpSpPr>
            <a:grpSpLocks/>
          </p:cNvGrpSpPr>
          <p:nvPr/>
        </p:nvGrpSpPr>
        <p:grpSpPr bwMode="auto">
          <a:xfrm>
            <a:off x="1371600" y="1828800"/>
            <a:ext cx="7677150" cy="3810000"/>
            <a:chOff x="888" y="1176"/>
            <a:chExt cx="4836" cy="2400"/>
          </a:xfrm>
        </p:grpSpPr>
        <p:sp>
          <p:nvSpPr>
            <p:cNvPr id="1527821" name="Line 13"/>
            <p:cNvSpPr>
              <a:spLocks noChangeShapeType="1"/>
            </p:cNvSpPr>
            <p:nvPr/>
          </p:nvSpPr>
          <p:spPr bwMode="auto">
            <a:xfrm>
              <a:off x="888" y="3576"/>
              <a:ext cx="4836" cy="0"/>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2" name="Line 14"/>
            <p:cNvSpPr>
              <a:spLocks noChangeShapeType="1"/>
            </p:cNvSpPr>
            <p:nvPr/>
          </p:nvSpPr>
          <p:spPr bwMode="auto">
            <a:xfrm>
              <a:off x="900" y="1188"/>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3" name="Line 15"/>
            <p:cNvSpPr>
              <a:spLocks noChangeShapeType="1"/>
            </p:cNvSpPr>
            <p:nvPr/>
          </p:nvSpPr>
          <p:spPr bwMode="auto">
            <a:xfrm>
              <a:off x="1476" y="1200"/>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4" name="Line 16"/>
            <p:cNvSpPr>
              <a:spLocks noChangeShapeType="1"/>
            </p:cNvSpPr>
            <p:nvPr/>
          </p:nvSpPr>
          <p:spPr bwMode="auto">
            <a:xfrm>
              <a:off x="2064" y="1188"/>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5" name="Line 17"/>
            <p:cNvSpPr>
              <a:spLocks noChangeShapeType="1"/>
            </p:cNvSpPr>
            <p:nvPr/>
          </p:nvSpPr>
          <p:spPr bwMode="auto">
            <a:xfrm>
              <a:off x="2640" y="1188"/>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6" name="Line 18"/>
            <p:cNvSpPr>
              <a:spLocks noChangeShapeType="1"/>
            </p:cNvSpPr>
            <p:nvPr/>
          </p:nvSpPr>
          <p:spPr bwMode="auto">
            <a:xfrm>
              <a:off x="3204" y="1200"/>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7" name="Line 19"/>
            <p:cNvSpPr>
              <a:spLocks noChangeShapeType="1"/>
            </p:cNvSpPr>
            <p:nvPr/>
          </p:nvSpPr>
          <p:spPr bwMode="auto">
            <a:xfrm>
              <a:off x="3768" y="1200"/>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8" name="Line 20"/>
            <p:cNvSpPr>
              <a:spLocks noChangeShapeType="1"/>
            </p:cNvSpPr>
            <p:nvPr/>
          </p:nvSpPr>
          <p:spPr bwMode="auto">
            <a:xfrm>
              <a:off x="4368" y="1176"/>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9" name="Line 21"/>
            <p:cNvSpPr>
              <a:spLocks noChangeShapeType="1"/>
            </p:cNvSpPr>
            <p:nvPr/>
          </p:nvSpPr>
          <p:spPr bwMode="auto">
            <a:xfrm>
              <a:off x="4932" y="1200"/>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30" name="Line 22"/>
            <p:cNvSpPr>
              <a:spLocks noChangeShapeType="1"/>
            </p:cNvSpPr>
            <p:nvPr/>
          </p:nvSpPr>
          <p:spPr bwMode="auto">
            <a:xfrm>
              <a:off x="5508" y="1176"/>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grpSp>
      <p:sp>
        <p:nvSpPr>
          <p:cNvPr id="1527831" name="Rectangle 23"/>
          <p:cNvSpPr>
            <a:spLocks noChangeArrowheads="1"/>
          </p:cNvSpPr>
          <p:nvPr/>
        </p:nvSpPr>
        <p:spPr bwMode="auto">
          <a:xfrm>
            <a:off x="3851275" y="6042025"/>
            <a:ext cx="3138488" cy="457200"/>
          </a:xfrm>
          <a:prstGeom prst="rect">
            <a:avLst/>
          </a:prstGeom>
          <a:noFill/>
          <a:ln w="9525">
            <a:noFill/>
            <a:miter lim="800000"/>
            <a:headEnd/>
            <a:tailEnd/>
          </a:ln>
          <a:effectLst/>
        </p:spPr>
        <p:txBody>
          <a:bodyPr wrap="none" lIns="92075" tIns="46038" rIns="92075" bIns="46038">
            <a:spAutoFit/>
          </a:bodyPr>
          <a:lstStyle/>
          <a:p>
            <a:pPr algn="l"/>
            <a:r>
              <a:rPr lang="en-US" sz="2400">
                <a:effectLst/>
                <a:latin typeface="Book Antiqua" pitchFamily="18" charset="0"/>
              </a:rPr>
              <a:t>Days From Last Dose</a:t>
            </a:r>
          </a:p>
        </p:txBody>
      </p:sp>
      <p:sp>
        <p:nvSpPr>
          <p:cNvPr id="1527832" name="Rectangle 24"/>
          <p:cNvSpPr>
            <a:spLocks noChangeArrowheads="1"/>
          </p:cNvSpPr>
          <p:nvPr/>
        </p:nvSpPr>
        <p:spPr bwMode="auto">
          <a:xfrm>
            <a:off x="1828800" y="4953000"/>
            <a:ext cx="3074988" cy="396875"/>
          </a:xfrm>
          <a:prstGeom prst="rect">
            <a:avLst/>
          </a:prstGeom>
          <a:noFill/>
          <a:ln w="9525">
            <a:noFill/>
            <a:miter lim="800000"/>
            <a:headEnd/>
            <a:tailEnd/>
          </a:ln>
          <a:effectLst/>
        </p:spPr>
        <p:txBody>
          <a:bodyPr wrap="none" lIns="92075" tIns="46038" rIns="92075" bIns="46038">
            <a:spAutoFit/>
          </a:bodyPr>
          <a:lstStyle/>
          <a:p>
            <a:pPr algn="l"/>
            <a:r>
              <a:rPr lang="en-US" sz="2000">
                <a:effectLst/>
                <a:latin typeface="Book Antiqua" pitchFamily="18" charset="0"/>
              </a:rPr>
              <a:t>Breath &amp; Blood / Products</a:t>
            </a:r>
          </a:p>
        </p:txBody>
      </p:sp>
      <p:sp>
        <p:nvSpPr>
          <p:cNvPr id="1527833" name="Rectangle 25"/>
          <p:cNvSpPr>
            <a:spLocks noChangeArrowheads="1"/>
          </p:cNvSpPr>
          <p:nvPr/>
        </p:nvSpPr>
        <p:spPr bwMode="auto">
          <a:xfrm>
            <a:off x="3581400" y="4267200"/>
            <a:ext cx="1331913" cy="396875"/>
          </a:xfrm>
          <a:prstGeom prst="rect">
            <a:avLst/>
          </a:prstGeom>
          <a:noFill/>
          <a:ln w="9525">
            <a:noFill/>
            <a:miter lim="800000"/>
            <a:headEnd/>
            <a:tailEnd/>
          </a:ln>
          <a:effectLst/>
        </p:spPr>
        <p:txBody>
          <a:bodyPr wrap="none" lIns="92075" tIns="46038" rIns="92075" bIns="46038">
            <a:spAutoFit/>
          </a:bodyPr>
          <a:lstStyle/>
          <a:p>
            <a:pPr algn="l"/>
            <a:r>
              <a:rPr lang="en-US" sz="2000">
                <a:effectLst/>
                <a:latin typeface="Book Antiqua" pitchFamily="18" charset="0"/>
              </a:rPr>
              <a:t>Oral Fluid</a:t>
            </a:r>
          </a:p>
        </p:txBody>
      </p:sp>
      <p:sp>
        <p:nvSpPr>
          <p:cNvPr id="1527834" name="Rectangle 26"/>
          <p:cNvSpPr>
            <a:spLocks noChangeArrowheads="1"/>
          </p:cNvSpPr>
          <p:nvPr/>
        </p:nvSpPr>
        <p:spPr bwMode="auto">
          <a:xfrm>
            <a:off x="4191000" y="3505200"/>
            <a:ext cx="804863" cy="396875"/>
          </a:xfrm>
          <a:prstGeom prst="rect">
            <a:avLst/>
          </a:prstGeom>
          <a:noFill/>
          <a:ln w="9525">
            <a:noFill/>
            <a:miter lim="800000"/>
            <a:headEnd/>
            <a:tailEnd/>
          </a:ln>
          <a:effectLst/>
        </p:spPr>
        <p:txBody>
          <a:bodyPr wrap="none" lIns="92075" tIns="46038" rIns="92075" bIns="46038">
            <a:spAutoFit/>
          </a:bodyPr>
          <a:lstStyle/>
          <a:p>
            <a:pPr algn="l"/>
            <a:r>
              <a:rPr lang="en-US" sz="2000">
                <a:effectLst/>
                <a:latin typeface="Book Antiqua" pitchFamily="18" charset="0"/>
              </a:rPr>
              <a:t>Urine</a:t>
            </a:r>
          </a:p>
        </p:txBody>
      </p:sp>
      <p:sp>
        <p:nvSpPr>
          <p:cNvPr id="1527835" name="Rectangle 27"/>
          <p:cNvSpPr>
            <a:spLocks noChangeArrowheads="1"/>
          </p:cNvSpPr>
          <p:nvPr/>
        </p:nvSpPr>
        <p:spPr bwMode="auto">
          <a:xfrm>
            <a:off x="3048000" y="2667000"/>
            <a:ext cx="1517650" cy="396875"/>
          </a:xfrm>
          <a:prstGeom prst="rect">
            <a:avLst/>
          </a:prstGeom>
          <a:noFill/>
          <a:ln w="9525">
            <a:noFill/>
            <a:miter lim="800000"/>
            <a:headEnd/>
            <a:tailEnd/>
          </a:ln>
          <a:effectLst/>
        </p:spPr>
        <p:txBody>
          <a:bodyPr wrap="none" lIns="92075" tIns="46038" rIns="92075" bIns="46038">
            <a:spAutoFit/>
          </a:bodyPr>
          <a:lstStyle/>
          <a:p>
            <a:pPr algn="l"/>
            <a:r>
              <a:rPr lang="en-US" sz="2000">
                <a:solidFill>
                  <a:schemeClr val="accent1"/>
                </a:solidFill>
                <a:effectLst/>
                <a:latin typeface="Book Antiqua" pitchFamily="18" charset="0"/>
              </a:rPr>
              <a:t>Sweat Patch</a:t>
            </a:r>
          </a:p>
        </p:txBody>
      </p:sp>
      <p:sp>
        <p:nvSpPr>
          <p:cNvPr id="1527836" name="Line 28"/>
          <p:cNvSpPr>
            <a:spLocks noChangeShapeType="1"/>
          </p:cNvSpPr>
          <p:nvPr/>
        </p:nvSpPr>
        <p:spPr bwMode="auto">
          <a:xfrm>
            <a:off x="8229600" y="2209800"/>
            <a:ext cx="1676400" cy="0"/>
          </a:xfrm>
          <a:prstGeom prst="line">
            <a:avLst/>
          </a:prstGeom>
          <a:noFill/>
          <a:ln w="38100" cmpd="dbl">
            <a:solidFill>
              <a:srgbClr val="8901F3"/>
            </a:solidFill>
            <a:round/>
            <a:headEnd type="none" w="sm" len="sm"/>
            <a:tailEnd type="stealth" w="med" len="lg"/>
          </a:ln>
          <a:effectLst/>
        </p:spPr>
        <p:txBody>
          <a:bodyPr wrap="none" anchor="ctr"/>
          <a:lstStyle/>
          <a:p>
            <a:endParaRPr lang="en-US"/>
          </a:p>
        </p:txBody>
      </p:sp>
      <p:sp>
        <p:nvSpPr>
          <p:cNvPr id="1527837" name="Rectangle 29"/>
          <p:cNvSpPr>
            <a:spLocks noChangeArrowheads="1"/>
          </p:cNvSpPr>
          <p:nvPr/>
        </p:nvSpPr>
        <p:spPr bwMode="auto">
          <a:xfrm>
            <a:off x="8001000" y="1981200"/>
            <a:ext cx="690563" cy="396875"/>
          </a:xfrm>
          <a:prstGeom prst="rect">
            <a:avLst/>
          </a:prstGeom>
          <a:noFill/>
          <a:ln w="9525">
            <a:noFill/>
            <a:miter lim="800000"/>
            <a:headEnd/>
            <a:tailEnd/>
          </a:ln>
          <a:effectLst/>
        </p:spPr>
        <p:txBody>
          <a:bodyPr wrap="none" lIns="92075" tIns="46038" rIns="92075" bIns="46038">
            <a:spAutoFit/>
          </a:bodyPr>
          <a:lstStyle/>
          <a:p>
            <a:pPr algn="l"/>
            <a:r>
              <a:rPr lang="en-US" sz="2000">
                <a:effectLst/>
                <a:latin typeface="Book Antiqua" pitchFamily="18" charset="0"/>
              </a:rPr>
              <a:t>Hair</a:t>
            </a:r>
          </a:p>
        </p:txBody>
      </p:sp>
      <p:sp>
        <p:nvSpPr>
          <p:cNvPr id="1527838" name="Line 30"/>
          <p:cNvSpPr>
            <a:spLocks noChangeShapeType="1"/>
          </p:cNvSpPr>
          <p:nvPr/>
        </p:nvSpPr>
        <p:spPr bwMode="auto">
          <a:xfrm>
            <a:off x="6629400" y="3657600"/>
            <a:ext cx="1676400" cy="0"/>
          </a:xfrm>
          <a:prstGeom prst="line">
            <a:avLst/>
          </a:prstGeom>
          <a:noFill/>
          <a:ln w="57150">
            <a:solidFill>
              <a:srgbClr val="FFFF00"/>
            </a:solidFill>
            <a:round/>
            <a:headEnd type="none" w="sm" len="sm"/>
            <a:tailEnd type="none" w="sm" len="sm"/>
          </a:ln>
          <a:effectLst/>
        </p:spPr>
        <p:txBody>
          <a:bodyPr wrap="none" anchor="ctr"/>
          <a:lstStyle/>
          <a:p>
            <a:endParaRPr lang="en-US"/>
          </a:p>
        </p:txBody>
      </p:sp>
      <p:sp>
        <p:nvSpPr>
          <p:cNvPr id="1527839" name="Line 31"/>
          <p:cNvSpPr>
            <a:spLocks noChangeShapeType="1"/>
          </p:cNvSpPr>
          <p:nvPr/>
        </p:nvSpPr>
        <p:spPr bwMode="auto">
          <a:xfrm>
            <a:off x="8305800" y="3505200"/>
            <a:ext cx="0" cy="304800"/>
          </a:xfrm>
          <a:prstGeom prst="line">
            <a:avLst/>
          </a:prstGeom>
          <a:noFill/>
          <a:ln w="57150">
            <a:solidFill>
              <a:srgbClr val="FFFF00"/>
            </a:solidFill>
            <a:round/>
            <a:headEnd type="none" w="sm" len="sm"/>
            <a:tailEnd type="none" w="sm" len="sm"/>
          </a:ln>
          <a:effectLst/>
        </p:spPr>
        <p:txBody>
          <a:bodyPr wrap="none" anchor="ctr"/>
          <a:lstStyle/>
          <a:p>
            <a:endParaRPr lang="en-US"/>
          </a:p>
        </p:txBody>
      </p:sp>
      <p:sp>
        <p:nvSpPr>
          <p:cNvPr id="1527840" name="Line 32"/>
          <p:cNvSpPr>
            <a:spLocks noChangeShapeType="1"/>
          </p:cNvSpPr>
          <p:nvPr/>
        </p:nvSpPr>
        <p:spPr bwMode="auto">
          <a:xfrm>
            <a:off x="6286500" y="4419600"/>
            <a:ext cx="1676400"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1527841" name="Line 33"/>
          <p:cNvSpPr>
            <a:spLocks noChangeShapeType="1"/>
          </p:cNvSpPr>
          <p:nvPr/>
        </p:nvSpPr>
        <p:spPr bwMode="auto">
          <a:xfrm>
            <a:off x="7962900" y="4267200"/>
            <a:ext cx="0" cy="304800"/>
          </a:xfrm>
          <a:prstGeom prst="line">
            <a:avLst/>
          </a:prstGeom>
          <a:noFill/>
          <a:ln w="57150">
            <a:solidFill>
              <a:schemeClr val="hlink"/>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304040878"/>
      </p:ext>
    </p:extLst>
  </p:cSld>
  <p:clrMapOvr>
    <a:masterClrMapping/>
  </p:clrMapOvr>
  <p:transition>
    <p:pull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4"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866755"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866756" name="Rectangle 4"/>
          <p:cNvSpPr>
            <a:spLocks noGrp="1" noChangeArrowheads="1"/>
          </p:cNvSpPr>
          <p:nvPr>
            <p:ph type="body" idx="1"/>
          </p:nvPr>
        </p:nvSpPr>
        <p:spPr>
          <a:xfrm>
            <a:off x="419100" y="1143000"/>
            <a:ext cx="9590767" cy="5454443"/>
          </a:xfrm>
          <a:noFill/>
          <a:ln/>
        </p:spPr>
        <p:txBody>
          <a:bodyPr wrap="none">
            <a:spAutoFit/>
          </a:bodyPr>
          <a:lstStyle/>
          <a:p>
            <a:pPr marL="0" indent="0">
              <a:lnSpc>
                <a:spcPct val="130000"/>
              </a:lnSpc>
              <a:spcBef>
                <a:spcPct val="0"/>
              </a:spcBef>
              <a:buClr>
                <a:schemeClr val="tx1"/>
              </a:buClr>
              <a:buSzPct val="100000"/>
              <a:buFontTx/>
              <a:buChar char="•"/>
            </a:pPr>
            <a:r>
              <a:rPr lang="en-US" sz="4000" dirty="0">
                <a:solidFill>
                  <a:srgbClr val="FAFD00"/>
                </a:solidFill>
                <a:latin typeface="Book Antiqua" pitchFamily="18" charset="0"/>
              </a:rPr>
              <a:t> Deter Knowing &amp; Willful Use</a:t>
            </a:r>
          </a:p>
          <a:p>
            <a:pPr marL="0" indent="0">
              <a:lnSpc>
                <a:spcPct val="130000"/>
              </a:lnSpc>
              <a:spcBef>
                <a:spcPct val="0"/>
              </a:spcBef>
              <a:buClr>
                <a:schemeClr val="tx1"/>
              </a:buClr>
              <a:buSzPct val="100000"/>
              <a:buFontTx/>
              <a:buChar char="•"/>
            </a:pPr>
            <a:r>
              <a:rPr lang="en-US" sz="4000" dirty="0">
                <a:solidFill>
                  <a:srgbClr val="FAFD00"/>
                </a:solidFill>
                <a:latin typeface="Book Antiqua" pitchFamily="18" charset="0"/>
              </a:rPr>
              <a:t> Optimized Applications:</a:t>
            </a:r>
          </a:p>
          <a:p>
            <a:pPr marL="457200" lvl="1" indent="0">
              <a:lnSpc>
                <a:spcPct val="130000"/>
              </a:lnSpc>
              <a:spcBef>
                <a:spcPct val="0"/>
              </a:spcBef>
              <a:buSzPct val="100000"/>
              <a:buFontTx/>
              <a:buChar char="•"/>
            </a:pPr>
            <a:r>
              <a:rPr lang="en-US" sz="3600" dirty="0">
                <a:solidFill>
                  <a:schemeClr val="accent2"/>
                </a:solidFill>
                <a:latin typeface="Book Antiqua" pitchFamily="18" charset="0"/>
              </a:rPr>
              <a:t> </a:t>
            </a:r>
            <a:r>
              <a:rPr lang="en-US" sz="3600" dirty="0" smtClean="0">
                <a:solidFill>
                  <a:schemeClr val="accent2"/>
                </a:solidFill>
                <a:latin typeface="Book Antiqua" pitchFamily="18" charset="0"/>
              </a:rPr>
              <a:t>For-Cause Incidents </a:t>
            </a:r>
            <a:r>
              <a:rPr lang="en-US" sz="3600" dirty="0">
                <a:solidFill>
                  <a:schemeClr val="accent2"/>
                </a:solidFill>
                <a:latin typeface="Book Antiqua" pitchFamily="18" charset="0"/>
              </a:rPr>
              <a:t>= </a:t>
            </a:r>
            <a:r>
              <a:rPr lang="en-US" sz="3600" dirty="0" smtClean="0">
                <a:solidFill>
                  <a:schemeClr val="accent2"/>
                </a:solidFill>
                <a:latin typeface="Book Antiqua" pitchFamily="18" charset="0"/>
              </a:rPr>
              <a:t>Blood / Oral </a:t>
            </a:r>
            <a:r>
              <a:rPr lang="en-US" sz="3600" dirty="0">
                <a:solidFill>
                  <a:schemeClr val="accent2"/>
                </a:solidFill>
                <a:latin typeface="Book Antiqua" pitchFamily="18" charset="0"/>
              </a:rPr>
              <a:t>Fluid</a:t>
            </a:r>
          </a:p>
          <a:p>
            <a:pPr marL="457200" lvl="1" indent="0">
              <a:lnSpc>
                <a:spcPct val="130000"/>
              </a:lnSpc>
              <a:spcBef>
                <a:spcPct val="0"/>
              </a:spcBef>
              <a:buSzPct val="100000"/>
              <a:buFontTx/>
              <a:buChar char="•"/>
            </a:pPr>
            <a:r>
              <a:rPr lang="en-US" sz="3600" dirty="0">
                <a:solidFill>
                  <a:schemeClr val="accent2"/>
                </a:solidFill>
                <a:latin typeface="Book Antiqua" pitchFamily="18" charset="0"/>
              </a:rPr>
              <a:t> Changed Behaviors = Urinalysis</a:t>
            </a:r>
          </a:p>
          <a:p>
            <a:pPr marL="457200" lvl="1" indent="0">
              <a:lnSpc>
                <a:spcPct val="130000"/>
              </a:lnSpc>
              <a:spcBef>
                <a:spcPct val="0"/>
              </a:spcBef>
              <a:buSzPct val="100000"/>
              <a:buFontTx/>
              <a:buChar char="•"/>
            </a:pPr>
            <a:r>
              <a:rPr lang="en-US" sz="3600" dirty="0">
                <a:solidFill>
                  <a:schemeClr val="accent2"/>
                </a:solidFill>
                <a:latin typeface="Book Antiqua" pitchFamily="18" charset="0"/>
              </a:rPr>
              <a:t> Repetitive Use Detection = Hair Tests</a:t>
            </a:r>
          </a:p>
          <a:p>
            <a:pPr marL="0" indent="0">
              <a:lnSpc>
                <a:spcPct val="130000"/>
              </a:lnSpc>
              <a:spcBef>
                <a:spcPct val="0"/>
              </a:spcBef>
              <a:buClr>
                <a:schemeClr val="tx1"/>
              </a:buClr>
              <a:buSzPct val="100000"/>
              <a:buFontTx/>
              <a:buChar char="•"/>
            </a:pPr>
            <a:r>
              <a:rPr lang="en-US" sz="4000" dirty="0">
                <a:solidFill>
                  <a:srgbClr val="FAFD00"/>
                </a:solidFill>
                <a:latin typeface="Book Antiqua" pitchFamily="18" charset="0"/>
              </a:rPr>
              <a:t> Observed vs. Unobserved</a:t>
            </a:r>
          </a:p>
          <a:p>
            <a:pPr marL="0" indent="0">
              <a:lnSpc>
                <a:spcPct val="130000"/>
              </a:lnSpc>
              <a:spcBef>
                <a:spcPct val="0"/>
              </a:spcBef>
              <a:buClr>
                <a:schemeClr val="tx1"/>
              </a:buClr>
              <a:buSzPct val="100000"/>
              <a:buFontTx/>
              <a:buChar char="•"/>
            </a:pPr>
            <a:r>
              <a:rPr lang="en-US" sz="4000" dirty="0">
                <a:solidFill>
                  <a:srgbClr val="FAFD00"/>
                </a:solidFill>
                <a:latin typeface="Book Antiqua" pitchFamily="18" charset="0"/>
              </a:rPr>
              <a:t> “Unreasonable” Searches</a:t>
            </a:r>
          </a:p>
        </p:txBody>
      </p:sp>
      <p:sp>
        <p:nvSpPr>
          <p:cNvPr id="1866757" name="Rectangle 5"/>
          <p:cNvSpPr>
            <a:spLocks noGrp="1" noChangeArrowheads="1"/>
          </p:cNvSpPr>
          <p:nvPr>
            <p:ph type="title"/>
          </p:nvPr>
        </p:nvSpPr>
        <p:spPr>
          <a:xfrm>
            <a:off x="361950" y="271463"/>
            <a:ext cx="9302750" cy="1047750"/>
          </a:xfrm>
          <a:noFill/>
          <a:ln/>
        </p:spPr>
        <p:txBody>
          <a:bodyPr/>
          <a:lstStyle/>
          <a:p>
            <a:pPr algn="ctr"/>
            <a:r>
              <a:rPr lang="en-US" sz="6000">
                <a:latin typeface="Book Antiqua" pitchFamily="18" charset="0"/>
              </a:rPr>
              <a:t>Programmatic Realities</a:t>
            </a:r>
          </a:p>
        </p:txBody>
      </p:sp>
    </p:spTree>
  </p:cSld>
  <p:clrMapOvr>
    <a:masterClrMapping/>
  </p:clrMapOvr>
  <p:transition>
    <p:pull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802" name="Rectangle 2"/>
          <p:cNvSpPr>
            <a:spLocks noChangeArrowheads="1"/>
          </p:cNvSpPr>
          <p:nvPr/>
        </p:nvSpPr>
        <p:spPr bwMode="auto">
          <a:xfrm>
            <a:off x="495300" y="361950"/>
            <a:ext cx="8115300" cy="1143000"/>
          </a:xfrm>
          <a:prstGeom prst="rect">
            <a:avLst/>
          </a:prstGeom>
          <a:noFill/>
          <a:ln w="9525">
            <a:noFill/>
            <a:miter lim="800000"/>
            <a:headEnd/>
            <a:tailEnd/>
          </a:ln>
          <a:effectLst/>
        </p:spPr>
        <p:txBody>
          <a:bodyPr wrap="none" anchor="ctr"/>
          <a:lstStyle/>
          <a:p>
            <a:endParaRPr lang="en-US"/>
          </a:p>
        </p:txBody>
      </p:sp>
      <p:sp>
        <p:nvSpPr>
          <p:cNvPr id="1868803"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1868804" name="Rectangle 4"/>
          <p:cNvSpPr>
            <a:spLocks noGrp="1" noChangeArrowheads="1"/>
          </p:cNvSpPr>
          <p:nvPr>
            <p:ph type="body" idx="1"/>
          </p:nvPr>
        </p:nvSpPr>
        <p:spPr>
          <a:xfrm>
            <a:off x="685800" y="1371600"/>
            <a:ext cx="9601200" cy="4937125"/>
          </a:xfrm>
          <a:noFill/>
          <a:ln/>
        </p:spPr>
        <p:txBody>
          <a:bodyPr>
            <a:spAutoFit/>
          </a:bodyPr>
          <a:lstStyle/>
          <a:p>
            <a:pPr marL="0" indent="0">
              <a:lnSpc>
                <a:spcPct val="105000"/>
              </a:lnSpc>
              <a:spcBef>
                <a:spcPct val="0"/>
              </a:spcBef>
              <a:buClr>
                <a:schemeClr val="tx1"/>
              </a:buClr>
              <a:buSzPct val="100000"/>
              <a:buFontTx/>
              <a:buChar char="•"/>
            </a:pPr>
            <a:r>
              <a:rPr lang="en-US" sz="5400">
                <a:solidFill>
                  <a:srgbClr val="FAFD00"/>
                </a:solidFill>
                <a:latin typeface="Book Antiqua" pitchFamily="18" charset="0"/>
              </a:rPr>
              <a:t> Ask as Many Questions as 		Possible to Optimize the 	Probative Nature of the  	Findings.</a:t>
            </a:r>
          </a:p>
          <a:p>
            <a:pPr marL="0" indent="0">
              <a:lnSpc>
                <a:spcPct val="145000"/>
              </a:lnSpc>
              <a:spcBef>
                <a:spcPct val="0"/>
              </a:spcBef>
              <a:buClr>
                <a:schemeClr val="tx1"/>
              </a:buClr>
              <a:buSzPct val="100000"/>
              <a:buFontTx/>
              <a:buNone/>
            </a:pPr>
            <a:endParaRPr lang="en-US" sz="900">
              <a:solidFill>
                <a:srgbClr val="FAFD00"/>
              </a:solidFill>
              <a:latin typeface="Book Antiqua" pitchFamily="18" charset="0"/>
            </a:endParaRPr>
          </a:p>
          <a:p>
            <a:pPr marL="0" indent="0">
              <a:lnSpc>
                <a:spcPct val="145000"/>
              </a:lnSpc>
              <a:spcBef>
                <a:spcPct val="0"/>
              </a:spcBef>
              <a:buClr>
                <a:schemeClr val="tx1"/>
              </a:buClr>
              <a:buSzPct val="100000"/>
              <a:buFontTx/>
              <a:buChar char="•"/>
            </a:pPr>
            <a:r>
              <a:rPr lang="en-US" sz="5400">
                <a:solidFill>
                  <a:srgbClr val="FAFD00"/>
                </a:solidFill>
                <a:latin typeface="Book Antiqua" pitchFamily="18" charset="0"/>
              </a:rPr>
              <a:t> “Negative” = Happiness</a:t>
            </a:r>
            <a:endParaRPr lang="en-US" sz="5400">
              <a:solidFill>
                <a:schemeClr val="accent2"/>
              </a:solidFill>
              <a:latin typeface="Book Antiqua" pitchFamily="18" charset="0"/>
            </a:endParaRPr>
          </a:p>
        </p:txBody>
      </p:sp>
      <p:sp>
        <p:nvSpPr>
          <p:cNvPr id="1868805" name="Rectangle 5"/>
          <p:cNvSpPr>
            <a:spLocks noGrp="1" noChangeArrowheads="1"/>
          </p:cNvSpPr>
          <p:nvPr>
            <p:ph type="title"/>
          </p:nvPr>
        </p:nvSpPr>
        <p:spPr>
          <a:xfrm>
            <a:off x="114300" y="304800"/>
            <a:ext cx="9906000" cy="1047750"/>
          </a:xfrm>
          <a:noFill/>
          <a:ln/>
        </p:spPr>
        <p:txBody>
          <a:bodyPr/>
          <a:lstStyle/>
          <a:p>
            <a:pPr algn="ctr"/>
            <a:r>
              <a:rPr lang="en-US" sz="6600">
                <a:latin typeface="Book Antiqua" pitchFamily="18" charset="0"/>
              </a:rPr>
              <a:t>Legal Applicability</a:t>
            </a:r>
            <a:endParaRPr lang="en-US" sz="7200">
              <a:latin typeface="Book Antiqua" pitchFamily="18" charset="0"/>
            </a:endParaRPr>
          </a:p>
        </p:txBody>
      </p:sp>
    </p:spTree>
  </p:cSld>
  <p:clrMapOvr>
    <a:masterClrMapping/>
  </p:clrMapOvr>
  <p:transition>
    <p:pull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ChangeArrowheads="1"/>
          </p:cNvSpPr>
          <p:nvPr/>
        </p:nvSpPr>
        <p:spPr bwMode="auto">
          <a:xfrm>
            <a:off x="495300" y="361950"/>
            <a:ext cx="8115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3603" name="Rectangle 3"/>
          <p:cNvSpPr>
            <a:spLocks noChangeArrowheads="1"/>
          </p:cNvSpPr>
          <p:nvPr/>
        </p:nvSpPr>
        <p:spPr bwMode="auto">
          <a:xfrm>
            <a:off x="1562100" y="1752600"/>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3604" name="Rectangle 4"/>
          <p:cNvSpPr>
            <a:spLocks noGrp="1" noChangeArrowheads="1"/>
          </p:cNvSpPr>
          <p:nvPr>
            <p:ph type="body" idx="1"/>
          </p:nvPr>
        </p:nvSpPr>
        <p:spPr>
          <a:xfrm>
            <a:off x="1544782" y="1239837"/>
            <a:ext cx="6067425" cy="5140325"/>
          </a:xfrm>
          <a:noFill/>
          <a:ln/>
        </p:spPr>
        <p:txBody>
          <a:bodyPr wrap="none">
            <a:spAutoFit/>
          </a:bodyPr>
          <a:lstStyle/>
          <a:p>
            <a:pPr marL="0" indent="0">
              <a:lnSpc>
                <a:spcPct val="115000"/>
              </a:lnSpc>
              <a:spcBef>
                <a:spcPct val="0"/>
              </a:spcBef>
              <a:buSzPct val="100000"/>
              <a:buFontTx/>
              <a:buChar char="•"/>
            </a:pPr>
            <a:r>
              <a:rPr lang="en-US" sz="4800" dirty="0">
                <a:solidFill>
                  <a:srgbClr val="FAFD00"/>
                </a:solidFill>
                <a:latin typeface="Book Antiqua" pitchFamily="18" charset="0"/>
              </a:rPr>
              <a:t> DEA Schedule I or II</a:t>
            </a:r>
          </a:p>
          <a:p>
            <a:pPr marL="0" indent="0">
              <a:lnSpc>
                <a:spcPct val="115000"/>
              </a:lnSpc>
              <a:spcBef>
                <a:spcPct val="0"/>
              </a:spcBef>
              <a:buSzPct val="100000"/>
              <a:buFontTx/>
              <a:buChar char="•"/>
            </a:pPr>
            <a:r>
              <a:rPr lang="en-US" sz="4800" dirty="0">
                <a:solidFill>
                  <a:srgbClr val="FAFD00"/>
                </a:solidFill>
                <a:latin typeface="Book Antiqua" pitchFamily="18" charset="0"/>
              </a:rPr>
              <a:t> Stimulants</a:t>
            </a:r>
          </a:p>
          <a:p>
            <a:pPr marL="0" indent="0">
              <a:lnSpc>
                <a:spcPct val="115000"/>
              </a:lnSpc>
              <a:spcBef>
                <a:spcPct val="0"/>
              </a:spcBef>
              <a:buSzPct val="100000"/>
              <a:buFontTx/>
              <a:buChar char="•"/>
            </a:pPr>
            <a:r>
              <a:rPr lang="en-US" sz="4800" dirty="0">
                <a:solidFill>
                  <a:srgbClr val="FAFD00"/>
                </a:solidFill>
                <a:latin typeface="Book Antiqua" pitchFamily="18" charset="0"/>
              </a:rPr>
              <a:t> Synthetic Products</a:t>
            </a:r>
          </a:p>
          <a:p>
            <a:pPr marL="0" indent="0">
              <a:lnSpc>
                <a:spcPct val="115000"/>
              </a:lnSpc>
              <a:spcBef>
                <a:spcPct val="0"/>
              </a:spcBef>
              <a:buSzPct val="100000"/>
              <a:buFontTx/>
              <a:buChar char="•"/>
            </a:pPr>
            <a:r>
              <a:rPr lang="en-US" sz="4800" dirty="0">
                <a:solidFill>
                  <a:srgbClr val="FAFD00"/>
                </a:solidFill>
                <a:latin typeface="Book Antiqua" pitchFamily="18" charset="0"/>
              </a:rPr>
              <a:t> Tablets (Ingested)</a:t>
            </a:r>
          </a:p>
          <a:p>
            <a:pPr marL="0" indent="0">
              <a:lnSpc>
                <a:spcPct val="115000"/>
              </a:lnSpc>
              <a:spcBef>
                <a:spcPct val="0"/>
              </a:spcBef>
              <a:buSzPct val="100000"/>
              <a:buFontTx/>
              <a:buChar char="•"/>
            </a:pPr>
            <a:r>
              <a:rPr lang="en-US" sz="4800" dirty="0">
                <a:solidFill>
                  <a:srgbClr val="FAFD00"/>
                </a:solidFill>
                <a:latin typeface="Book Antiqua" pitchFamily="18" charset="0"/>
              </a:rPr>
              <a:t> Crystal (Smoked)</a:t>
            </a:r>
          </a:p>
          <a:p>
            <a:pPr marL="0" indent="0">
              <a:lnSpc>
                <a:spcPct val="115000"/>
              </a:lnSpc>
              <a:spcBef>
                <a:spcPct val="0"/>
              </a:spcBef>
              <a:buSzPct val="100000"/>
              <a:buFontTx/>
              <a:buChar char="•"/>
            </a:pPr>
            <a:r>
              <a:rPr lang="en-US" sz="4800" dirty="0">
                <a:solidFill>
                  <a:srgbClr val="FAFD00"/>
                </a:solidFill>
                <a:latin typeface="Book Antiqua" pitchFamily="18" charset="0"/>
              </a:rPr>
              <a:t> Low Background</a:t>
            </a:r>
          </a:p>
        </p:txBody>
      </p:sp>
      <p:sp>
        <p:nvSpPr>
          <p:cNvPr id="793605" name="Rectangle 5"/>
          <p:cNvSpPr>
            <a:spLocks noGrp="1" noChangeArrowheads="1"/>
          </p:cNvSpPr>
          <p:nvPr>
            <p:ph type="title"/>
          </p:nvPr>
        </p:nvSpPr>
        <p:spPr>
          <a:xfrm>
            <a:off x="381000" y="304800"/>
            <a:ext cx="9302750" cy="1047750"/>
          </a:xfrm>
          <a:noFill/>
          <a:ln/>
        </p:spPr>
        <p:txBody>
          <a:bodyPr/>
          <a:lstStyle/>
          <a:p>
            <a:pPr algn="ctr"/>
            <a:r>
              <a:rPr lang="en-US" sz="6600" dirty="0" smtClean="0">
                <a:latin typeface="Book Antiqua" pitchFamily="18" charset="0"/>
              </a:rPr>
              <a:t>Amphetamines</a:t>
            </a:r>
            <a:endParaRPr lang="en-US" sz="6600" dirty="0">
              <a:latin typeface="Book Antiqua" pitchFamily="18" charset="0"/>
            </a:endParaRPr>
          </a:p>
        </p:txBody>
      </p:sp>
    </p:spTree>
    <p:extLst>
      <p:ext uri="{BB962C8B-B14F-4D97-AF65-F5344CB8AC3E}">
        <p14:creationId xmlns:p14="http://schemas.microsoft.com/office/powerpoint/2010/main" val="4270169017"/>
      </p:ext>
    </p:extLst>
  </p:cSld>
  <p:clrMapOvr>
    <a:masterClrMapping/>
  </p:clrMapOvr>
  <p:transition>
    <p:blinds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806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81001"/>
            <a:ext cx="9573315" cy="618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779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608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1" y="381000"/>
            <a:ext cx="9524999" cy="6165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433224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81000"/>
            <a:ext cx="9601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6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7858" name="Rectangle 2"/>
          <p:cNvSpPr>
            <a:spLocks noChangeArrowheads="1"/>
          </p:cNvSpPr>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7859" name="Rectangle 3"/>
          <p:cNvSpPr>
            <a:spLocks noChangeArrowheads="1"/>
          </p:cNvSpPr>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7860" name="Rectangle 4"/>
          <p:cNvSpPr>
            <a:spLocks noGrp="1" noChangeArrowheads="1"/>
          </p:cNvSpPr>
          <p:nvPr>
            <p:ph type="body" idx="1"/>
          </p:nvPr>
        </p:nvSpPr>
        <p:spPr>
          <a:xfrm>
            <a:off x="647700" y="304800"/>
            <a:ext cx="8829675"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buFont typeface="Monotype Sorts" pitchFamily="2" charset="2"/>
              <a:buNone/>
            </a:pPr>
            <a:r>
              <a:rPr lang="en-US" sz="6000" dirty="0" smtClean="0">
                <a:latin typeface="Book Antiqua" pitchFamily="18" charset="0"/>
              </a:rPr>
              <a:t>Quality Rectangle</a:t>
            </a:r>
            <a:endParaRPr lang="en-US" sz="6000" dirty="0">
              <a:latin typeface="Book Antiqua" pitchFamily="18" charset="0"/>
            </a:endParaRPr>
          </a:p>
        </p:txBody>
      </p:sp>
      <p:sp>
        <p:nvSpPr>
          <p:cNvPr id="2297861" name="Rectangle 5"/>
          <p:cNvSpPr>
            <a:spLocks noChangeArrowheads="1"/>
          </p:cNvSpPr>
          <p:nvPr/>
        </p:nvSpPr>
        <p:spPr bwMode="auto">
          <a:xfrm rot="5400000">
            <a:off x="7078663" y="3627437"/>
            <a:ext cx="37465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4400">
                <a:solidFill>
                  <a:srgbClr val="FAFD00"/>
                </a:solidFill>
                <a:effectLst>
                  <a:outerShdw blurRad="38100" dist="38100" dir="2700000" algn="tl">
                    <a:srgbClr val="000000"/>
                  </a:outerShdw>
                </a:effectLst>
                <a:latin typeface="Book Antiqua" pitchFamily="18" charset="0"/>
              </a:rPr>
              <a:t>Accreditation</a:t>
            </a:r>
          </a:p>
        </p:txBody>
      </p:sp>
      <p:sp>
        <p:nvSpPr>
          <p:cNvPr id="2297862" name="Rectangle 6"/>
          <p:cNvSpPr>
            <a:spLocks noChangeArrowheads="1"/>
          </p:cNvSpPr>
          <p:nvPr/>
        </p:nvSpPr>
        <p:spPr bwMode="auto">
          <a:xfrm rot="16200000">
            <a:off x="-1005681" y="3405981"/>
            <a:ext cx="38227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4800">
                <a:solidFill>
                  <a:srgbClr val="FAFD00"/>
                </a:solidFill>
                <a:effectLst>
                  <a:outerShdw blurRad="38100" dist="38100" dir="2700000" algn="tl">
                    <a:srgbClr val="000000"/>
                  </a:outerShdw>
                </a:effectLst>
                <a:latin typeface="Book Antiqua" pitchFamily="18" charset="0"/>
              </a:rPr>
              <a:t>Certification</a:t>
            </a:r>
            <a:endParaRPr lang="en-US" sz="4800">
              <a:solidFill>
                <a:srgbClr val="FAFD00"/>
              </a:solidFill>
              <a:effectLst/>
              <a:latin typeface="Book Antiqua" pitchFamily="18" charset="0"/>
            </a:endParaRPr>
          </a:p>
        </p:txBody>
      </p:sp>
      <p:sp>
        <p:nvSpPr>
          <p:cNvPr id="2297863" name="Rectangle 7"/>
          <p:cNvSpPr>
            <a:spLocks noChangeArrowheads="1"/>
          </p:cNvSpPr>
          <p:nvPr/>
        </p:nvSpPr>
        <p:spPr bwMode="auto">
          <a:xfrm>
            <a:off x="2628900" y="5791200"/>
            <a:ext cx="4900613"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4800">
                <a:solidFill>
                  <a:srgbClr val="FAFD00"/>
                </a:solidFill>
                <a:effectLst>
                  <a:outerShdw blurRad="38100" dist="38100" dir="2700000" algn="tl">
                    <a:srgbClr val="000000"/>
                  </a:outerShdw>
                </a:effectLst>
                <a:latin typeface="Book Antiqua" pitchFamily="18" charset="0"/>
              </a:rPr>
              <a:t>Standardization</a:t>
            </a:r>
          </a:p>
        </p:txBody>
      </p:sp>
      <p:sp>
        <p:nvSpPr>
          <p:cNvPr id="2297864" name="Rectangle 8"/>
          <p:cNvSpPr>
            <a:spLocks noChangeArrowheads="1"/>
          </p:cNvSpPr>
          <p:nvPr/>
        </p:nvSpPr>
        <p:spPr bwMode="auto">
          <a:xfrm>
            <a:off x="1333500" y="1981200"/>
            <a:ext cx="7239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l">
              <a:spcBef>
                <a:spcPct val="20000"/>
              </a:spcBef>
            </a:pPr>
            <a:r>
              <a:rPr lang="en-US" sz="7200">
                <a:solidFill>
                  <a:srgbClr val="00FF00"/>
                </a:solidFill>
                <a:effectLst>
                  <a:outerShdw blurRad="38100" dist="38100" dir="2700000" algn="tl">
                    <a:srgbClr val="000000"/>
                  </a:outerShdw>
                </a:effectLst>
                <a:latin typeface="Book Antiqua" pitchFamily="18" charset="0"/>
              </a:rPr>
              <a:t>Quality</a:t>
            </a:r>
          </a:p>
          <a:p>
            <a:pPr marL="342900" indent="-342900" algn="l">
              <a:spcBef>
                <a:spcPct val="20000"/>
              </a:spcBef>
            </a:pPr>
            <a:r>
              <a:rPr lang="en-US" sz="7200">
                <a:solidFill>
                  <a:srgbClr val="00FF00"/>
                </a:solidFill>
                <a:effectLst>
                  <a:outerShdw blurRad="38100" dist="38100" dir="2700000" algn="tl">
                    <a:srgbClr val="000000"/>
                  </a:outerShdw>
                </a:effectLst>
                <a:latin typeface="Book Antiqua" pitchFamily="18" charset="0"/>
              </a:rPr>
              <a:t>       Forensic</a:t>
            </a:r>
          </a:p>
          <a:p>
            <a:pPr marL="342900" indent="-342900" algn="l">
              <a:spcBef>
                <a:spcPct val="20000"/>
              </a:spcBef>
            </a:pPr>
            <a:r>
              <a:rPr lang="en-US" sz="7200">
                <a:solidFill>
                  <a:srgbClr val="00FF00"/>
                </a:solidFill>
                <a:effectLst>
                  <a:outerShdw blurRad="38100" dist="38100" dir="2700000" algn="tl">
                    <a:srgbClr val="000000"/>
                  </a:outerShdw>
                </a:effectLst>
                <a:latin typeface="Book Antiqua" pitchFamily="18" charset="0"/>
              </a:rPr>
              <a:t>               Services</a:t>
            </a:r>
            <a:endParaRPr lang="en-US" sz="7200">
              <a:solidFill>
                <a:srgbClr val="00FF00"/>
              </a:solidFill>
              <a:effectLst/>
              <a:latin typeface="Book Antiqua" pitchFamily="18" charset="0"/>
            </a:endParaRPr>
          </a:p>
        </p:txBody>
      </p:sp>
      <p:sp>
        <p:nvSpPr>
          <p:cNvPr id="2297865" name="Rectangle 9"/>
          <p:cNvSpPr>
            <a:spLocks noChangeArrowheads="1"/>
          </p:cNvSpPr>
          <p:nvPr/>
        </p:nvSpPr>
        <p:spPr bwMode="auto">
          <a:xfrm>
            <a:off x="1333500" y="2057400"/>
            <a:ext cx="7162800" cy="3657600"/>
          </a:xfrm>
          <a:prstGeom prst="rect">
            <a:avLst/>
          </a:prstGeom>
          <a:noFill/>
          <a:ln w="76200">
            <a:solidFill>
              <a:schemeClr val="accent2"/>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7866" name="Rectangle 10"/>
          <p:cNvSpPr>
            <a:spLocks noChangeArrowheads="1"/>
          </p:cNvSpPr>
          <p:nvPr/>
        </p:nvSpPr>
        <p:spPr bwMode="auto">
          <a:xfrm>
            <a:off x="1104900" y="1219200"/>
            <a:ext cx="76200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4600">
                <a:solidFill>
                  <a:srgbClr val="FAFD00"/>
                </a:solidFill>
                <a:effectLst>
                  <a:outerShdw blurRad="38100" dist="38100" dir="2700000" algn="tl">
                    <a:srgbClr val="000000"/>
                  </a:outerShdw>
                </a:effectLst>
                <a:latin typeface="Book Antiqua" pitchFamily="18" charset="0"/>
              </a:rPr>
              <a:t>Educational Harmonization</a:t>
            </a:r>
          </a:p>
        </p:txBody>
      </p:sp>
    </p:spTree>
    <p:extLst>
      <p:ext uri="{BB962C8B-B14F-4D97-AF65-F5344CB8AC3E}">
        <p14:creationId xmlns:p14="http://schemas.microsoft.com/office/powerpoint/2010/main" val="432124507"/>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97861"/>
                                        </p:tgtEl>
                                        <p:attrNameLst>
                                          <p:attrName>style.visibility</p:attrName>
                                        </p:attrNameLst>
                                      </p:cBhvr>
                                      <p:to>
                                        <p:strVal val="visible"/>
                                      </p:to>
                                    </p:set>
                                    <p:anim calcmode="lin" valueType="num">
                                      <p:cBhvr additive="base">
                                        <p:cTn id="7" dur="2000" fill="hold"/>
                                        <p:tgtEl>
                                          <p:spTgt spid="2297861"/>
                                        </p:tgtEl>
                                        <p:attrNameLst>
                                          <p:attrName>ppt_x</p:attrName>
                                        </p:attrNameLst>
                                      </p:cBhvr>
                                      <p:tavLst>
                                        <p:tav tm="0">
                                          <p:val>
                                            <p:strVal val="1+#ppt_w/2"/>
                                          </p:val>
                                        </p:tav>
                                        <p:tav tm="100000">
                                          <p:val>
                                            <p:strVal val="#ppt_x"/>
                                          </p:val>
                                        </p:tav>
                                      </p:tavLst>
                                    </p:anim>
                                    <p:anim calcmode="lin" valueType="num">
                                      <p:cBhvr additive="base">
                                        <p:cTn id="8" dur="2000" fill="hold"/>
                                        <p:tgtEl>
                                          <p:spTgt spid="229786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2297862"/>
                                        </p:tgtEl>
                                        <p:attrNameLst>
                                          <p:attrName>style.visibility</p:attrName>
                                        </p:attrNameLst>
                                      </p:cBhvr>
                                      <p:to>
                                        <p:strVal val="visible"/>
                                      </p:to>
                                    </p:set>
                                    <p:anim calcmode="lin" valueType="num">
                                      <p:cBhvr additive="base">
                                        <p:cTn id="12" dur="1000" fill="hold"/>
                                        <p:tgtEl>
                                          <p:spTgt spid="2297862"/>
                                        </p:tgtEl>
                                        <p:attrNameLst>
                                          <p:attrName>ppt_x</p:attrName>
                                        </p:attrNameLst>
                                      </p:cBhvr>
                                      <p:tavLst>
                                        <p:tav tm="0">
                                          <p:val>
                                            <p:strVal val="0-#ppt_w/2"/>
                                          </p:val>
                                        </p:tav>
                                        <p:tav tm="100000">
                                          <p:val>
                                            <p:strVal val="#ppt_x"/>
                                          </p:val>
                                        </p:tav>
                                      </p:tavLst>
                                    </p:anim>
                                    <p:anim calcmode="lin" valueType="num">
                                      <p:cBhvr additive="base">
                                        <p:cTn id="13" dur="1000" fill="hold"/>
                                        <p:tgtEl>
                                          <p:spTgt spid="229786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2297863"/>
                                        </p:tgtEl>
                                        <p:attrNameLst>
                                          <p:attrName>style.visibility</p:attrName>
                                        </p:attrNameLst>
                                      </p:cBhvr>
                                      <p:to>
                                        <p:strVal val="visible"/>
                                      </p:to>
                                    </p:set>
                                    <p:anim calcmode="lin" valueType="num">
                                      <p:cBhvr additive="base">
                                        <p:cTn id="17" dur="1000" fill="hold"/>
                                        <p:tgtEl>
                                          <p:spTgt spid="2297863"/>
                                        </p:tgtEl>
                                        <p:attrNameLst>
                                          <p:attrName>ppt_x</p:attrName>
                                        </p:attrNameLst>
                                      </p:cBhvr>
                                      <p:tavLst>
                                        <p:tav tm="0">
                                          <p:val>
                                            <p:strVal val="#ppt_x"/>
                                          </p:val>
                                        </p:tav>
                                        <p:tav tm="100000">
                                          <p:val>
                                            <p:strVal val="#ppt_x"/>
                                          </p:val>
                                        </p:tav>
                                      </p:tavLst>
                                    </p:anim>
                                    <p:anim calcmode="lin" valueType="num">
                                      <p:cBhvr additive="base">
                                        <p:cTn id="18" dur="1000" fill="hold"/>
                                        <p:tgtEl>
                                          <p:spTgt spid="2297863"/>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4000"/>
                            </p:stCondLst>
                            <p:childTnLst>
                              <p:par>
                                <p:cTn id="20" presetID="2" presetClass="entr" presetSubtype="1" fill="hold" grpId="0" nodeType="afterEffect">
                                  <p:stCondLst>
                                    <p:cond delay="0"/>
                                  </p:stCondLst>
                                  <p:childTnLst>
                                    <p:set>
                                      <p:cBhvr>
                                        <p:cTn id="21" dur="1" fill="hold">
                                          <p:stCondLst>
                                            <p:cond delay="0"/>
                                          </p:stCondLst>
                                        </p:cTn>
                                        <p:tgtEl>
                                          <p:spTgt spid="2297866"/>
                                        </p:tgtEl>
                                        <p:attrNameLst>
                                          <p:attrName>style.visibility</p:attrName>
                                        </p:attrNameLst>
                                      </p:cBhvr>
                                      <p:to>
                                        <p:strVal val="visible"/>
                                      </p:to>
                                    </p:set>
                                    <p:anim calcmode="lin" valueType="num">
                                      <p:cBhvr additive="base">
                                        <p:cTn id="22" dur="1000" fill="hold"/>
                                        <p:tgtEl>
                                          <p:spTgt spid="2297866"/>
                                        </p:tgtEl>
                                        <p:attrNameLst>
                                          <p:attrName>ppt_x</p:attrName>
                                        </p:attrNameLst>
                                      </p:cBhvr>
                                      <p:tavLst>
                                        <p:tav tm="0">
                                          <p:val>
                                            <p:strVal val="#ppt_x"/>
                                          </p:val>
                                        </p:tav>
                                        <p:tav tm="100000">
                                          <p:val>
                                            <p:strVal val="#ppt_x"/>
                                          </p:val>
                                        </p:tav>
                                      </p:tavLst>
                                    </p:anim>
                                    <p:anim calcmode="lin" valueType="num">
                                      <p:cBhvr additive="base">
                                        <p:cTn id="23" dur="1000" fill="hold"/>
                                        <p:tgtEl>
                                          <p:spTgt spid="2297866"/>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5000"/>
                            </p:stCondLst>
                            <p:childTnLst>
                              <p:par>
                                <p:cTn id="25" presetID="15" presetClass="entr" presetSubtype="0" fill="hold" grpId="0" nodeType="afterEffect">
                                  <p:stCondLst>
                                    <p:cond delay="0"/>
                                  </p:stCondLst>
                                  <p:childTnLst>
                                    <p:set>
                                      <p:cBhvr>
                                        <p:cTn id="26" dur="1" fill="hold">
                                          <p:stCondLst>
                                            <p:cond delay="0"/>
                                          </p:stCondLst>
                                        </p:cTn>
                                        <p:tgtEl>
                                          <p:spTgt spid="2297864"/>
                                        </p:tgtEl>
                                        <p:attrNameLst>
                                          <p:attrName>style.visibility</p:attrName>
                                        </p:attrNameLst>
                                      </p:cBhvr>
                                      <p:to>
                                        <p:strVal val="visible"/>
                                      </p:to>
                                    </p:set>
                                    <p:anim calcmode="lin" valueType="num">
                                      <p:cBhvr>
                                        <p:cTn id="27" dur="3000" fill="hold"/>
                                        <p:tgtEl>
                                          <p:spTgt spid="2297864"/>
                                        </p:tgtEl>
                                        <p:attrNameLst>
                                          <p:attrName>ppt_w</p:attrName>
                                        </p:attrNameLst>
                                      </p:cBhvr>
                                      <p:tavLst>
                                        <p:tav tm="0">
                                          <p:val>
                                            <p:fltVal val="0"/>
                                          </p:val>
                                        </p:tav>
                                        <p:tav tm="100000">
                                          <p:val>
                                            <p:strVal val="#ppt_w"/>
                                          </p:val>
                                        </p:tav>
                                      </p:tavLst>
                                    </p:anim>
                                    <p:anim calcmode="lin" valueType="num">
                                      <p:cBhvr>
                                        <p:cTn id="28" dur="3000" fill="hold"/>
                                        <p:tgtEl>
                                          <p:spTgt spid="2297864"/>
                                        </p:tgtEl>
                                        <p:attrNameLst>
                                          <p:attrName>ppt_h</p:attrName>
                                        </p:attrNameLst>
                                      </p:cBhvr>
                                      <p:tavLst>
                                        <p:tav tm="0">
                                          <p:val>
                                            <p:fltVal val="0"/>
                                          </p:val>
                                        </p:tav>
                                        <p:tav tm="100000">
                                          <p:val>
                                            <p:strVal val="#ppt_h"/>
                                          </p:val>
                                        </p:tav>
                                      </p:tavLst>
                                    </p:anim>
                                    <p:anim calcmode="lin" valueType="num">
                                      <p:cBhvr>
                                        <p:cTn id="29" dur="3000" fill="hold"/>
                                        <p:tgtEl>
                                          <p:spTgt spid="2297864"/>
                                        </p:tgtEl>
                                        <p:attrNameLst>
                                          <p:attrName>ppt_x</p:attrName>
                                        </p:attrNameLst>
                                      </p:cBhvr>
                                      <p:tavLst>
                                        <p:tav tm="0" fmla="#ppt_x+(cos(-2*pi*(1-$))*-#ppt_x-sin(-2*pi*(1-$))*(1-#ppt_y))*(1-$)">
                                          <p:val>
                                            <p:fltVal val="0"/>
                                          </p:val>
                                        </p:tav>
                                        <p:tav tm="100000">
                                          <p:val>
                                            <p:fltVal val="1"/>
                                          </p:val>
                                        </p:tav>
                                      </p:tavLst>
                                    </p:anim>
                                    <p:anim calcmode="lin" valueType="num">
                                      <p:cBhvr>
                                        <p:cTn id="30" dur="3000" fill="hold"/>
                                        <p:tgtEl>
                                          <p:spTgt spid="22978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7861" grpId="0"/>
      <p:bldP spid="2297862" grpId="0"/>
      <p:bldP spid="2297863" grpId="0"/>
      <p:bldP spid="2297864" grpId="0"/>
      <p:bldP spid="229786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0287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670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81000"/>
            <a:ext cx="9525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436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1657350" y="476250"/>
            <a:ext cx="8001000" cy="1143000"/>
          </a:xfrm>
          <a:prstGeom prst="rect">
            <a:avLst/>
          </a:prstGeom>
          <a:noFill/>
          <a:ln w="9525">
            <a:noFill/>
            <a:miter lim="800000"/>
            <a:headEnd/>
            <a:tailEnd/>
          </a:ln>
          <a:effectLst/>
        </p:spPr>
        <p:txBody>
          <a:bodyPr wrap="none" anchor="ctr"/>
          <a:lstStyle/>
          <a:p>
            <a:endParaRPr lang="en-US"/>
          </a:p>
        </p:txBody>
      </p:sp>
      <p:sp>
        <p:nvSpPr>
          <p:cNvPr id="946179"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946180" name="Rectangle 4"/>
          <p:cNvSpPr>
            <a:spLocks noGrp="1" noChangeArrowheads="1"/>
          </p:cNvSpPr>
          <p:nvPr>
            <p:ph type="body" idx="1"/>
          </p:nvPr>
        </p:nvSpPr>
        <p:spPr>
          <a:xfrm>
            <a:off x="419100" y="1347466"/>
            <a:ext cx="9867900" cy="4925067"/>
          </a:xfrm>
          <a:noFill/>
          <a:ln/>
        </p:spPr>
        <p:txBody>
          <a:bodyPr wrap="square">
            <a:spAutoFit/>
          </a:bodyPr>
          <a:lstStyle/>
          <a:p>
            <a:pPr marL="0" indent="0">
              <a:lnSpc>
                <a:spcPct val="150000"/>
              </a:lnSpc>
              <a:spcBef>
                <a:spcPct val="0"/>
              </a:spcBef>
              <a:buClr>
                <a:schemeClr val="tx1"/>
              </a:buClr>
              <a:buSzTx/>
              <a:buFontTx/>
              <a:buChar char="•"/>
            </a:pPr>
            <a:r>
              <a:rPr lang="en-US" sz="4600" dirty="0" smtClean="0">
                <a:solidFill>
                  <a:schemeClr val="bg1"/>
                </a:solidFill>
                <a:latin typeface="Book Antiqua" pitchFamily="18" charset="0"/>
              </a:rPr>
              <a:t> Diverse Investigative Power</a:t>
            </a:r>
            <a:endParaRPr lang="en-US" sz="4600" dirty="0">
              <a:solidFill>
                <a:schemeClr val="bg1"/>
              </a:solidFill>
              <a:latin typeface="Book Antiqua" pitchFamily="18" charset="0"/>
            </a:endParaRPr>
          </a:p>
          <a:p>
            <a:pPr marL="0" indent="0">
              <a:lnSpc>
                <a:spcPct val="150000"/>
              </a:lnSpc>
              <a:spcBef>
                <a:spcPct val="0"/>
              </a:spcBef>
              <a:buClr>
                <a:schemeClr val="tx1"/>
              </a:buClr>
              <a:buSzTx/>
              <a:buFontTx/>
              <a:buChar char="•"/>
            </a:pPr>
            <a:r>
              <a:rPr lang="en-US" sz="4600" dirty="0" smtClean="0">
                <a:solidFill>
                  <a:schemeClr val="bg1"/>
                </a:solidFill>
                <a:latin typeface="Book Antiqua" pitchFamily="18" charset="0"/>
              </a:rPr>
              <a:t> “Complementary” </a:t>
            </a:r>
            <a:r>
              <a:rPr lang="en-US" sz="4600" dirty="0" err="1" smtClean="0">
                <a:solidFill>
                  <a:schemeClr val="bg1"/>
                </a:solidFill>
                <a:latin typeface="Book Antiqua" pitchFamily="18" charset="0"/>
              </a:rPr>
              <a:t>Tox</a:t>
            </a:r>
            <a:r>
              <a:rPr lang="en-US" sz="4600" dirty="0" smtClean="0">
                <a:solidFill>
                  <a:schemeClr val="bg1"/>
                </a:solidFill>
                <a:latin typeface="Book Antiqua" pitchFamily="18" charset="0"/>
              </a:rPr>
              <a:t> = Good</a:t>
            </a:r>
            <a:endParaRPr lang="en-US" sz="4600" dirty="0">
              <a:solidFill>
                <a:schemeClr val="bg1"/>
              </a:solidFill>
              <a:latin typeface="Book Antiqua" pitchFamily="18" charset="0"/>
            </a:endParaRPr>
          </a:p>
          <a:p>
            <a:pPr marL="0" indent="0" defTabSz="457200">
              <a:lnSpc>
                <a:spcPct val="100000"/>
              </a:lnSpc>
              <a:spcBef>
                <a:spcPct val="0"/>
              </a:spcBef>
              <a:spcAft>
                <a:spcPts val="1800"/>
              </a:spcAft>
              <a:buClr>
                <a:schemeClr val="tx1"/>
              </a:buClr>
              <a:buSzTx/>
              <a:buFontTx/>
              <a:buChar char="•"/>
              <a:tabLst>
                <a:tab pos="511175" algn="l"/>
              </a:tabLst>
            </a:pPr>
            <a:r>
              <a:rPr lang="en-US" sz="4600" dirty="0" smtClean="0">
                <a:solidFill>
                  <a:srgbClr val="FAFD00"/>
                </a:solidFill>
                <a:latin typeface="Book Antiqua" pitchFamily="18" charset="0"/>
              </a:rPr>
              <a:t> Alcohol Bio-Markers = Another	</a:t>
            </a:r>
            <a:r>
              <a:rPr lang="en-US" sz="4600" dirty="0" err="1" smtClean="0">
                <a:solidFill>
                  <a:srgbClr val="FAFD00"/>
                </a:solidFill>
                <a:latin typeface="Book Antiqua" pitchFamily="18" charset="0"/>
              </a:rPr>
              <a:t>Tox</a:t>
            </a:r>
            <a:r>
              <a:rPr lang="en-US" sz="4600" dirty="0" smtClean="0">
                <a:solidFill>
                  <a:srgbClr val="FAFD00"/>
                </a:solidFill>
                <a:latin typeface="Book Antiqua" pitchFamily="18" charset="0"/>
              </a:rPr>
              <a:t> Example </a:t>
            </a:r>
            <a:r>
              <a:rPr lang="en-US" sz="4400" dirty="0" smtClean="0">
                <a:solidFill>
                  <a:srgbClr val="A8A800"/>
                </a:solidFill>
                <a:latin typeface="Book Antiqua" pitchFamily="18" charset="0"/>
              </a:rPr>
              <a:t>to Drive You Nuts</a:t>
            </a:r>
          </a:p>
          <a:p>
            <a:pPr marL="0" indent="0">
              <a:lnSpc>
                <a:spcPct val="150000"/>
              </a:lnSpc>
              <a:spcBef>
                <a:spcPct val="0"/>
              </a:spcBef>
              <a:spcAft>
                <a:spcPts val="1800"/>
              </a:spcAft>
              <a:buClr>
                <a:schemeClr val="tx1"/>
              </a:buClr>
              <a:buSzTx/>
              <a:buFontTx/>
              <a:buChar char="•"/>
            </a:pPr>
            <a:r>
              <a:rPr lang="en-US" sz="4600" dirty="0" smtClean="0">
                <a:solidFill>
                  <a:schemeClr val="bg1"/>
                </a:solidFill>
                <a:latin typeface="Book Antiqua" pitchFamily="18" charset="0"/>
              </a:rPr>
              <a:t> </a:t>
            </a:r>
            <a:r>
              <a:rPr lang="en-US" sz="4000" dirty="0" smtClean="0">
                <a:solidFill>
                  <a:schemeClr val="bg1"/>
                </a:solidFill>
                <a:latin typeface="Book Antiqua" pitchFamily="18" charset="0"/>
              </a:rPr>
              <a:t>Uncontrolled Factors</a:t>
            </a:r>
            <a:r>
              <a:rPr lang="en-US" sz="4400" dirty="0" smtClean="0">
                <a:solidFill>
                  <a:schemeClr val="bg1"/>
                </a:solidFill>
                <a:latin typeface="Book Antiqua" pitchFamily="18" charset="0"/>
              </a:rPr>
              <a:t> = </a:t>
            </a:r>
            <a:r>
              <a:rPr lang="en-US" sz="2800" dirty="0" smtClean="0">
                <a:solidFill>
                  <a:schemeClr val="bg1"/>
                </a:solidFill>
                <a:latin typeface="Book Antiqua" pitchFamily="18" charset="0"/>
              </a:rPr>
              <a:t>Forensic </a:t>
            </a:r>
            <a:r>
              <a:rPr lang="en-US" sz="4000" dirty="0" smtClean="0">
                <a:solidFill>
                  <a:schemeClr val="bg1"/>
                </a:solidFill>
                <a:latin typeface="Book Antiqua" pitchFamily="18" charset="0"/>
              </a:rPr>
              <a:t>Reality</a:t>
            </a:r>
            <a:endParaRPr lang="en-US" sz="3200" dirty="0" smtClean="0">
              <a:solidFill>
                <a:schemeClr val="bg1"/>
              </a:solidFill>
              <a:latin typeface="Book Antiqua" pitchFamily="18" charset="0"/>
            </a:endParaRPr>
          </a:p>
        </p:txBody>
      </p:sp>
      <p:sp>
        <p:nvSpPr>
          <p:cNvPr id="946181" name="Rectangle 5"/>
          <p:cNvSpPr>
            <a:spLocks noGrp="1" noChangeArrowheads="1"/>
          </p:cNvSpPr>
          <p:nvPr>
            <p:ph type="title"/>
          </p:nvPr>
        </p:nvSpPr>
        <p:spPr>
          <a:xfrm>
            <a:off x="419100" y="628650"/>
            <a:ext cx="9029700" cy="990600"/>
          </a:xfrm>
          <a:noFill/>
          <a:ln/>
        </p:spPr>
        <p:txBody>
          <a:bodyPr/>
          <a:lstStyle/>
          <a:p>
            <a:pPr algn="ctr"/>
            <a:r>
              <a:rPr lang="en-US" sz="8800" dirty="0" smtClean="0">
                <a:latin typeface="Book Antiqua" pitchFamily="18" charset="0"/>
              </a:rPr>
              <a:t>B</a:t>
            </a:r>
            <a:r>
              <a:rPr lang="en-US" sz="4400" dirty="0" smtClean="0">
                <a:solidFill>
                  <a:schemeClr val="accent2"/>
                </a:solidFill>
                <a:latin typeface="Book Antiqua" pitchFamily="18" charset="0"/>
              </a:rPr>
              <a:t>ottom</a:t>
            </a:r>
            <a:r>
              <a:rPr lang="en-US" sz="8800" dirty="0" smtClean="0">
                <a:latin typeface="Book Antiqua" pitchFamily="18" charset="0"/>
              </a:rPr>
              <a:t> L</a:t>
            </a:r>
            <a:r>
              <a:rPr lang="en-US" sz="4400" dirty="0" smtClean="0">
                <a:solidFill>
                  <a:schemeClr val="accent2"/>
                </a:solidFill>
                <a:latin typeface="Book Antiqua" pitchFamily="18" charset="0"/>
              </a:rPr>
              <a:t>ine</a:t>
            </a:r>
            <a:r>
              <a:rPr lang="en-US" sz="8800" dirty="0" smtClean="0">
                <a:latin typeface="Book Antiqua" pitchFamily="18" charset="0"/>
              </a:rPr>
              <a:t> I</a:t>
            </a:r>
            <a:r>
              <a:rPr lang="en-US" sz="4400" dirty="0">
                <a:solidFill>
                  <a:schemeClr val="accent2"/>
                </a:solidFill>
                <a:latin typeface="Book Antiqua" pitchFamily="18" charset="0"/>
              </a:rPr>
              <a:t>n</a:t>
            </a:r>
            <a:r>
              <a:rPr lang="en-US" sz="8800" dirty="0" smtClean="0">
                <a:latin typeface="Book Antiqua" pitchFamily="18" charset="0"/>
              </a:rPr>
              <a:t> M</a:t>
            </a:r>
            <a:r>
              <a:rPr lang="en-US" sz="4400" dirty="0" smtClean="0">
                <a:solidFill>
                  <a:schemeClr val="accent2"/>
                </a:solidFill>
                <a:latin typeface="Book Antiqua" pitchFamily="18" charset="0"/>
              </a:rPr>
              <a:t>iddle</a:t>
            </a:r>
            <a:endParaRPr lang="en-US" sz="600" dirty="0">
              <a:solidFill>
                <a:schemeClr val="accent2"/>
              </a:solidFill>
              <a:latin typeface="Book Antiqua" pitchFamily="18" charset="0"/>
            </a:endParaRPr>
          </a:p>
        </p:txBody>
      </p:sp>
    </p:spTree>
    <p:extLst>
      <p:ext uri="{BB962C8B-B14F-4D97-AF65-F5344CB8AC3E}">
        <p14:creationId xmlns:p14="http://schemas.microsoft.com/office/powerpoint/2010/main" val="2619981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46180">
                                            <p:txEl>
                                              <p:pRg st="0" end="0"/>
                                            </p:txEl>
                                          </p:spTgt>
                                        </p:tgtEl>
                                        <p:attrNameLst>
                                          <p:attrName>style.visibility</p:attrName>
                                        </p:attrNameLst>
                                      </p:cBhvr>
                                      <p:to>
                                        <p:strVal val="visible"/>
                                      </p:to>
                                    </p:set>
                                    <p:animEffect transition="in" filter="fade">
                                      <p:cBhvr>
                                        <p:cTn id="7" dur="2000"/>
                                        <p:tgtEl>
                                          <p:spTgt spid="946180">
                                            <p:txEl>
                                              <p:pRg st="0" end="0"/>
                                            </p:txEl>
                                          </p:spTgt>
                                        </p:tgtEl>
                                      </p:cBhvr>
                                    </p:animEffect>
                                    <p:anim calcmode="lin" valueType="num">
                                      <p:cBhvr>
                                        <p:cTn id="8" dur="2000" fill="hold"/>
                                        <p:tgtEl>
                                          <p:spTgt spid="946180">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4618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46180">
                                            <p:txEl>
                                              <p:pRg st="1" end="1"/>
                                            </p:txEl>
                                          </p:spTgt>
                                        </p:tgtEl>
                                        <p:attrNameLst>
                                          <p:attrName>style.visibility</p:attrName>
                                        </p:attrNameLst>
                                      </p:cBhvr>
                                      <p:to>
                                        <p:strVal val="visible"/>
                                      </p:to>
                                    </p:set>
                                    <p:animEffect transition="in" filter="fade">
                                      <p:cBhvr>
                                        <p:cTn id="12" dur="2000"/>
                                        <p:tgtEl>
                                          <p:spTgt spid="946180">
                                            <p:txEl>
                                              <p:pRg st="1" end="1"/>
                                            </p:txEl>
                                          </p:spTgt>
                                        </p:tgtEl>
                                      </p:cBhvr>
                                    </p:animEffect>
                                    <p:anim calcmode="lin" valueType="num">
                                      <p:cBhvr>
                                        <p:cTn id="13" dur="2000" fill="hold"/>
                                        <p:tgtEl>
                                          <p:spTgt spid="946180">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946180">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46180">
                                            <p:txEl>
                                              <p:pRg st="2" end="2"/>
                                            </p:txEl>
                                          </p:spTgt>
                                        </p:tgtEl>
                                        <p:attrNameLst>
                                          <p:attrName>style.visibility</p:attrName>
                                        </p:attrNameLst>
                                      </p:cBhvr>
                                      <p:to>
                                        <p:strVal val="visible"/>
                                      </p:to>
                                    </p:set>
                                    <p:animEffect transition="in" filter="fade">
                                      <p:cBhvr>
                                        <p:cTn id="17" dur="2000"/>
                                        <p:tgtEl>
                                          <p:spTgt spid="946180">
                                            <p:txEl>
                                              <p:pRg st="2" end="2"/>
                                            </p:txEl>
                                          </p:spTgt>
                                        </p:tgtEl>
                                      </p:cBhvr>
                                    </p:animEffect>
                                    <p:anim calcmode="lin" valueType="num">
                                      <p:cBhvr>
                                        <p:cTn id="18" dur="2000" fill="hold"/>
                                        <p:tgtEl>
                                          <p:spTgt spid="946180">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946180">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46180">
                                            <p:txEl>
                                              <p:pRg st="3" end="3"/>
                                            </p:txEl>
                                          </p:spTgt>
                                        </p:tgtEl>
                                        <p:attrNameLst>
                                          <p:attrName>style.visibility</p:attrName>
                                        </p:attrNameLst>
                                      </p:cBhvr>
                                      <p:to>
                                        <p:strVal val="visible"/>
                                      </p:to>
                                    </p:set>
                                    <p:animEffect transition="in" filter="fade">
                                      <p:cBhvr>
                                        <p:cTn id="22" dur="2000"/>
                                        <p:tgtEl>
                                          <p:spTgt spid="946180">
                                            <p:txEl>
                                              <p:pRg st="3" end="3"/>
                                            </p:txEl>
                                          </p:spTgt>
                                        </p:tgtEl>
                                      </p:cBhvr>
                                    </p:animEffect>
                                    <p:anim calcmode="lin" valueType="num">
                                      <p:cBhvr>
                                        <p:cTn id="23" dur="2000" fill="hold"/>
                                        <p:tgtEl>
                                          <p:spTgt spid="946180">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94618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ChangeArrowheads="1"/>
          </p:cNvSpPr>
          <p:nvPr/>
        </p:nvSpPr>
        <p:spPr bwMode="auto">
          <a:xfrm>
            <a:off x="1562100" y="381000"/>
            <a:ext cx="7162800" cy="1143000"/>
          </a:xfrm>
          <a:prstGeom prst="rect">
            <a:avLst/>
          </a:prstGeom>
          <a:noFill/>
          <a:ln w="9525">
            <a:noFill/>
            <a:miter lim="800000"/>
            <a:headEnd/>
            <a:tailEnd/>
          </a:ln>
          <a:effectLst/>
        </p:spPr>
        <p:txBody>
          <a:bodyPr wrap="none" anchor="ctr"/>
          <a:lstStyle/>
          <a:p>
            <a:endParaRPr lang="en-US"/>
          </a:p>
        </p:txBody>
      </p:sp>
      <p:sp>
        <p:nvSpPr>
          <p:cNvPr id="1525763" name="Rectangle 3"/>
          <p:cNvSpPr>
            <a:spLocks noChangeArrowheads="1"/>
          </p:cNvSpPr>
          <p:nvPr/>
        </p:nvSpPr>
        <p:spPr bwMode="auto">
          <a:xfrm>
            <a:off x="1600200" y="1809750"/>
            <a:ext cx="7162800" cy="4114800"/>
          </a:xfrm>
          <a:prstGeom prst="rect">
            <a:avLst/>
          </a:prstGeom>
          <a:noFill/>
          <a:ln w="9525">
            <a:noFill/>
            <a:miter lim="800000"/>
            <a:headEnd/>
            <a:tailEnd/>
          </a:ln>
          <a:effectLst/>
        </p:spPr>
        <p:txBody>
          <a:bodyPr wrap="none" anchor="ctr"/>
          <a:lstStyle/>
          <a:p>
            <a:endParaRPr lang="en-US"/>
          </a:p>
        </p:txBody>
      </p:sp>
      <p:sp>
        <p:nvSpPr>
          <p:cNvPr id="1525764" name="Rectangle 4"/>
          <p:cNvSpPr>
            <a:spLocks noGrp="1" noChangeArrowheads="1"/>
          </p:cNvSpPr>
          <p:nvPr>
            <p:ph type="body" idx="1"/>
          </p:nvPr>
        </p:nvSpPr>
        <p:spPr>
          <a:xfrm>
            <a:off x="266700" y="1478008"/>
            <a:ext cx="9753600" cy="2573654"/>
          </a:xfrm>
          <a:noFill/>
          <a:ln/>
        </p:spPr>
        <p:txBody>
          <a:bodyPr wrap="square">
            <a:spAutoFit/>
          </a:bodyPr>
          <a:lstStyle/>
          <a:p>
            <a:pPr lvl="1">
              <a:lnSpc>
                <a:spcPct val="130000"/>
              </a:lnSpc>
              <a:spcBef>
                <a:spcPct val="0"/>
              </a:spcBef>
              <a:buClr>
                <a:srgbClr val="CC9900"/>
              </a:buClr>
              <a:buSzPct val="100000"/>
              <a:buFont typeface="Arial" panose="020B0604020202020204" pitchFamily="34" charset="0"/>
              <a:buChar char="•"/>
            </a:pPr>
            <a:r>
              <a:rPr lang="en-US" sz="3600" dirty="0">
                <a:solidFill>
                  <a:srgbClr val="CC9900"/>
                </a:solidFill>
                <a:latin typeface="Book Antiqua" pitchFamily="18" charset="0"/>
              </a:rPr>
              <a:t> </a:t>
            </a:r>
            <a:r>
              <a:rPr lang="en-US" sz="3600" dirty="0">
                <a:solidFill>
                  <a:srgbClr val="FFFF00"/>
                </a:solidFill>
                <a:latin typeface="Book Antiqua" pitchFamily="18" charset="0"/>
              </a:rPr>
              <a:t>[</a:t>
            </a:r>
            <a:r>
              <a:rPr lang="en-US" sz="3600" dirty="0" smtClean="0">
                <a:solidFill>
                  <a:srgbClr val="FFFF00"/>
                </a:solidFill>
                <a:latin typeface="Book Antiqua" pitchFamily="18" charset="0"/>
              </a:rPr>
              <a:t> </a:t>
            </a:r>
            <a:r>
              <a:rPr lang="en-US" sz="3400" dirty="0">
                <a:solidFill>
                  <a:srgbClr val="FFFF00"/>
                </a:solidFill>
                <a:latin typeface="Book Antiqua" pitchFamily="18" charset="0"/>
              </a:rPr>
              <a:t>Breath &amp; </a:t>
            </a:r>
            <a:r>
              <a:rPr lang="en-US" sz="3400" dirty="0" smtClean="0">
                <a:solidFill>
                  <a:srgbClr val="FFFF00"/>
                </a:solidFill>
                <a:latin typeface="Book Antiqua" pitchFamily="18" charset="0"/>
              </a:rPr>
              <a:t>Blood for </a:t>
            </a:r>
            <a:r>
              <a:rPr lang="en-US" sz="3400" dirty="0" err="1" smtClean="0">
                <a:solidFill>
                  <a:srgbClr val="FFFF00"/>
                </a:solidFill>
                <a:latin typeface="Book Antiqua" pitchFamily="18" charset="0"/>
              </a:rPr>
              <a:t>EtOH</a:t>
            </a:r>
            <a:r>
              <a:rPr lang="en-US" sz="3400" dirty="0">
                <a:solidFill>
                  <a:srgbClr val="FFFF00"/>
                </a:solidFill>
                <a:latin typeface="Book Antiqua" pitchFamily="18" charset="0"/>
              </a:rPr>
              <a:t> </a:t>
            </a:r>
            <a:r>
              <a:rPr lang="en-US" sz="3400" dirty="0" smtClean="0">
                <a:solidFill>
                  <a:srgbClr val="FFFF00"/>
                </a:solidFill>
                <a:latin typeface="Book Antiqua" pitchFamily="18" charset="0"/>
              </a:rPr>
              <a:t>= 6 – 12 hours ]</a:t>
            </a:r>
            <a:endParaRPr lang="en-US" sz="3600" dirty="0">
              <a:solidFill>
                <a:srgbClr val="FFFF00"/>
              </a:solidFill>
              <a:latin typeface="Book Antiqua" pitchFamily="18" charset="0"/>
            </a:endParaRPr>
          </a:p>
          <a:p>
            <a:pPr lvl="1">
              <a:lnSpc>
                <a:spcPct val="130000"/>
              </a:lnSpc>
              <a:spcBef>
                <a:spcPct val="0"/>
              </a:spcBef>
              <a:buClr>
                <a:srgbClr val="CC9900"/>
              </a:buClr>
              <a:buSzPct val="100000"/>
              <a:buFont typeface="Arial" panose="020B0604020202020204" pitchFamily="34" charset="0"/>
              <a:buChar char="•"/>
            </a:pPr>
            <a:r>
              <a:rPr lang="en-US" sz="4400" dirty="0" smtClean="0">
                <a:solidFill>
                  <a:srgbClr val="FFFF00"/>
                </a:solidFill>
                <a:latin typeface="Book Antiqua" pitchFamily="18" charset="0"/>
              </a:rPr>
              <a:t>  Urine </a:t>
            </a:r>
            <a:r>
              <a:rPr lang="en-US" sz="2800" dirty="0">
                <a:solidFill>
                  <a:srgbClr val="FFFF00"/>
                </a:solidFill>
                <a:latin typeface="Book Antiqua" pitchFamily="18" charset="0"/>
              </a:rPr>
              <a:t>for </a:t>
            </a:r>
            <a:r>
              <a:rPr lang="en-US" sz="4400" u="sng" dirty="0" smtClean="0">
                <a:solidFill>
                  <a:srgbClr val="FFFF00"/>
                </a:solidFill>
                <a:latin typeface="Book Antiqua" pitchFamily="18" charset="0"/>
              </a:rPr>
              <a:t>Ethanol</a:t>
            </a:r>
            <a:r>
              <a:rPr lang="en-US" sz="4400" dirty="0" smtClean="0">
                <a:solidFill>
                  <a:srgbClr val="FFFF00"/>
                </a:solidFill>
                <a:latin typeface="Book Antiqua" pitchFamily="18" charset="0"/>
              </a:rPr>
              <a:t> </a:t>
            </a:r>
            <a:r>
              <a:rPr lang="en-US" sz="4400" dirty="0">
                <a:solidFill>
                  <a:srgbClr val="FFFF00"/>
                </a:solidFill>
                <a:latin typeface="Book Antiqua" pitchFamily="18" charset="0"/>
              </a:rPr>
              <a:t>= </a:t>
            </a:r>
            <a:r>
              <a:rPr lang="en-US" sz="4400" dirty="0" smtClean="0">
                <a:solidFill>
                  <a:srgbClr val="FFFF00"/>
                </a:solidFill>
                <a:latin typeface="Book Antiqua" pitchFamily="18" charset="0"/>
              </a:rPr>
              <a:t>8 </a:t>
            </a:r>
            <a:r>
              <a:rPr lang="en-US" sz="4400" dirty="0">
                <a:solidFill>
                  <a:srgbClr val="FFFF00"/>
                </a:solidFill>
                <a:latin typeface="Book Antiqua" pitchFamily="18" charset="0"/>
              </a:rPr>
              <a:t>- 24 </a:t>
            </a:r>
            <a:r>
              <a:rPr lang="en-US" sz="4400" dirty="0" smtClean="0">
                <a:solidFill>
                  <a:srgbClr val="FFFF00"/>
                </a:solidFill>
                <a:latin typeface="Book Antiqua" pitchFamily="18" charset="0"/>
              </a:rPr>
              <a:t>hours</a:t>
            </a:r>
          </a:p>
          <a:p>
            <a:pPr lvl="1">
              <a:lnSpc>
                <a:spcPct val="130000"/>
              </a:lnSpc>
              <a:spcBef>
                <a:spcPct val="0"/>
              </a:spcBef>
              <a:buClr>
                <a:schemeClr val="accent2"/>
              </a:buClr>
              <a:buSzPct val="100000"/>
              <a:buFont typeface="Courier New" panose="02070309020205020404" pitchFamily="49" charset="0"/>
              <a:buChar char="o"/>
            </a:pPr>
            <a:r>
              <a:rPr lang="en-US" sz="4400" dirty="0">
                <a:solidFill>
                  <a:schemeClr val="tx2">
                    <a:lumMod val="50000"/>
                  </a:schemeClr>
                </a:solidFill>
                <a:latin typeface="Book Antiqua" pitchFamily="18" charset="0"/>
              </a:rPr>
              <a:t>  Urine </a:t>
            </a:r>
            <a:r>
              <a:rPr lang="en-US" sz="2800" dirty="0">
                <a:solidFill>
                  <a:schemeClr val="tx2">
                    <a:lumMod val="50000"/>
                  </a:schemeClr>
                </a:solidFill>
                <a:latin typeface="Book Antiqua" pitchFamily="18" charset="0"/>
              </a:rPr>
              <a:t>for </a:t>
            </a:r>
            <a:r>
              <a:rPr lang="en-US" sz="4400" u="sng" dirty="0" err="1" smtClean="0">
                <a:solidFill>
                  <a:schemeClr val="tx2">
                    <a:lumMod val="50000"/>
                  </a:schemeClr>
                </a:solidFill>
                <a:latin typeface="Book Antiqua" pitchFamily="18" charset="0"/>
              </a:rPr>
              <a:t>EtG</a:t>
            </a:r>
            <a:r>
              <a:rPr lang="en-US" sz="4400" u="sng" dirty="0" smtClean="0">
                <a:solidFill>
                  <a:schemeClr val="tx2">
                    <a:lumMod val="50000"/>
                  </a:schemeClr>
                </a:solidFill>
                <a:latin typeface="Book Antiqua" pitchFamily="18" charset="0"/>
              </a:rPr>
              <a:t> </a:t>
            </a:r>
            <a:r>
              <a:rPr lang="en-US" sz="2800" u="sng" dirty="0" smtClean="0">
                <a:solidFill>
                  <a:schemeClr val="tx2">
                    <a:lumMod val="50000"/>
                  </a:schemeClr>
                </a:solidFill>
                <a:latin typeface="Book Antiqua" pitchFamily="18" charset="0"/>
              </a:rPr>
              <a:t>&amp;</a:t>
            </a:r>
            <a:r>
              <a:rPr lang="en-US" sz="4400" u="sng" dirty="0" smtClean="0">
                <a:solidFill>
                  <a:schemeClr val="tx2">
                    <a:lumMod val="50000"/>
                  </a:schemeClr>
                </a:solidFill>
                <a:latin typeface="Book Antiqua" pitchFamily="18" charset="0"/>
              </a:rPr>
              <a:t> </a:t>
            </a:r>
            <a:r>
              <a:rPr lang="en-US" sz="4400" u="sng" dirty="0" err="1" smtClean="0">
                <a:solidFill>
                  <a:schemeClr val="tx2">
                    <a:lumMod val="50000"/>
                  </a:schemeClr>
                </a:solidFill>
                <a:latin typeface="Book Antiqua" pitchFamily="18" charset="0"/>
              </a:rPr>
              <a:t>EtS</a:t>
            </a:r>
            <a:r>
              <a:rPr lang="en-US" sz="4400" dirty="0" smtClean="0">
                <a:solidFill>
                  <a:schemeClr val="tx2">
                    <a:lumMod val="50000"/>
                  </a:schemeClr>
                </a:solidFill>
                <a:latin typeface="Book Antiqua" pitchFamily="18" charset="0"/>
              </a:rPr>
              <a:t> </a:t>
            </a:r>
            <a:r>
              <a:rPr lang="en-US" sz="4400" dirty="0">
                <a:solidFill>
                  <a:schemeClr val="tx2">
                    <a:lumMod val="50000"/>
                  </a:schemeClr>
                </a:solidFill>
                <a:latin typeface="Book Antiqua" pitchFamily="18" charset="0"/>
              </a:rPr>
              <a:t>= </a:t>
            </a:r>
            <a:r>
              <a:rPr lang="en-US" sz="4400" dirty="0" smtClean="0">
                <a:solidFill>
                  <a:schemeClr val="tx2">
                    <a:lumMod val="50000"/>
                  </a:schemeClr>
                </a:solidFill>
                <a:latin typeface="Book Antiqua" pitchFamily="18" charset="0"/>
              </a:rPr>
              <a:t>2 </a:t>
            </a:r>
            <a:r>
              <a:rPr lang="en-US" sz="4400" dirty="0">
                <a:solidFill>
                  <a:schemeClr val="tx2">
                    <a:lumMod val="50000"/>
                  </a:schemeClr>
                </a:solidFill>
                <a:latin typeface="Book Antiqua" pitchFamily="18" charset="0"/>
              </a:rPr>
              <a:t>- </a:t>
            </a:r>
            <a:r>
              <a:rPr lang="en-US" sz="4400" dirty="0" smtClean="0">
                <a:solidFill>
                  <a:schemeClr val="tx2">
                    <a:lumMod val="50000"/>
                  </a:schemeClr>
                </a:solidFill>
                <a:latin typeface="Book Antiqua" pitchFamily="18" charset="0"/>
              </a:rPr>
              <a:t>4 days</a:t>
            </a:r>
          </a:p>
        </p:txBody>
      </p:sp>
      <p:sp>
        <p:nvSpPr>
          <p:cNvPr id="1525765" name="Rectangle 5"/>
          <p:cNvSpPr>
            <a:spLocks noGrp="1" noChangeArrowheads="1"/>
          </p:cNvSpPr>
          <p:nvPr>
            <p:ph type="title"/>
          </p:nvPr>
        </p:nvSpPr>
        <p:spPr>
          <a:xfrm>
            <a:off x="485775" y="310515"/>
            <a:ext cx="9315450" cy="1200150"/>
          </a:xfrm>
          <a:noFill/>
          <a:ln/>
        </p:spPr>
        <p:txBody>
          <a:bodyPr/>
          <a:lstStyle/>
          <a:p>
            <a:pPr algn="ctr"/>
            <a:r>
              <a:rPr lang="en-US" sz="5400" dirty="0" smtClean="0">
                <a:latin typeface="Book Antiqua" pitchFamily="18" charset="0"/>
              </a:rPr>
              <a:t>Old &amp; Newer Alcohol Tests</a:t>
            </a:r>
            <a:endParaRPr lang="en-US" sz="5400" dirty="0">
              <a:latin typeface="Book Antiqua" pitchFamily="18" charset="0"/>
            </a:endParaRPr>
          </a:p>
        </p:txBody>
      </p:sp>
    </p:spTree>
    <p:extLst>
      <p:ext uri="{BB962C8B-B14F-4D97-AF65-F5344CB8AC3E}">
        <p14:creationId xmlns:p14="http://schemas.microsoft.com/office/powerpoint/2010/main" val="2676045116"/>
      </p:ext>
    </p:extLst>
  </p:cSld>
  <p:clrMapOvr>
    <a:masterClrMapping/>
  </p:clrMapOvr>
  <p:transition>
    <p:pull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516108" y="4304755"/>
            <a:ext cx="3057525" cy="1219200"/>
          </a:xfrm>
          <a:prstGeom prst="rect">
            <a:avLst/>
          </a:prstGeom>
          <a:solidFill>
            <a:schemeClr val="accent2"/>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1525762" name="Rectangle 2"/>
          <p:cNvSpPr>
            <a:spLocks noChangeArrowheads="1"/>
          </p:cNvSpPr>
          <p:nvPr/>
        </p:nvSpPr>
        <p:spPr bwMode="auto">
          <a:xfrm>
            <a:off x="1562100" y="381000"/>
            <a:ext cx="7162800" cy="1143000"/>
          </a:xfrm>
          <a:prstGeom prst="rect">
            <a:avLst/>
          </a:prstGeom>
          <a:noFill/>
          <a:ln w="9525">
            <a:noFill/>
            <a:miter lim="800000"/>
            <a:headEnd/>
            <a:tailEnd/>
          </a:ln>
          <a:effectLst/>
        </p:spPr>
        <p:txBody>
          <a:bodyPr wrap="none" anchor="ctr"/>
          <a:lstStyle/>
          <a:p>
            <a:endParaRPr lang="en-US"/>
          </a:p>
        </p:txBody>
      </p:sp>
      <p:sp>
        <p:nvSpPr>
          <p:cNvPr id="1525763" name="Rectangle 3"/>
          <p:cNvSpPr>
            <a:spLocks noChangeArrowheads="1"/>
          </p:cNvSpPr>
          <p:nvPr/>
        </p:nvSpPr>
        <p:spPr bwMode="auto">
          <a:xfrm>
            <a:off x="1600200" y="1809750"/>
            <a:ext cx="7162800" cy="4114800"/>
          </a:xfrm>
          <a:prstGeom prst="rect">
            <a:avLst/>
          </a:prstGeom>
          <a:noFill/>
          <a:ln w="9525">
            <a:noFill/>
            <a:miter lim="800000"/>
            <a:headEnd/>
            <a:tailEnd/>
          </a:ln>
          <a:effectLst/>
        </p:spPr>
        <p:txBody>
          <a:bodyPr wrap="none" anchor="ctr"/>
          <a:lstStyle/>
          <a:p>
            <a:endParaRPr lang="en-US"/>
          </a:p>
        </p:txBody>
      </p:sp>
      <p:sp>
        <p:nvSpPr>
          <p:cNvPr id="1525764" name="Rectangle 4"/>
          <p:cNvSpPr>
            <a:spLocks noGrp="1" noChangeArrowheads="1"/>
          </p:cNvSpPr>
          <p:nvPr>
            <p:ph type="body" idx="1"/>
          </p:nvPr>
        </p:nvSpPr>
        <p:spPr>
          <a:xfrm>
            <a:off x="266700" y="1478008"/>
            <a:ext cx="9753600" cy="2573654"/>
          </a:xfrm>
          <a:noFill/>
          <a:ln/>
        </p:spPr>
        <p:txBody>
          <a:bodyPr wrap="square">
            <a:spAutoFit/>
          </a:bodyPr>
          <a:lstStyle/>
          <a:p>
            <a:pPr lvl="1">
              <a:lnSpc>
                <a:spcPct val="130000"/>
              </a:lnSpc>
              <a:spcBef>
                <a:spcPct val="0"/>
              </a:spcBef>
              <a:buClr>
                <a:srgbClr val="CC9900"/>
              </a:buClr>
              <a:buSzPct val="100000"/>
              <a:buFont typeface="Arial" panose="020B0604020202020204" pitchFamily="34" charset="0"/>
              <a:buChar char="•"/>
            </a:pPr>
            <a:r>
              <a:rPr lang="en-US" sz="3600" dirty="0">
                <a:solidFill>
                  <a:srgbClr val="CC9900"/>
                </a:solidFill>
                <a:latin typeface="Book Antiqua" pitchFamily="18" charset="0"/>
              </a:rPr>
              <a:t> </a:t>
            </a:r>
            <a:r>
              <a:rPr lang="en-US" sz="3600" dirty="0" smtClean="0">
                <a:solidFill>
                  <a:srgbClr val="CC9900"/>
                </a:solidFill>
                <a:latin typeface="Book Antiqua" pitchFamily="18" charset="0"/>
              </a:rPr>
              <a:t>[ </a:t>
            </a:r>
            <a:r>
              <a:rPr lang="en-US" sz="3400" dirty="0" smtClean="0">
                <a:solidFill>
                  <a:srgbClr val="CC9900"/>
                </a:solidFill>
                <a:latin typeface="Book Antiqua" pitchFamily="18" charset="0"/>
              </a:rPr>
              <a:t>Breath &amp; Blood for </a:t>
            </a:r>
            <a:r>
              <a:rPr lang="en-US" sz="3400" dirty="0" err="1" smtClean="0">
                <a:solidFill>
                  <a:srgbClr val="CC9900"/>
                </a:solidFill>
                <a:latin typeface="Book Antiqua" pitchFamily="18" charset="0"/>
              </a:rPr>
              <a:t>EtOH</a:t>
            </a:r>
            <a:r>
              <a:rPr lang="en-US" sz="3400" dirty="0">
                <a:solidFill>
                  <a:srgbClr val="CC9900"/>
                </a:solidFill>
                <a:latin typeface="Book Antiqua" pitchFamily="18" charset="0"/>
              </a:rPr>
              <a:t> </a:t>
            </a:r>
            <a:r>
              <a:rPr lang="en-US" sz="3400" dirty="0" smtClean="0">
                <a:solidFill>
                  <a:srgbClr val="CC9900"/>
                </a:solidFill>
                <a:latin typeface="Book Antiqua" pitchFamily="18" charset="0"/>
              </a:rPr>
              <a:t>= 6 – 12 hours ]</a:t>
            </a:r>
            <a:endParaRPr lang="en-US" sz="3600" dirty="0">
              <a:solidFill>
                <a:srgbClr val="CC9900"/>
              </a:solidFill>
              <a:latin typeface="Book Antiqua" pitchFamily="18" charset="0"/>
            </a:endParaRPr>
          </a:p>
          <a:p>
            <a:pPr lvl="1">
              <a:lnSpc>
                <a:spcPct val="130000"/>
              </a:lnSpc>
              <a:spcBef>
                <a:spcPct val="0"/>
              </a:spcBef>
              <a:buClr>
                <a:srgbClr val="CC9900"/>
              </a:buClr>
              <a:buSzPct val="100000"/>
              <a:buFont typeface="Arial" panose="020B0604020202020204" pitchFamily="34" charset="0"/>
              <a:buChar char="•"/>
            </a:pPr>
            <a:r>
              <a:rPr lang="en-US" sz="4400" dirty="0" smtClean="0">
                <a:solidFill>
                  <a:srgbClr val="CC9900"/>
                </a:solidFill>
                <a:latin typeface="Book Antiqua" pitchFamily="18" charset="0"/>
              </a:rPr>
              <a:t>  Urine </a:t>
            </a:r>
            <a:r>
              <a:rPr lang="en-US" sz="2800" dirty="0">
                <a:solidFill>
                  <a:srgbClr val="CC9900"/>
                </a:solidFill>
                <a:latin typeface="Book Antiqua" pitchFamily="18" charset="0"/>
              </a:rPr>
              <a:t>for </a:t>
            </a:r>
            <a:r>
              <a:rPr lang="en-US" sz="4400" u="sng" dirty="0" smtClean="0">
                <a:solidFill>
                  <a:srgbClr val="CC9900"/>
                </a:solidFill>
                <a:latin typeface="Book Antiqua" pitchFamily="18" charset="0"/>
              </a:rPr>
              <a:t>Ethanol</a:t>
            </a:r>
            <a:r>
              <a:rPr lang="en-US" sz="4400" dirty="0" smtClean="0">
                <a:solidFill>
                  <a:srgbClr val="CC9900"/>
                </a:solidFill>
                <a:latin typeface="Book Antiqua" pitchFamily="18" charset="0"/>
              </a:rPr>
              <a:t> </a:t>
            </a:r>
            <a:r>
              <a:rPr lang="en-US" sz="4400" dirty="0">
                <a:solidFill>
                  <a:srgbClr val="CC9900"/>
                </a:solidFill>
                <a:latin typeface="Book Antiqua" pitchFamily="18" charset="0"/>
              </a:rPr>
              <a:t>= </a:t>
            </a:r>
            <a:r>
              <a:rPr lang="en-US" sz="4400" dirty="0" smtClean="0">
                <a:solidFill>
                  <a:srgbClr val="CC9900"/>
                </a:solidFill>
                <a:latin typeface="Book Antiqua" pitchFamily="18" charset="0"/>
              </a:rPr>
              <a:t>8 </a:t>
            </a:r>
            <a:r>
              <a:rPr lang="en-US" sz="4400" dirty="0">
                <a:solidFill>
                  <a:srgbClr val="CC9900"/>
                </a:solidFill>
                <a:latin typeface="Book Antiqua" pitchFamily="18" charset="0"/>
              </a:rPr>
              <a:t>- 24 </a:t>
            </a:r>
            <a:r>
              <a:rPr lang="en-US" sz="4400" dirty="0" smtClean="0">
                <a:solidFill>
                  <a:srgbClr val="CC9900"/>
                </a:solidFill>
                <a:latin typeface="Book Antiqua" pitchFamily="18" charset="0"/>
              </a:rPr>
              <a:t>hours</a:t>
            </a:r>
          </a:p>
          <a:p>
            <a:pPr lvl="1">
              <a:lnSpc>
                <a:spcPct val="130000"/>
              </a:lnSpc>
              <a:spcBef>
                <a:spcPct val="0"/>
              </a:spcBef>
              <a:buClr>
                <a:schemeClr val="accent2"/>
              </a:buClr>
              <a:buSzPct val="100000"/>
              <a:buFont typeface="Courier New" panose="02070309020205020404" pitchFamily="49" charset="0"/>
              <a:buChar char="o"/>
            </a:pPr>
            <a:r>
              <a:rPr lang="en-US" sz="4400" dirty="0">
                <a:solidFill>
                  <a:srgbClr val="FFFF00"/>
                </a:solidFill>
                <a:latin typeface="Book Antiqua" pitchFamily="18" charset="0"/>
              </a:rPr>
              <a:t> </a:t>
            </a:r>
            <a:r>
              <a:rPr lang="en-US" sz="4400" dirty="0">
                <a:solidFill>
                  <a:srgbClr val="00B050"/>
                </a:solidFill>
                <a:latin typeface="Book Antiqua" pitchFamily="18" charset="0"/>
              </a:rPr>
              <a:t> </a:t>
            </a:r>
            <a:r>
              <a:rPr lang="en-US" sz="4400" dirty="0">
                <a:solidFill>
                  <a:srgbClr val="FFFF00"/>
                </a:solidFill>
                <a:latin typeface="Book Antiqua" pitchFamily="18" charset="0"/>
              </a:rPr>
              <a:t>Urine</a:t>
            </a:r>
            <a:r>
              <a:rPr lang="en-US" sz="4400" dirty="0">
                <a:latin typeface="Book Antiqua" pitchFamily="18" charset="0"/>
              </a:rPr>
              <a:t> </a:t>
            </a:r>
            <a:r>
              <a:rPr lang="en-US" sz="2800" dirty="0">
                <a:latin typeface="Book Antiqua" pitchFamily="18" charset="0"/>
              </a:rPr>
              <a:t>for </a:t>
            </a:r>
            <a:r>
              <a:rPr lang="en-US" sz="4400" u="sng" dirty="0" err="1" smtClean="0">
                <a:latin typeface="Book Antiqua" pitchFamily="18" charset="0"/>
              </a:rPr>
              <a:t>EtG</a:t>
            </a:r>
            <a:r>
              <a:rPr lang="en-US" sz="4400" u="sng" dirty="0" smtClean="0">
                <a:latin typeface="Book Antiqua" pitchFamily="18" charset="0"/>
              </a:rPr>
              <a:t> </a:t>
            </a:r>
            <a:r>
              <a:rPr lang="en-US" sz="2800" u="sng" dirty="0" smtClean="0">
                <a:latin typeface="Book Antiqua" pitchFamily="18" charset="0"/>
              </a:rPr>
              <a:t>&amp;</a:t>
            </a:r>
            <a:r>
              <a:rPr lang="en-US" sz="4400" u="sng" dirty="0" smtClean="0">
                <a:latin typeface="Book Antiqua" pitchFamily="18" charset="0"/>
              </a:rPr>
              <a:t> </a:t>
            </a:r>
            <a:r>
              <a:rPr lang="en-US" sz="4400" u="sng" dirty="0" err="1" smtClean="0">
                <a:latin typeface="Book Antiqua" pitchFamily="18" charset="0"/>
              </a:rPr>
              <a:t>EtS</a:t>
            </a:r>
            <a:r>
              <a:rPr lang="en-US" sz="4400" dirty="0" smtClean="0">
                <a:latin typeface="Book Antiqua" pitchFamily="18" charset="0"/>
              </a:rPr>
              <a:t> </a:t>
            </a:r>
            <a:r>
              <a:rPr lang="en-US" sz="4400" dirty="0">
                <a:latin typeface="Book Antiqua" pitchFamily="18" charset="0"/>
              </a:rPr>
              <a:t>= </a:t>
            </a:r>
            <a:r>
              <a:rPr lang="en-US" sz="4400" dirty="0" smtClean="0">
                <a:solidFill>
                  <a:srgbClr val="FFFF00"/>
                </a:solidFill>
                <a:latin typeface="Book Antiqua" pitchFamily="18" charset="0"/>
              </a:rPr>
              <a:t>2 </a:t>
            </a:r>
            <a:r>
              <a:rPr lang="en-US" sz="4400" dirty="0">
                <a:latin typeface="Book Antiqua" pitchFamily="18" charset="0"/>
              </a:rPr>
              <a:t>-</a:t>
            </a:r>
            <a:r>
              <a:rPr lang="en-US" sz="4400" dirty="0">
                <a:solidFill>
                  <a:srgbClr val="FFFF00"/>
                </a:solidFill>
                <a:latin typeface="Book Antiqua" pitchFamily="18" charset="0"/>
              </a:rPr>
              <a:t> </a:t>
            </a:r>
            <a:r>
              <a:rPr lang="en-US" sz="4400" dirty="0" smtClean="0">
                <a:solidFill>
                  <a:srgbClr val="FFFF00"/>
                </a:solidFill>
                <a:latin typeface="Book Antiqua" pitchFamily="18" charset="0"/>
              </a:rPr>
              <a:t>4 days</a:t>
            </a:r>
          </a:p>
        </p:txBody>
      </p:sp>
      <p:sp>
        <p:nvSpPr>
          <p:cNvPr id="1525765" name="Rectangle 5"/>
          <p:cNvSpPr>
            <a:spLocks noGrp="1" noChangeArrowheads="1"/>
          </p:cNvSpPr>
          <p:nvPr>
            <p:ph type="title"/>
          </p:nvPr>
        </p:nvSpPr>
        <p:spPr>
          <a:xfrm>
            <a:off x="485775" y="310515"/>
            <a:ext cx="9315450" cy="1200150"/>
          </a:xfrm>
          <a:noFill/>
          <a:ln/>
        </p:spPr>
        <p:txBody>
          <a:bodyPr/>
          <a:lstStyle/>
          <a:p>
            <a:pPr algn="ctr"/>
            <a:r>
              <a:rPr lang="en-US" sz="5400" dirty="0">
                <a:latin typeface="Book Antiqua" pitchFamily="18" charset="0"/>
              </a:rPr>
              <a:t>Old &amp; Newer Alcohol Tests</a:t>
            </a:r>
          </a:p>
        </p:txBody>
      </p:sp>
      <p:pic>
        <p:nvPicPr>
          <p:cNvPr id="6" name="Picture 153"/>
          <p:cNvPicPr>
            <a:picLocks noChangeAspect="1" noChangeArrowheads="1"/>
          </p:cNvPicPr>
          <p:nvPr/>
        </p:nvPicPr>
        <p:blipFill>
          <a:blip r:embed="rId3" cstate="print"/>
          <a:srcRect l="41826" t="-677" r="22878" b="70270"/>
          <a:stretch>
            <a:fillRect/>
          </a:stretch>
        </p:blipFill>
        <p:spPr bwMode="auto">
          <a:xfrm>
            <a:off x="1022713" y="4304755"/>
            <a:ext cx="3057525" cy="1219200"/>
          </a:xfrm>
          <a:prstGeom prst="rect">
            <a:avLst/>
          </a:prstGeom>
          <a:solidFill>
            <a:schemeClr val="accent2"/>
          </a:solid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4054" y="4337412"/>
            <a:ext cx="2741635" cy="1123950"/>
          </a:xfrm>
          <a:prstGeom prst="rect">
            <a:avLst/>
          </a:prstGeom>
        </p:spPr>
      </p:pic>
      <p:grpSp>
        <p:nvGrpSpPr>
          <p:cNvPr id="16" name="Group 15"/>
          <p:cNvGrpSpPr/>
          <p:nvPr/>
        </p:nvGrpSpPr>
        <p:grpSpPr>
          <a:xfrm>
            <a:off x="3416754" y="4724400"/>
            <a:ext cx="2480037" cy="914400"/>
            <a:chOff x="3416754" y="4724400"/>
            <a:chExt cx="2480037" cy="914400"/>
          </a:xfrm>
        </p:grpSpPr>
        <p:sp>
          <p:nvSpPr>
            <p:cNvPr id="4" name="Oval 3"/>
            <p:cNvSpPr/>
            <p:nvPr/>
          </p:nvSpPr>
          <p:spPr bwMode="auto">
            <a:xfrm>
              <a:off x="3416754" y="5029200"/>
              <a:ext cx="583746" cy="432162"/>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10" name="Oval 9"/>
            <p:cNvSpPr/>
            <p:nvPr/>
          </p:nvSpPr>
          <p:spPr bwMode="auto">
            <a:xfrm>
              <a:off x="4577986" y="4724400"/>
              <a:ext cx="1318805" cy="9144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grpSp>
      <p:grpSp>
        <p:nvGrpSpPr>
          <p:cNvPr id="15" name="Group 14"/>
          <p:cNvGrpSpPr/>
          <p:nvPr/>
        </p:nvGrpSpPr>
        <p:grpSpPr>
          <a:xfrm>
            <a:off x="3717072" y="5461362"/>
            <a:ext cx="1064714" cy="859165"/>
            <a:chOff x="3717072" y="5461362"/>
            <a:chExt cx="1064714" cy="859165"/>
          </a:xfrm>
        </p:grpSpPr>
        <p:sp>
          <p:nvSpPr>
            <p:cNvPr id="5" name="Rectangle 4"/>
            <p:cNvSpPr/>
            <p:nvPr/>
          </p:nvSpPr>
          <p:spPr>
            <a:xfrm>
              <a:off x="3717072" y="5797307"/>
              <a:ext cx="1064714" cy="523220"/>
            </a:xfrm>
            <a:prstGeom prst="rect">
              <a:avLst/>
            </a:prstGeom>
          </p:spPr>
          <p:txBody>
            <a:bodyPr wrap="none">
              <a:spAutoFit/>
            </a:bodyPr>
            <a:lstStyle/>
            <a:p>
              <a:r>
                <a:rPr lang="en-US" sz="2800" u="sng" dirty="0" smtClean="0">
                  <a:solidFill>
                    <a:srgbClr val="FF0000"/>
                  </a:solidFill>
                  <a:latin typeface="Book Antiqua" pitchFamily="18" charset="0"/>
                </a:rPr>
                <a:t>Ethyl</a:t>
              </a:r>
              <a:endParaRPr lang="en-US" sz="2800" dirty="0">
                <a:solidFill>
                  <a:srgbClr val="FF0000"/>
                </a:solidFill>
              </a:endParaRPr>
            </a:p>
          </p:txBody>
        </p:sp>
        <p:cxnSp>
          <p:nvCxnSpPr>
            <p:cNvPr id="8" name="Straight Arrow Connector 7"/>
            <p:cNvCxnSpPr>
              <a:stCxn id="5" idx="0"/>
            </p:cNvCxnSpPr>
            <p:nvPr/>
          </p:nvCxnSpPr>
          <p:spPr bwMode="auto">
            <a:xfrm flipH="1" flipV="1">
              <a:off x="3848100" y="5461362"/>
              <a:ext cx="401329" cy="335945"/>
            </a:xfrm>
            <a:prstGeom prst="straightConnector1">
              <a:avLst/>
            </a:prstGeom>
            <a:solidFill>
              <a:schemeClr val="bg1"/>
            </a:solidFill>
            <a:ln w="57150" cap="flat" cmpd="sng" algn="ctr">
              <a:solidFill>
                <a:srgbClr val="FF0000"/>
              </a:solidFill>
              <a:prstDash val="solid"/>
              <a:round/>
              <a:headEnd type="none" w="sm" len="sm"/>
              <a:tailEnd type="triangle"/>
            </a:ln>
            <a:effectLst/>
          </p:spPr>
        </p:cxnSp>
        <p:cxnSp>
          <p:nvCxnSpPr>
            <p:cNvPr id="17" name="Straight Arrow Connector 16"/>
            <p:cNvCxnSpPr>
              <a:stCxn id="5" idx="0"/>
              <a:endCxn id="10" idx="3"/>
            </p:cNvCxnSpPr>
            <p:nvPr/>
          </p:nvCxnSpPr>
          <p:spPr bwMode="auto">
            <a:xfrm flipV="1">
              <a:off x="4249429" y="5504889"/>
              <a:ext cx="521692" cy="292418"/>
            </a:xfrm>
            <a:prstGeom prst="straightConnector1">
              <a:avLst/>
            </a:prstGeom>
            <a:solidFill>
              <a:schemeClr val="bg1"/>
            </a:solidFill>
            <a:ln w="5715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1952508102"/>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250" fill="hold"/>
                                        <p:tgtEl>
                                          <p:spTgt spid="16"/>
                                        </p:tgtEl>
                                        <p:attrNameLst>
                                          <p:attrName>ppt_w</p:attrName>
                                        </p:attrNameLst>
                                      </p:cBhvr>
                                      <p:tavLst>
                                        <p:tav tm="0">
                                          <p:val>
                                            <p:fltVal val="0"/>
                                          </p:val>
                                        </p:tav>
                                        <p:tav tm="100000">
                                          <p:val>
                                            <p:strVal val="#ppt_w"/>
                                          </p:val>
                                        </p:tav>
                                      </p:tavLst>
                                    </p:anim>
                                    <p:anim calcmode="lin" valueType="num">
                                      <p:cBhvr>
                                        <p:cTn id="8" dur="1250" fill="hold"/>
                                        <p:tgtEl>
                                          <p:spTgt spid="16"/>
                                        </p:tgtEl>
                                        <p:attrNameLst>
                                          <p:attrName>ppt_h</p:attrName>
                                        </p:attrNameLst>
                                      </p:cBhvr>
                                      <p:tavLst>
                                        <p:tav tm="0">
                                          <p:val>
                                            <p:fltVal val="0"/>
                                          </p:val>
                                        </p:tav>
                                        <p:tav tm="100000">
                                          <p:val>
                                            <p:strVal val="#ppt_h"/>
                                          </p:val>
                                        </p:tav>
                                      </p:tavLst>
                                    </p:anim>
                                    <p:animEffect transition="in" filter="fade">
                                      <p:cBhvr>
                                        <p:cTn id="9" dur="1250"/>
                                        <p:tgtEl>
                                          <p:spTgt spid="16"/>
                                        </p:tgtEl>
                                      </p:cBhvr>
                                    </p:animEffect>
                                  </p:childTnLst>
                                </p:cTn>
                              </p:par>
                            </p:childTnLst>
                          </p:cTn>
                        </p:par>
                        <p:par>
                          <p:cTn id="10" fill="hold">
                            <p:stCondLst>
                              <p:cond delay="1250"/>
                            </p:stCondLst>
                            <p:childTnLst>
                              <p:par>
                                <p:cTn id="11" presetID="2" presetClass="entr" presetSubtype="4" fill="hold" nodeType="afterEffect">
                                  <p:stCondLst>
                                    <p:cond delay="175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ppt_x"/>
                                          </p:val>
                                        </p:tav>
                                        <p:tav tm="100000">
                                          <p:val>
                                            <p:strVal val="#ppt_x"/>
                                          </p:val>
                                        </p:tav>
                                      </p:tavLst>
                                    </p:anim>
                                    <p:anim calcmode="lin" valueType="num">
                                      <p:cBhvr additive="base">
                                        <p:cTn id="1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7810" name="Group 2"/>
          <p:cNvGrpSpPr>
            <a:grpSpLocks/>
          </p:cNvGrpSpPr>
          <p:nvPr/>
        </p:nvGrpSpPr>
        <p:grpSpPr bwMode="auto">
          <a:xfrm>
            <a:off x="982093" y="1162050"/>
            <a:ext cx="8077200" cy="4457700"/>
            <a:chOff x="780" y="756"/>
            <a:chExt cx="5088" cy="2808"/>
          </a:xfrm>
        </p:grpSpPr>
        <p:sp>
          <p:nvSpPr>
            <p:cNvPr id="1527811" name="Rectangle 3"/>
            <p:cNvSpPr>
              <a:spLocks noChangeArrowheads="1"/>
            </p:cNvSpPr>
            <p:nvPr/>
          </p:nvSpPr>
          <p:spPr bwMode="auto">
            <a:xfrm>
              <a:off x="780" y="756"/>
              <a:ext cx="5088" cy="2808"/>
            </a:xfrm>
            <a:prstGeom prst="rect">
              <a:avLst/>
            </a:prstGeom>
            <a:solidFill>
              <a:schemeClr val="bg2"/>
            </a:solidFill>
            <a:ln w="9525">
              <a:noFill/>
              <a:miter lim="800000"/>
              <a:headEnd/>
              <a:tailEnd/>
            </a:ln>
            <a:effectLst/>
          </p:spPr>
          <p:txBody>
            <a:bodyPr wrap="none" anchor="ctr"/>
            <a:lstStyle/>
            <a:p>
              <a:endParaRPr lang="en-US"/>
            </a:p>
          </p:txBody>
        </p:sp>
        <p:sp>
          <p:nvSpPr>
            <p:cNvPr id="1527812" name="Rectangle 4"/>
            <p:cNvSpPr>
              <a:spLocks noChangeArrowheads="1"/>
            </p:cNvSpPr>
            <p:nvPr/>
          </p:nvSpPr>
          <p:spPr bwMode="auto">
            <a:xfrm>
              <a:off x="842" y="1101"/>
              <a:ext cx="4764" cy="2307"/>
            </a:xfrm>
            <a:prstGeom prst="rect">
              <a:avLst/>
            </a:prstGeom>
            <a:noFill/>
            <a:ln w="9525">
              <a:noFill/>
              <a:miter lim="800000"/>
              <a:headEnd/>
              <a:tailEnd/>
            </a:ln>
            <a:effectLst/>
          </p:spPr>
          <p:txBody>
            <a:bodyPr wrap="none" anchor="ctr"/>
            <a:lstStyle/>
            <a:p>
              <a:endParaRPr lang="en-US"/>
            </a:p>
          </p:txBody>
        </p:sp>
      </p:grpSp>
      <p:sp>
        <p:nvSpPr>
          <p:cNvPr id="1527815" name="Rectangle 7"/>
          <p:cNvSpPr>
            <a:spLocks noChangeArrowheads="1"/>
          </p:cNvSpPr>
          <p:nvPr/>
        </p:nvSpPr>
        <p:spPr bwMode="auto">
          <a:xfrm>
            <a:off x="8212157" y="3014513"/>
            <a:ext cx="685800" cy="285750"/>
          </a:xfrm>
          <a:prstGeom prst="rect">
            <a:avLst/>
          </a:prstGeom>
          <a:solidFill>
            <a:srgbClr val="FAFD00"/>
          </a:solidFill>
          <a:ln w="9525">
            <a:noFill/>
            <a:miter lim="800000"/>
            <a:headEnd/>
            <a:tailEnd/>
          </a:ln>
          <a:effectLst/>
        </p:spPr>
        <p:txBody>
          <a:bodyPr wrap="none" anchor="ctr"/>
          <a:lstStyle/>
          <a:p>
            <a:endParaRPr lang="en-US"/>
          </a:p>
        </p:txBody>
      </p:sp>
      <p:sp>
        <p:nvSpPr>
          <p:cNvPr id="1527818" name="Rectangle 10"/>
          <p:cNvSpPr>
            <a:spLocks noChangeArrowheads="1"/>
          </p:cNvSpPr>
          <p:nvPr/>
        </p:nvSpPr>
        <p:spPr bwMode="auto">
          <a:xfrm>
            <a:off x="1028700" y="5688013"/>
            <a:ext cx="8877301" cy="708528"/>
          </a:xfrm>
          <a:prstGeom prst="rect">
            <a:avLst/>
          </a:prstGeom>
          <a:noFill/>
          <a:ln w="9525">
            <a:noFill/>
            <a:miter lim="800000"/>
            <a:headEnd/>
            <a:tailEnd/>
          </a:ln>
          <a:effectLst/>
        </p:spPr>
        <p:txBody>
          <a:bodyPr wrap="square" lIns="92075" tIns="46038" rIns="92075" bIns="46038">
            <a:spAutoFit/>
          </a:bodyPr>
          <a:lstStyle/>
          <a:p>
            <a:pPr algn="l"/>
            <a:r>
              <a:rPr lang="en-US" sz="1400" dirty="0" smtClean="0">
                <a:effectLst/>
                <a:latin typeface="Book Antiqua" pitchFamily="18" charset="0"/>
              </a:rPr>
              <a:t>Month 6</a:t>
            </a:r>
            <a:r>
              <a:rPr lang="en-US" sz="2000" dirty="0" smtClean="0">
                <a:effectLst/>
                <a:latin typeface="Book Antiqua" pitchFamily="18" charset="0"/>
              </a:rPr>
              <a:t>    </a:t>
            </a:r>
            <a:r>
              <a:rPr lang="en-US" sz="1400" dirty="0" smtClean="0">
                <a:effectLst/>
                <a:latin typeface="Book Antiqua" pitchFamily="18" charset="0"/>
              </a:rPr>
              <a:t>Month 5</a:t>
            </a:r>
            <a:r>
              <a:rPr lang="en-US" sz="2000" dirty="0" smtClean="0">
                <a:effectLst/>
                <a:latin typeface="Book Antiqua" pitchFamily="18" charset="0"/>
              </a:rPr>
              <a:t>    </a:t>
            </a:r>
            <a:r>
              <a:rPr lang="en-US" sz="1400" dirty="0" smtClean="0">
                <a:effectLst/>
                <a:latin typeface="Book Antiqua" pitchFamily="18" charset="0"/>
              </a:rPr>
              <a:t>Month 4</a:t>
            </a:r>
            <a:r>
              <a:rPr lang="en-US" sz="2000" dirty="0" smtClean="0">
                <a:effectLst/>
                <a:latin typeface="Book Antiqua" pitchFamily="18" charset="0"/>
              </a:rPr>
              <a:t>    </a:t>
            </a:r>
            <a:r>
              <a:rPr lang="en-US" sz="1400" dirty="0" smtClean="0">
                <a:effectLst/>
                <a:latin typeface="Book Antiqua" pitchFamily="18" charset="0"/>
              </a:rPr>
              <a:t>Month 3</a:t>
            </a:r>
            <a:r>
              <a:rPr lang="en-US" sz="2000" dirty="0" smtClean="0">
                <a:effectLst/>
                <a:latin typeface="Book Antiqua" pitchFamily="18" charset="0"/>
              </a:rPr>
              <a:t>    </a:t>
            </a:r>
            <a:r>
              <a:rPr lang="en-US" sz="1400" dirty="0" smtClean="0">
                <a:effectLst/>
                <a:latin typeface="Book Antiqua" pitchFamily="18" charset="0"/>
              </a:rPr>
              <a:t>Month 2</a:t>
            </a:r>
            <a:r>
              <a:rPr lang="en-US" sz="2000" dirty="0" smtClean="0">
                <a:effectLst/>
                <a:latin typeface="Book Antiqua" pitchFamily="18" charset="0"/>
              </a:rPr>
              <a:t>    </a:t>
            </a:r>
            <a:r>
              <a:rPr lang="en-US" sz="1400" dirty="0" smtClean="0">
                <a:latin typeface="Book Antiqua" pitchFamily="18" charset="0"/>
              </a:rPr>
              <a:t>Month 1</a:t>
            </a:r>
            <a:r>
              <a:rPr lang="en-US" sz="2000" dirty="0" smtClean="0">
                <a:latin typeface="Book Antiqua" pitchFamily="18" charset="0"/>
              </a:rPr>
              <a:t>      </a:t>
            </a:r>
            <a:r>
              <a:rPr lang="en-US" sz="1400" dirty="0" smtClean="0">
                <a:latin typeface="Book Antiqua" pitchFamily="18" charset="0"/>
              </a:rPr>
              <a:t>Week 2</a:t>
            </a:r>
            <a:r>
              <a:rPr lang="en-US" sz="2000" dirty="0" smtClean="0">
                <a:latin typeface="Book Antiqua" pitchFamily="18" charset="0"/>
              </a:rPr>
              <a:t>     </a:t>
            </a:r>
            <a:r>
              <a:rPr lang="en-US" sz="1400" dirty="0" smtClean="0">
                <a:latin typeface="Book Antiqua" pitchFamily="18" charset="0"/>
              </a:rPr>
              <a:t>Days </a:t>
            </a:r>
            <a:r>
              <a:rPr lang="en-US" sz="1400" dirty="0" smtClean="0">
                <a:effectLst/>
                <a:latin typeface="Book Antiqua" pitchFamily="18" charset="0"/>
              </a:rPr>
              <a:t>1-7</a:t>
            </a:r>
            <a:r>
              <a:rPr lang="en-US" sz="2000" dirty="0">
                <a:latin typeface="Book Antiqua" pitchFamily="18" charset="0"/>
              </a:rPr>
              <a:t> </a:t>
            </a:r>
            <a:r>
              <a:rPr lang="en-US" sz="2000" dirty="0" smtClean="0">
                <a:latin typeface="Book Antiqua" pitchFamily="18" charset="0"/>
              </a:rPr>
              <a:t>       SC</a:t>
            </a:r>
          </a:p>
          <a:p>
            <a:pPr algn="l"/>
            <a:r>
              <a:rPr lang="en-US" sz="2000" dirty="0" smtClean="0">
                <a:effectLst/>
                <a:latin typeface="Book Antiqua" pitchFamily="18" charset="0"/>
              </a:rPr>
              <a:t>					       </a:t>
            </a:r>
            <a:endParaRPr lang="en-US" sz="2000" dirty="0">
              <a:effectLst/>
              <a:latin typeface="Book Antiqua" pitchFamily="18" charset="0"/>
            </a:endParaRPr>
          </a:p>
        </p:txBody>
      </p:sp>
      <p:grpSp>
        <p:nvGrpSpPr>
          <p:cNvPr id="1527820" name="Group 12"/>
          <p:cNvGrpSpPr>
            <a:grpSpLocks/>
          </p:cNvGrpSpPr>
          <p:nvPr/>
        </p:nvGrpSpPr>
        <p:grpSpPr bwMode="auto">
          <a:xfrm>
            <a:off x="982094" y="1828800"/>
            <a:ext cx="8428606" cy="3810000"/>
            <a:chOff x="888" y="1176"/>
            <a:chExt cx="4836" cy="2400"/>
          </a:xfrm>
        </p:grpSpPr>
        <p:sp>
          <p:nvSpPr>
            <p:cNvPr id="1527821" name="Line 13"/>
            <p:cNvSpPr>
              <a:spLocks noChangeShapeType="1"/>
            </p:cNvSpPr>
            <p:nvPr/>
          </p:nvSpPr>
          <p:spPr bwMode="auto">
            <a:xfrm>
              <a:off x="888" y="3576"/>
              <a:ext cx="4836" cy="0"/>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2" name="Line 14"/>
            <p:cNvSpPr>
              <a:spLocks noChangeShapeType="1"/>
            </p:cNvSpPr>
            <p:nvPr/>
          </p:nvSpPr>
          <p:spPr bwMode="auto">
            <a:xfrm>
              <a:off x="900" y="1188"/>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3" name="Line 15"/>
            <p:cNvSpPr>
              <a:spLocks noChangeShapeType="1"/>
            </p:cNvSpPr>
            <p:nvPr/>
          </p:nvSpPr>
          <p:spPr bwMode="auto">
            <a:xfrm>
              <a:off x="1476" y="1200"/>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4" name="Line 16"/>
            <p:cNvSpPr>
              <a:spLocks noChangeShapeType="1"/>
            </p:cNvSpPr>
            <p:nvPr/>
          </p:nvSpPr>
          <p:spPr bwMode="auto">
            <a:xfrm>
              <a:off x="2064" y="1188"/>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5" name="Line 17"/>
            <p:cNvSpPr>
              <a:spLocks noChangeShapeType="1"/>
            </p:cNvSpPr>
            <p:nvPr/>
          </p:nvSpPr>
          <p:spPr bwMode="auto">
            <a:xfrm>
              <a:off x="2640" y="1188"/>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6" name="Line 18"/>
            <p:cNvSpPr>
              <a:spLocks noChangeShapeType="1"/>
            </p:cNvSpPr>
            <p:nvPr/>
          </p:nvSpPr>
          <p:spPr bwMode="auto">
            <a:xfrm>
              <a:off x="3204" y="1200"/>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7" name="Line 19"/>
            <p:cNvSpPr>
              <a:spLocks noChangeShapeType="1"/>
            </p:cNvSpPr>
            <p:nvPr/>
          </p:nvSpPr>
          <p:spPr bwMode="auto">
            <a:xfrm>
              <a:off x="3768" y="1200"/>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8" name="Line 20"/>
            <p:cNvSpPr>
              <a:spLocks noChangeShapeType="1"/>
            </p:cNvSpPr>
            <p:nvPr/>
          </p:nvSpPr>
          <p:spPr bwMode="auto">
            <a:xfrm>
              <a:off x="4368" y="1176"/>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29" name="Line 21"/>
            <p:cNvSpPr>
              <a:spLocks noChangeShapeType="1"/>
            </p:cNvSpPr>
            <p:nvPr/>
          </p:nvSpPr>
          <p:spPr bwMode="auto">
            <a:xfrm>
              <a:off x="4932" y="1200"/>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sp>
          <p:nvSpPr>
            <p:cNvPr id="1527830" name="Line 22"/>
            <p:cNvSpPr>
              <a:spLocks noChangeShapeType="1"/>
            </p:cNvSpPr>
            <p:nvPr/>
          </p:nvSpPr>
          <p:spPr bwMode="auto">
            <a:xfrm>
              <a:off x="5508" y="1176"/>
              <a:ext cx="0" cy="2376"/>
            </a:xfrm>
            <a:prstGeom prst="line">
              <a:avLst/>
            </a:prstGeom>
            <a:noFill/>
            <a:ln w="25400">
              <a:solidFill>
                <a:schemeClr val="tx1"/>
              </a:solidFill>
              <a:prstDash val="sysDot"/>
              <a:round/>
              <a:headEnd type="none" w="sm" len="sm"/>
              <a:tailEnd type="none" w="sm" len="sm"/>
            </a:ln>
            <a:effectLst/>
          </p:spPr>
          <p:txBody>
            <a:bodyPr wrap="none" anchor="ctr"/>
            <a:lstStyle/>
            <a:p>
              <a:endParaRPr lang="en-US"/>
            </a:p>
          </p:txBody>
        </p:sp>
      </p:grpSp>
      <p:sp>
        <p:nvSpPr>
          <p:cNvPr id="1527814" name="Rectangle 6"/>
          <p:cNvSpPr>
            <a:spLocks noChangeArrowheads="1"/>
          </p:cNvSpPr>
          <p:nvPr/>
        </p:nvSpPr>
        <p:spPr bwMode="auto">
          <a:xfrm>
            <a:off x="4118965" y="2564919"/>
            <a:ext cx="3843763" cy="304800"/>
          </a:xfrm>
          <a:prstGeom prst="rect">
            <a:avLst/>
          </a:prstGeom>
          <a:solidFill>
            <a:schemeClr val="accent2"/>
          </a:solidFill>
          <a:ln w="9525">
            <a:noFill/>
            <a:miter lim="800000"/>
            <a:headEnd/>
            <a:tailEnd/>
          </a:ln>
          <a:effectLst/>
        </p:spPr>
        <p:txBody>
          <a:bodyPr wrap="none" anchor="ctr"/>
          <a:lstStyle/>
          <a:p>
            <a:endParaRPr lang="en-US"/>
          </a:p>
        </p:txBody>
      </p:sp>
      <p:sp>
        <p:nvSpPr>
          <p:cNvPr id="1527813" name="Rectangle 5"/>
          <p:cNvSpPr>
            <a:spLocks noChangeArrowheads="1"/>
          </p:cNvSpPr>
          <p:nvPr/>
        </p:nvSpPr>
        <p:spPr bwMode="auto">
          <a:xfrm>
            <a:off x="1228389" y="2051995"/>
            <a:ext cx="6734339" cy="304800"/>
          </a:xfrm>
          <a:prstGeom prst="rect">
            <a:avLst/>
          </a:prstGeom>
          <a:solidFill>
            <a:srgbClr val="8901F3"/>
          </a:solidFill>
          <a:ln w="9525">
            <a:noFill/>
            <a:miter lim="800000"/>
            <a:headEnd/>
            <a:tailEnd/>
          </a:ln>
          <a:effectLst/>
        </p:spPr>
        <p:txBody>
          <a:bodyPr wrap="none" anchor="ctr"/>
          <a:lstStyle/>
          <a:p>
            <a:endParaRPr lang="en-US"/>
          </a:p>
        </p:txBody>
      </p:sp>
      <p:sp>
        <p:nvSpPr>
          <p:cNvPr id="1527816" name="Rectangle 8"/>
          <p:cNvSpPr>
            <a:spLocks noChangeArrowheads="1"/>
          </p:cNvSpPr>
          <p:nvPr/>
        </p:nvSpPr>
        <p:spPr bwMode="auto">
          <a:xfrm>
            <a:off x="7035577" y="3581400"/>
            <a:ext cx="1426623" cy="304800"/>
          </a:xfrm>
          <a:prstGeom prst="rect">
            <a:avLst/>
          </a:prstGeom>
          <a:solidFill>
            <a:schemeClr val="hlink"/>
          </a:solidFill>
          <a:ln w="9525">
            <a:noFill/>
            <a:miter lim="800000"/>
            <a:headEnd/>
            <a:tailEnd/>
          </a:ln>
          <a:effectLst/>
        </p:spPr>
        <p:txBody>
          <a:bodyPr wrap="none" anchor="ctr"/>
          <a:lstStyle/>
          <a:p>
            <a:endParaRPr lang="en-US"/>
          </a:p>
        </p:txBody>
      </p:sp>
      <p:sp>
        <p:nvSpPr>
          <p:cNvPr id="1527817" name="Rectangle 9"/>
          <p:cNvSpPr>
            <a:spLocks noChangeArrowheads="1"/>
          </p:cNvSpPr>
          <p:nvPr/>
        </p:nvSpPr>
        <p:spPr bwMode="auto">
          <a:xfrm>
            <a:off x="5730424" y="4139396"/>
            <a:ext cx="2261155" cy="304800"/>
          </a:xfrm>
          <a:prstGeom prst="rect">
            <a:avLst/>
          </a:prstGeom>
          <a:solidFill>
            <a:schemeClr val="accent1"/>
          </a:solidFill>
          <a:ln w="9525">
            <a:noFill/>
            <a:miter lim="800000"/>
            <a:headEnd/>
            <a:tailEnd/>
          </a:ln>
          <a:effectLst/>
        </p:spPr>
        <p:txBody>
          <a:bodyPr wrap="none" anchor="ctr"/>
          <a:lstStyle/>
          <a:p>
            <a:endParaRPr lang="en-US"/>
          </a:p>
        </p:txBody>
      </p:sp>
      <p:sp>
        <p:nvSpPr>
          <p:cNvPr id="1527831" name="Rectangle 23"/>
          <p:cNvSpPr>
            <a:spLocks noChangeArrowheads="1"/>
          </p:cNvSpPr>
          <p:nvPr/>
        </p:nvSpPr>
        <p:spPr bwMode="auto">
          <a:xfrm>
            <a:off x="1391265" y="6070120"/>
            <a:ext cx="6458499" cy="400752"/>
          </a:xfrm>
          <a:prstGeom prst="rect">
            <a:avLst/>
          </a:prstGeom>
          <a:noFill/>
          <a:ln w="9525">
            <a:noFill/>
            <a:miter lim="800000"/>
            <a:headEnd/>
            <a:tailEnd/>
          </a:ln>
          <a:effectLst/>
        </p:spPr>
        <p:txBody>
          <a:bodyPr wrap="none" lIns="92075" tIns="46038" rIns="92075" bIns="46038">
            <a:spAutoFit/>
          </a:bodyPr>
          <a:lstStyle/>
          <a:p>
            <a:pPr algn="l"/>
            <a:r>
              <a:rPr lang="en-US" sz="2000" dirty="0" smtClean="0">
                <a:effectLst/>
                <a:latin typeface="Book Antiqua" pitchFamily="18" charset="0"/>
              </a:rPr>
              <a:t>Windows of Detection </a:t>
            </a:r>
            <a:r>
              <a:rPr lang="en-US" sz="1700" dirty="0" smtClean="0">
                <a:effectLst/>
                <a:latin typeface="Book Antiqua" pitchFamily="18" charset="0"/>
              </a:rPr>
              <a:t>(</a:t>
            </a:r>
            <a:r>
              <a:rPr lang="en-US" sz="1700" dirty="0" err="1" smtClean="0">
                <a:effectLst/>
                <a:latin typeface="Book Antiqua" pitchFamily="18" charset="0"/>
              </a:rPr>
              <a:t>WoDs</a:t>
            </a:r>
            <a:r>
              <a:rPr lang="en-US" sz="1700" dirty="0" smtClean="0">
                <a:effectLst/>
                <a:latin typeface="Book Antiqua" pitchFamily="18" charset="0"/>
              </a:rPr>
              <a:t> in Days / Weeks / Months)</a:t>
            </a:r>
            <a:endParaRPr lang="en-US" sz="1700" dirty="0">
              <a:effectLst/>
              <a:latin typeface="Book Antiqua" pitchFamily="18" charset="0"/>
            </a:endParaRPr>
          </a:p>
        </p:txBody>
      </p:sp>
      <p:sp>
        <p:nvSpPr>
          <p:cNvPr id="1527832" name="Rectangle 24"/>
          <p:cNvSpPr>
            <a:spLocks noChangeArrowheads="1"/>
          </p:cNvSpPr>
          <p:nvPr/>
        </p:nvSpPr>
        <p:spPr bwMode="auto">
          <a:xfrm>
            <a:off x="5784280" y="4091420"/>
            <a:ext cx="2087264" cy="400752"/>
          </a:xfrm>
          <a:prstGeom prst="rect">
            <a:avLst/>
          </a:prstGeom>
          <a:noFill/>
          <a:ln w="9525">
            <a:noFill/>
            <a:miter lim="800000"/>
            <a:headEnd/>
            <a:tailEnd/>
          </a:ln>
          <a:effectLst/>
        </p:spPr>
        <p:txBody>
          <a:bodyPr wrap="square" lIns="92075" tIns="46038" rIns="92075" bIns="46038">
            <a:spAutoFit/>
          </a:bodyPr>
          <a:lstStyle/>
          <a:p>
            <a:pPr algn="l"/>
            <a:r>
              <a:rPr lang="en-US" sz="1600" dirty="0" smtClean="0">
                <a:effectLst/>
                <a:latin typeface="Book Antiqua" pitchFamily="18" charset="0"/>
              </a:rPr>
              <a:t>Serum-Blood</a:t>
            </a:r>
            <a:r>
              <a:rPr lang="en-US" sz="2000" dirty="0" smtClean="0">
                <a:effectLst/>
                <a:latin typeface="Book Antiqua" pitchFamily="18" charset="0"/>
              </a:rPr>
              <a:t> CDT</a:t>
            </a:r>
            <a:endParaRPr lang="en-US" sz="2000" dirty="0">
              <a:effectLst/>
              <a:latin typeface="Book Antiqua" pitchFamily="18" charset="0"/>
            </a:endParaRPr>
          </a:p>
        </p:txBody>
      </p:sp>
      <p:sp>
        <p:nvSpPr>
          <p:cNvPr id="1527833" name="Rectangle 25"/>
          <p:cNvSpPr>
            <a:spLocks noChangeArrowheads="1"/>
          </p:cNvSpPr>
          <p:nvPr/>
        </p:nvSpPr>
        <p:spPr bwMode="auto">
          <a:xfrm>
            <a:off x="7130998" y="3583252"/>
            <a:ext cx="1315935" cy="339196"/>
          </a:xfrm>
          <a:prstGeom prst="rect">
            <a:avLst/>
          </a:prstGeom>
          <a:noFill/>
          <a:ln w="9525">
            <a:noFill/>
            <a:miter lim="800000"/>
            <a:headEnd/>
            <a:tailEnd/>
          </a:ln>
          <a:effectLst/>
        </p:spPr>
        <p:txBody>
          <a:bodyPr wrap="square" lIns="92075" tIns="46038" rIns="92075" bIns="46038">
            <a:spAutoFit/>
          </a:bodyPr>
          <a:lstStyle/>
          <a:p>
            <a:pPr algn="l"/>
            <a:r>
              <a:rPr lang="en-US" sz="1600" dirty="0" smtClean="0">
                <a:effectLst/>
                <a:latin typeface="Book Antiqua" pitchFamily="18" charset="0"/>
              </a:rPr>
              <a:t>S-B </a:t>
            </a:r>
            <a:r>
              <a:rPr lang="en-US" sz="1600" dirty="0" err="1" smtClean="0">
                <a:effectLst/>
                <a:latin typeface="Book Antiqua" pitchFamily="18" charset="0"/>
              </a:rPr>
              <a:t>PEth</a:t>
            </a:r>
            <a:endParaRPr lang="en-US" sz="2000" dirty="0">
              <a:effectLst/>
              <a:latin typeface="Book Antiqua" pitchFamily="18" charset="0"/>
            </a:endParaRPr>
          </a:p>
        </p:txBody>
      </p:sp>
      <p:sp>
        <p:nvSpPr>
          <p:cNvPr id="1527834" name="Rectangle 26"/>
          <p:cNvSpPr>
            <a:spLocks noChangeArrowheads="1"/>
          </p:cNvSpPr>
          <p:nvPr/>
        </p:nvSpPr>
        <p:spPr bwMode="auto">
          <a:xfrm>
            <a:off x="5784280" y="2980005"/>
            <a:ext cx="2104241" cy="400752"/>
          </a:xfrm>
          <a:prstGeom prst="rect">
            <a:avLst/>
          </a:prstGeom>
          <a:noFill/>
          <a:ln w="9525">
            <a:noFill/>
            <a:miter lim="800000"/>
            <a:headEnd/>
            <a:tailEnd/>
          </a:ln>
          <a:effectLst/>
        </p:spPr>
        <p:txBody>
          <a:bodyPr wrap="square" lIns="92075" tIns="46038" rIns="92075" bIns="46038">
            <a:spAutoFit/>
          </a:bodyPr>
          <a:lstStyle/>
          <a:p>
            <a:pPr algn="l"/>
            <a:r>
              <a:rPr lang="en-US" sz="1600" dirty="0" smtClean="0">
                <a:solidFill>
                  <a:srgbClr val="FFFF00"/>
                </a:solidFill>
                <a:effectLst/>
                <a:latin typeface="Book Antiqua" pitchFamily="18" charset="0"/>
              </a:rPr>
              <a:t>Urine</a:t>
            </a:r>
            <a:r>
              <a:rPr lang="en-US" sz="2000" dirty="0" smtClean="0">
                <a:solidFill>
                  <a:srgbClr val="FFFF00"/>
                </a:solidFill>
                <a:effectLst/>
                <a:latin typeface="Book Antiqua" pitchFamily="18" charset="0"/>
              </a:rPr>
              <a:t> </a:t>
            </a:r>
            <a:r>
              <a:rPr lang="en-US" sz="2000" dirty="0" err="1" smtClean="0">
                <a:solidFill>
                  <a:srgbClr val="FFFF00"/>
                </a:solidFill>
                <a:effectLst/>
                <a:latin typeface="Book Antiqua" pitchFamily="18" charset="0"/>
              </a:rPr>
              <a:t>EtG</a:t>
            </a:r>
            <a:r>
              <a:rPr lang="en-US" sz="2000" dirty="0" smtClean="0">
                <a:solidFill>
                  <a:srgbClr val="FFFF00"/>
                </a:solidFill>
                <a:effectLst/>
                <a:latin typeface="Book Antiqua" pitchFamily="18" charset="0"/>
              </a:rPr>
              <a:t> &amp; </a:t>
            </a:r>
            <a:r>
              <a:rPr lang="en-US" sz="2000" dirty="0" err="1" smtClean="0">
                <a:solidFill>
                  <a:srgbClr val="FFFF00"/>
                </a:solidFill>
                <a:effectLst/>
                <a:latin typeface="Book Antiqua" pitchFamily="18" charset="0"/>
              </a:rPr>
              <a:t>EtS</a:t>
            </a:r>
            <a:endParaRPr lang="en-US" sz="2000" dirty="0">
              <a:solidFill>
                <a:srgbClr val="FFFF00"/>
              </a:solidFill>
              <a:effectLst/>
              <a:latin typeface="Book Antiqua" pitchFamily="18" charset="0"/>
            </a:endParaRPr>
          </a:p>
        </p:txBody>
      </p:sp>
      <p:sp>
        <p:nvSpPr>
          <p:cNvPr id="1527835" name="Rectangle 27"/>
          <p:cNvSpPr>
            <a:spLocks noChangeArrowheads="1"/>
          </p:cNvSpPr>
          <p:nvPr/>
        </p:nvSpPr>
        <p:spPr bwMode="auto">
          <a:xfrm>
            <a:off x="4237934" y="2516943"/>
            <a:ext cx="2965555" cy="339196"/>
          </a:xfrm>
          <a:prstGeom prst="rect">
            <a:avLst/>
          </a:prstGeom>
          <a:noFill/>
          <a:ln w="9525">
            <a:noFill/>
            <a:miter lim="800000"/>
            <a:headEnd/>
            <a:tailEnd/>
          </a:ln>
          <a:effectLst/>
        </p:spPr>
        <p:txBody>
          <a:bodyPr wrap="none" lIns="92075" tIns="46038" rIns="92075" bIns="46038">
            <a:spAutoFit/>
          </a:bodyPr>
          <a:lstStyle/>
          <a:p>
            <a:r>
              <a:rPr lang="en-US" sz="1600" dirty="0" smtClean="0">
                <a:latin typeface="Book Antiqua" pitchFamily="18" charset="0"/>
              </a:rPr>
              <a:t>Hair Ethyl </a:t>
            </a:r>
            <a:r>
              <a:rPr lang="en-US" sz="1600" dirty="0" err="1" smtClean="0">
                <a:latin typeface="Book Antiqua" pitchFamily="18" charset="0"/>
              </a:rPr>
              <a:t>Glucuronide</a:t>
            </a:r>
            <a:r>
              <a:rPr lang="en-US" sz="1600" dirty="0">
                <a:latin typeface="Book Antiqua" pitchFamily="18" charset="0"/>
              </a:rPr>
              <a:t> </a:t>
            </a:r>
            <a:r>
              <a:rPr lang="en-US" sz="1600" dirty="0" smtClean="0">
                <a:latin typeface="Book Antiqua" pitchFamily="18" charset="0"/>
              </a:rPr>
              <a:t>(</a:t>
            </a:r>
            <a:r>
              <a:rPr lang="en-US" sz="1600" dirty="0" err="1" smtClean="0">
                <a:latin typeface="Book Antiqua" pitchFamily="18" charset="0"/>
              </a:rPr>
              <a:t>EtG</a:t>
            </a:r>
            <a:r>
              <a:rPr lang="en-US" sz="1600" dirty="0" smtClean="0">
                <a:latin typeface="Book Antiqua" pitchFamily="18" charset="0"/>
              </a:rPr>
              <a:t>)</a:t>
            </a:r>
            <a:endParaRPr lang="en-US" sz="1600" dirty="0">
              <a:latin typeface="Book Antiqua" pitchFamily="18" charset="0"/>
            </a:endParaRPr>
          </a:p>
        </p:txBody>
      </p:sp>
      <p:sp>
        <p:nvSpPr>
          <p:cNvPr id="1527837" name="Rectangle 29"/>
          <p:cNvSpPr>
            <a:spLocks noChangeArrowheads="1"/>
          </p:cNvSpPr>
          <p:nvPr/>
        </p:nvSpPr>
        <p:spPr bwMode="auto">
          <a:xfrm>
            <a:off x="1795420" y="2024052"/>
            <a:ext cx="6002086" cy="339196"/>
          </a:xfrm>
          <a:prstGeom prst="rect">
            <a:avLst/>
          </a:prstGeom>
          <a:noFill/>
          <a:ln w="9525">
            <a:noFill/>
            <a:miter lim="800000"/>
            <a:headEnd/>
            <a:tailEnd/>
          </a:ln>
          <a:effectLst/>
        </p:spPr>
        <p:txBody>
          <a:bodyPr wrap="square" lIns="92075" tIns="46038" rIns="92075" bIns="46038">
            <a:spAutoFit/>
          </a:bodyPr>
          <a:lstStyle/>
          <a:p>
            <a:pPr algn="l"/>
            <a:r>
              <a:rPr lang="en-US" sz="1600" dirty="0" smtClean="0">
                <a:latin typeface="Book Antiqua" pitchFamily="18" charset="0"/>
              </a:rPr>
              <a:t>Hair Fatty Acid Ethyl Esters (FAEEs)</a:t>
            </a:r>
            <a:endParaRPr lang="en-US" sz="1600" dirty="0">
              <a:effectLst/>
              <a:latin typeface="Book Antiqua" pitchFamily="18" charset="0"/>
            </a:endParaRPr>
          </a:p>
        </p:txBody>
      </p:sp>
      <p:sp>
        <p:nvSpPr>
          <p:cNvPr id="34" name="Rectangle 9"/>
          <p:cNvSpPr>
            <a:spLocks noChangeArrowheads="1"/>
          </p:cNvSpPr>
          <p:nvPr/>
        </p:nvSpPr>
        <p:spPr bwMode="auto">
          <a:xfrm>
            <a:off x="3820843" y="4736001"/>
            <a:ext cx="3743835" cy="304800"/>
          </a:xfrm>
          <a:prstGeom prst="rect">
            <a:avLst/>
          </a:prstGeom>
          <a:solidFill>
            <a:schemeClr val="accent1"/>
          </a:solidFill>
          <a:ln w="9525">
            <a:noFill/>
            <a:miter lim="800000"/>
            <a:headEnd/>
            <a:tailEnd/>
          </a:ln>
          <a:effectLst/>
        </p:spPr>
        <p:txBody>
          <a:bodyPr wrap="none" anchor="ctr"/>
          <a:lstStyle/>
          <a:p>
            <a:endParaRPr lang="en-US"/>
          </a:p>
        </p:txBody>
      </p:sp>
      <p:sp>
        <p:nvSpPr>
          <p:cNvPr id="35" name="Rectangle 24"/>
          <p:cNvSpPr>
            <a:spLocks noChangeArrowheads="1"/>
          </p:cNvSpPr>
          <p:nvPr/>
        </p:nvSpPr>
        <p:spPr bwMode="auto">
          <a:xfrm>
            <a:off x="3814754" y="4688025"/>
            <a:ext cx="2615183" cy="400752"/>
          </a:xfrm>
          <a:prstGeom prst="rect">
            <a:avLst/>
          </a:prstGeom>
          <a:noFill/>
          <a:ln w="9525">
            <a:noFill/>
            <a:miter lim="800000"/>
            <a:headEnd/>
            <a:tailEnd/>
          </a:ln>
          <a:effectLst/>
        </p:spPr>
        <p:txBody>
          <a:bodyPr wrap="square" lIns="92075" tIns="46038" rIns="92075" bIns="46038">
            <a:spAutoFit/>
          </a:bodyPr>
          <a:lstStyle/>
          <a:p>
            <a:pPr algn="l"/>
            <a:r>
              <a:rPr lang="en-US" sz="1600" dirty="0" smtClean="0">
                <a:latin typeface="Book Antiqua" pitchFamily="18" charset="0"/>
              </a:rPr>
              <a:t>S</a:t>
            </a:r>
            <a:r>
              <a:rPr lang="en-US" sz="1600" dirty="0" smtClean="0">
                <a:effectLst/>
                <a:latin typeface="Book Antiqua" pitchFamily="18" charset="0"/>
              </a:rPr>
              <a:t>erum-Blood</a:t>
            </a:r>
            <a:r>
              <a:rPr lang="en-US" sz="2000" dirty="0" smtClean="0">
                <a:effectLst/>
                <a:latin typeface="Book Antiqua" pitchFamily="18" charset="0"/>
              </a:rPr>
              <a:t> AST/ALT</a:t>
            </a:r>
            <a:endParaRPr lang="en-US" sz="2000" dirty="0">
              <a:effectLst/>
              <a:latin typeface="Book Antiqua" pitchFamily="18" charset="0"/>
            </a:endParaRPr>
          </a:p>
        </p:txBody>
      </p:sp>
      <p:sp>
        <p:nvSpPr>
          <p:cNvPr id="36" name="Rectangle 9"/>
          <p:cNvSpPr>
            <a:spLocks noChangeArrowheads="1"/>
          </p:cNvSpPr>
          <p:nvPr/>
        </p:nvSpPr>
        <p:spPr bwMode="auto">
          <a:xfrm>
            <a:off x="8742642" y="5227280"/>
            <a:ext cx="275628" cy="304800"/>
          </a:xfrm>
          <a:prstGeom prst="rect">
            <a:avLst/>
          </a:prstGeom>
          <a:solidFill>
            <a:srgbClr val="FF0000"/>
          </a:solidFill>
          <a:ln w="9525">
            <a:noFill/>
            <a:miter lim="800000"/>
            <a:headEnd/>
            <a:tailEnd/>
          </a:ln>
          <a:effectLst/>
        </p:spPr>
        <p:txBody>
          <a:bodyPr wrap="none" anchor="ctr"/>
          <a:lstStyle/>
          <a:p>
            <a:endParaRPr lang="en-US"/>
          </a:p>
        </p:txBody>
      </p:sp>
      <p:sp>
        <p:nvSpPr>
          <p:cNvPr id="37" name="Rectangle 25"/>
          <p:cNvSpPr>
            <a:spLocks noChangeArrowheads="1"/>
          </p:cNvSpPr>
          <p:nvPr/>
        </p:nvSpPr>
        <p:spPr bwMode="auto">
          <a:xfrm>
            <a:off x="5486607" y="5179304"/>
            <a:ext cx="2494514" cy="400752"/>
          </a:xfrm>
          <a:prstGeom prst="rect">
            <a:avLst/>
          </a:prstGeom>
          <a:noFill/>
          <a:ln w="9525">
            <a:noFill/>
            <a:miter lim="800000"/>
            <a:headEnd/>
            <a:tailEnd/>
          </a:ln>
          <a:effectLst/>
        </p:spPr>
        <p:txBody>
          <a:bodyPr wrap="square" lIns="92075" tIns="46038" rIns="92075" bIns="46038">
            <a:spAutoFit/>
          </a:bodyPr>
          <a:lstStyle/>
          <a:p>
            <a:pPr algn="l"/>
            <a:r>
              <a:rPr lang="en-US" sz="1600" dirty="0">
                <a:solidFill>
                  <a:srgbClr val="FF0000"/>
                </a:solidFill>
                <a:latin typeface="Book Antiqua" pitchFamily="18" charset="0"/>
              </a:rPr>
              <a:t>S</a:t>
            </a:r>
            <a:r>
              <a:rPr lang="en-US" sz="1600" dirty="0" smtClean="0">
                <a:solidFill>
                  <a:srgbClr val="FF0000"/>
                </a:solidFill>
                <a:effectLst/>
                <a:latin typeface="Book Antiqua" pitchFamily="18" charset="0"/>
              </a:rPr>
              <a:t>erum-Blood</a:t>
            </a:r>
            <a:r>
              <a:rPr lang="en-US" sz="2000" dirty="0" smtClean="0">
                <a:solidFill>
                  <a:srgbClr val="FF0000"/>
                </a:solidFill>
                <a:effectLst/>
                <a:latin typeface="Book Antiqua" pitchFamily="18" charset="0"/>
              </a:rPr>
              <a:t> </a:t>
            </a:r>
            <a:r>
              <a:rPr lang="en-US" dirty="0" smtClean="0">
                <a:solidFill>
                  <a:srgbClr val="FF0000"/>
                </a:solidFill>
                <a:latin typeface="Book Antiqua" pitchFamily="18" charset="0"/>
              </a:rPr>
              <a:t>5-HTOL</a:t>
            </a:r>
            <a:endParaRPr lang="en-US" dirty="0">
              <a:solidFill>
                <a:srgbClr val="FF0000"/>
              </a:solidFill>
              <a:effectLst/>
              <a:latin typeface="Book Antiqua" pitchFamily="18" charset="0"/>
            </a:endParaRPr>
          </a:p>
        </p:txBody>
      </p:sp>
      <p:sp>
        <p:nvSpPr>
          <p:cNvPr id="3" name="Right Arrow 2"/>
          <p:cNvSpPr/>
          <p:nvPr/>
        </p:nvSpPr>
        <p:spPr bwMode="auto">
          <a:xfrm>
            <a:off x="7723957" y="3113548"/>
            <a:ext cx="425950" cy="101000"/>
          </a:xfrm>
          <a:prstGeom prst="rightArrow">
            <a:avLst/>
          </a:prstGeom>
          <a:solidFill>
            <a:srgbClr val="FAFD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38" name="Right Arrow 37"/>
          <p:cNvSpPr/>
          <p:nvPr/>
        </p:nvSpPr>
        <p:spPr bwMode="auto">
          <a:xfrm>
            <a:off x="7871544" y="5326728"/>
            <a:ext cx="821885" cy="101895"/>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39" name="Rectangle 11"/>
          <p:cNvSpPr>
            <a:spLocks noGrp="1" noChangeArrowheads="1"/>
          </p:cNvSpPr>
          <p:nvPr>
            <p:ph type="title"/>
          </p:nvPr>
        </p:nvSpPr>
        <p:spPr>
          <a:xfrm>
            <a:off x="772543" y="6927"/>
            <a:ext cx="8496300" cy="1181100"/>
          </a:xfrm>
          <a:noFill/>
          <a:ln/>
        </p:spPr>
        <p:txBody>
          <a:bodyPr/>
          <a:lstStyle/>
          <a:p>
            <a:pPr algn="ctr"/>
            <a:r>
              <a:rPr lang="en-US" sz="4800" dirty="0" smtClean="0">
                <a:latin typeface="Book Antiqua" pitchFamily="18" charset="0"/>
              </a:rPr>
              <a:t>Alcohol Detection </a:t>
            </a:r>
            <a:r>
              <a:rPr lang="en-US" sz="4800" dirty="0">
                <a:latin typeface="Book Antiqua" pitchFamily="18" charset="0"/>
              </a:rPr>
              <a:t>Windows</a:t>
            </a:r>
          </a:p>
        </p:txBody>
      </p:sp>
    </p:spTree>
    <p:extLst>
      <p:ext uri="{BB962C8B-B14F-4D97-AF65-F5344CB8AC3E}">
        <p14:creationId xmlns:p14="http://schemas.microsoft.com/office/powerpoint/2010/main" val="246272610"/>
      </p:ext>
    </p:extLst>
  </p:cSld>
  <p:clrMapOvr>
    <a:masterClrMapping/>
  </p:clrMapOvr>
  <p:transition>
    <p:pull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ChangeArrowheads="1"/>
          </p:cNvSpPr>
          <p:nvPr/>
        </p:nvSpPr>
        <p:spPr bwMode="auto">
          <a:xfrm>
            <a:off x="1657350" y="47625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011" name="Rectangle 3"/>
          <p:cNvSpPr>
            <a:spLocks noChangeArrowheads="1"/>
          </p:cNvSpPr>
          <p:nvPr/>
        </p:nvSpPr>
        <p:spPr bwMode="auto">
          <a:xfrm>
            <a:off x="1524000" y="1752600"/>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012" name="Rectangle 4"/>
          <p:cNvSpPr>
            <a:spLocks noGrp="1" noChangeArrowheads="1"/>
          </p:cNvSpPr>
          <p:nvPr>
            <p:ph type="body" idx="1"/>
          </p:nvPr>
        </p:nvSpPr>
        <p:spPr>
          <a:xfrm>
            <a:off x="571500" y="1295400"/>
            <a:ext cx="9296400" cy="5398274"/>
          </a:xfrm>
          <a:noFill/>
          <a:ln/>
        </p:spPr>
        <p:txBody>
          <a:bodyPr>
            <a:spAutoFit/>
          </a:bodyPr>
          <a:lstStyle/>
          <a:p>
            <a:pPr marL="0" indent="0">
              <a:lnSpc>
                <a:spcPct val="145000"/>
              </a:lnSpc>
              <a:spcBef>
                <a:spcPct val="0"/>
              </a:spcBef>
              <a:buFont typeface="Monotype Sorts" pitchFamily="2" charset="2"/>
              <a:buNone/>
            </a:pPr>
            <a:endParaRPr lang="en-US" sz="500" dirty="0">
              <a:solidFill>
                <a:srgbClr val="FAFD00"/>
              </a:solidFill>
              <a:latin typeface="Book Antiqua" pitchFamily="18" charset="0"/>
            </a:endParaRPr>
          </a:p>
          <a:p>
            <a:pPr marL="0" indent="0">
              <a:lnSpc>
                <a:spcPct val="125000"/>
              </a:lnSpc>
              <a:spcBef>
                <a:spcPct val="0"/>
              </a:spcBef>
              <a:buClr>
                <a:schemeClr val="tx1"/>
              </a:buClr>
              <a:buSzPct val="100000"/>
              <a:buNone/>
            </a:pPr>
            <a:r>
              <a:rPr lang="en-US" sz="5400" dirty="0" smtClean="0">
                <a:solidFill>
                  <a:srgbClr val="FAFD00"/>
                </a:solidFill>
                <a:latin typeface="Book Antiqua" pitchFamily="18" charset="0"/>
              </a:rPr>
              <a:t>Hair alcohol bio-markers </a:t>
            </a:r>
            <a:r>
              <a:rPr lang="en-US" sz="4400" dirty="0" smtClean="0">
                <a:solidFill>
                  <a:schemeClr val="accent2"/>
                </a:solidFill>
                <a:latin typeface="Book Antiqua" pitchFamily="18" charset="0"/>
              </a:rPr>
              <a:t>(FAEEs &amp; </a:t>
            </a:r>
            <a:r>
              <a:rPr lang="en-US" sz="4400" dirty="0" err="1" smtClean="0">
                <a:solidFill>
                  <a:schemeClr val="accent2"/>
                </a:solidFill>
                <a:latin typeface="Book Antiqua" pitchFamily="18" charset="0"/>
              </a:rPr>
              <a:t>EtG</a:t>
            </a:r>
            <a:r>
              <a:rPr lang="en-US" sz="4400" dirty="0" smtClean="0">
                <a:solidFill>
                  <a:schemeClr val="accent2"/>
                </a:solidFill>
                <a:latin typeface="Book Antiqua" pitchFamily="18" charset="0"/>
              </a:rPr>
              <a:t>)</a:t>
            </a:r>
            <a:r>
              <a:rPr lang="en-US" sz="5400" dirty="0" smtClean="0">
                <a:solidFill>
                  <a:srgbClr val="FAFD00"/>
                </a:solidFill>
                <a:latin typeface="Book Antiqua" pitchFamily="18" charset="0"/>
              </a:rPr>
              <a:t>:  unique &amp; powerful “alternative” investigative consumption tools!</a:t>
            </a:r>
          </a:p>
        </p:txBody>
      </p:sp>
      <p:sp>
        <p:nvSpPr>
          <p:cNvPr id="683014" name="Rectangle 6"/>
          <p:cNvSpPr>
            <a:spLocks noGrp="1" noChangeArrowheads="1"/>
          </p:cNvSpPr>
          <p:nvPr>
            <p:ph type="title"/>
          </p:nvPr>
        </p:nvSpPr>
        <p:spPr>
          <a:xfrm>
            <a:off x="419100" y="304800"/>
            <a:ext cx="9239250" cy="1181100"/>
          </a:xfrm>
          <a:noFill/>
          <a:ln/>
        </p:spPr>
        <p:txBody>
          <a:bodyPr/>
          <a:lstStyle/>
          <a:p>
            <a:pPr algn="ctr"/>
            <a:r>
              <a:rPr lang="en-US" sz="5200" dirty="0" smtClean="0">
                <a:solidFill>
                  <a:schemeClr val="tx1"/>
                </a:solidFill>
                <a:latin typeface="Book Antiqua" pitchFamily="18" charset="0"/>
              </a:rPr>
              <a:t>Forensic Hair Test </a:t>
            </a:r>
            <a:r>
              <a:rPr lang="en-US" sz="5200" i="1" dirty="0" smtClean="0">
                <a:solidFill>
                  <a:schemeClr val="tx1"/>
                </a:solidFill>
                <a:latin typeface="Book Antiqua" pitchFamily="18" charset="0"/>
              </a:rPr>
              <a:t>Extensions</a:t>
            </a:r>
            <a:endParaRPr lang="en-US" sz="5200" dirty="0">
              <a:latin typeface="Book Antiqua" pitchFamily="18" charset="0"/>
            </a:endParaRPr>
          </a:p>
        </p:txBody>
      </p:sp>
    </p:spTree>
    <p:extLst>
      <p:ext uri="{BB962C8B-B14F-4D97-AF65-F5344CB8AC3E}">
        <p14:creationId xmlns:p14="http://schemas.microsoft.com/office/powerpoint/2010/main" val="20060924"/>
      </p:ext>
    </p:extLst>
  </p:cSld>
  <p:clrMapOvr>
    <a:masterClrMapping/>
  </p:clrMapOvr>
  <p:transition>
    <p:blinds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10766" y="609601"/>
            <a:ext cx="9876234" cy="3985706"/>
          </a:xfrm>
          <a:prstGeom prst="rect">
            <a:avLst/>
          </a:prstGeom>
          <a:noFill/>
          <a:ln w="9525">
            <a:noFill/>
            <a:miter lim="800000"/>
            <a:headEnd/>
            <a:tailEnd/>
          </a:ln>
        </p:spPr>
        <p:txBody>
          <a:bodyPr>
            <a:spAutoFit/>
          </a:bodyPr>
          <a:lstStyle/>
          <a:p>
            <a:r>
              <a:rPr lang="en-US" sz="4400" dirty="0" smtClean="0">
                <a:solidFill>
                  <a:srgbClr val="FFFF00"/>
                </a:solidFill>
                <a:effectLst>
                  <a:outerShdw blurRad="38100" dist="38100" dir="2700000" algn="tl">
                    <a:srgbClr val="000000">
                      <a:alpha val="43137"/>
                    </a:srgbClr>
                  </a:outerShdw>
                </a:effectLst>
                <a:latin typeface="Book Antiqua" pitchFamily="18" charset="0"/>
              </a:rPr>
              <a:t>Categories of A</a:t>
            </a:r>
            <a:r>
              <a:rPr lang="en-US" sz="4400" b="1" dirty="0" smtClean="0">
                <a:solidFill>
                  <a:srgbClr val="FFFF00"/>
                </a:solidFill>
                <a:effectLst>
                  <a:outerShdw blurRad="38100" dist="38100" dir="2700000" algn="tl">
                    <a:srgbClr val="000000">
                      <a:alpha val="43137"/>
                    </a:srgbClr>
                  </a:outerShdw>
                </a:effectLst>
                <a:latin typeface="Book Antiqua" pitchFamily="18" charset="0"/>
              </a:rPr>
              <a:t>lcohol Consumption</a:t>
            </a:r>
          </a:p>
          <a:p>
            <a:endParaRPr lang="en-US" sz="1100" dirty="0" smtClean="0">
              <a:latin typeface="Book Antiqua" pitchFamily="18" charset="0"/>
            </a:endParaRPr>
          </a:p>
          <a:p>
            <a:pPr algn="l"/>
            <a:r>
              <a:rPr lang="en-US" sz="2800" b="1" i="1" dirty="0" smtClean="0">
                <a:solidFill>
                  <a:schemeClr val="accent2"/>
                </a:solidFill>
                <a:effectLst>
                  <a:outerShdw blurRad="38100" dist="38100" dir="2700000" algn="tl">
                    <a:srgbClr val="000000">
                      <a:alpha val="43137"/>
                    </a:srgbClr>
                  </a:outerShdw>
                </a:effectLst>
                <a:latin typeface="Book Antiqua" pitchFamily="18" charset="0"/>
              </a:rPr>
              <a:t>Classification according to </a:t>
            </a:r>
            <a:r>
              <a:rPr lang="en-US" sz="2800" i="1" dirty="0">
                <a:solidFill>
                  <a:schemeClr val="accent2"/>
                </a:solidFill>
                <a:effectLst>
                  <a:outerShdw blurRad="38100" dist="38100" dir="2700000" algn="tl">
                    <a:srgbClr val="000000">
                      <a:alpha val="43137"/>
                    </a:srgbClr>
                  </a:outerShdw>
                </a:effectLst>
                <a:latin typeface="Book Antiqua" pitchFamily="18" charset="0"/>
              </a:rPr>
              <a:t>amount </a:t>
            </a:r>
            <a:r>
              <a:rPr lang="en-US" sz="2800" i="1" dirty="0" smtClean="0">
                <a:solidFill>
                  <a:schemeClr val="accent2"/>
                </a:solidFill>
                <a:effectLst>
                  <a:outerShdw blurRad="38100" dist="38100" dir="2700000" algn="tl">
                    <a:srgbClr val="000000">
                      <a:alpha val="43137"/>
                    </a:srgbClr>
                  </a:outerShdw>
                </a:effectLst>
                <a:latin typeface="Book Antiqua" pitchFamily="18" charset="0"/>
              </a:rPr>
              <a:t>of drinking</a:t>
            </a:r>
            <a:endParaRPr lang="en-US" sz="2800" b="1" i="1" dirty="0" smtClean="0">
              <a:solidFill>
                <a:schemeClr val="accent2"/>
              </a:solidFill>
              <a:effectLst>
                <a:outerShdw blurRad="38100" dist="38100" dir="2700000" algn="tl">
                  <a:srgbClr val="000000">
                    <a:alpha val="43137"/>
                  </a:srgbClr>
                </a:outerShdw>
              </a:effectLst>
              <a:latin typeface="Book Antiqua" pitchFamily="18" charset="0"/>
            </a:endParaRPr>
          </a:p>
          <a:p>
            <a:pPr algn="l"/>
            <a:r>
              <a:rPr lang="en-US" sz="2000" i="1" dirty="0" smtClean="0">
                <a:effectLst>
                  <a:outerShdw blurRad="38100" dist="38100" dir="2700000" algn="tl">
                    <a:srgbClr val="000000">
                      <a:alpha val="43137"/>
                    </a:srgbClr>
                  </a:outerShdw>
                </a:effectLst>
                <a:latin typeface="Book Antiqua" pitchFamily="18" charset="0"/>
              </a:rPr>
              <a:t>(not unequivocal; bio-diversity, plus depends on gender)</a:t>
            </a:r>
            <a:r>
              <a:rPr lang="en-US" sz="2000" b="1" i="1" dirty="0" smtClean="0">
                <a:effectLst>
                  <a:outerShdw blurRad="38100" dist="38100" dir="2700000" algn="tl">
                    <a:srgbClr val="000000">
                      <a:alpha val="43137"/>
                    </a:srgbClr>
                  </a:outerShdw>
                </a:effectLst>
                <a:latin typeface="Book Antiqua" pitchFamily="18" charset="0"/>
              </a:rPr>
              <a:t>: </a:t>
            </a:r>
          </a:p>
          <a:p>
            <a:pPr>
              <a:spcBef>
                <a:spcPts val="1200"/>
              </a:spcBef>
            </a:pPr>
            <a:r>
              <a:rPr lang="en-US" sz="2000" dirty="0" smtClean="0">
                <a:effectLst>
                  <a:outerShdw blurRad="38100" dist="38100" dir="2700000" algn="tl">
                    <a:srgbClr val="000000">
                      <a:alpha val="43137"/>
                    </a:srgbClr>
                  </a:outerShdw>
                </a:effectLst>
                <a:latin typeface="Book Antiqua" pitchFamily="18" charset="0"/>
              </a:rPr>
              <a:t>Strict abstinence		         0 g/day</a:t>
            </a:r>
          </a:p>
          <a:p>
            <a:r>
              <a:rPr lang="en-US" sz="2000" dirty="0" smtClean="0">
                <a:effectLst>
                  <a:outerShdw blurRad="38100" dist="38100" dir="2700000" algn="tl">
                    <a:srgbClr val="000000">
                      <a:alpha val="43137"/>
                    </a:srgbClr>
                  </a:outerShdw>
                </a:effectLst>
                <a:latin typeface="Book Antiqua" pitchFamily="18" charset="0"/>
              </a:rPr>
              <a:t>Non-drinker			      &lt; 1 g/day </a:t>
            </a:r>
          </a:p>
          <a:p>
            <a:pPr>
              <a:spcBef>
                <a:spcPct val="50000"/>
              </a:spcBef>
            </a:pPr>
            <a:r>
              <a:rPr lang="en-US" sz="2000" dirty="0" smtClean="0">
                <a:effectLst>
                  <a:outerShdw blurRad="38100" dist="38100" dir="2700000" algn="tl">
                    <a:srgbClr val="000000">
                      <a:alpha val="43137"/>
                    </a:srgbClr>
                  </a:outerShdw>
                </a:effectLst>
                <a:latin typeface="Book Antiqua" pitchFamily="18" charset="0"/>
              </a:rPr>
              <a:t>Moderate alcohol consumption	    1-20 g/day</a:t>
            </a:r>
          </a:p>
          <a:p>
            <a:r>
              <a:rPr lang="en-US" sz="2000" dirty="0" smtClean="0">
                <a:effectLst>
                  <a:outerShdw blurRad="38100" dist="38100" dir="2700000" algn="tl">
                    <a:srgbClr val="000000">
                      <a:alpha val="43137"/>
                    </a:srgbClr>
                  </a:outerShdw>
                </a:effectLst>
                <a:latin typeface="Book Antiqua" pitchFamily="18" charset="0"/>
              </a:rPr>
              <a:t>Medium “social” consumption	  21-60 g/day</a:t>
            </a:r>
          </a:p>
          <a:p>
            <a:pPr>
              <a:spcBef>
                <a:spcPct val="50000"/>
              </a:spcBef>
            </a:pPr>
            <a:r>
              <a:rPr lang="en-US" sz="2000" dirty="0" smtClean="0">
                <a:solidFill>
                  <a:srgbClr val="FFFF00"/>
                </a:solidFill>
                <a:effectLst>
                  <a:outerShdw blurRad="38100" dist="38100" dir="2700000" algn="tl">
                    <a:srgbClr val="000000">
                      <a:alpha val="43137"/>
                    </a:srgbClr>
                  </a:outerShdw>
                </a:effectLst>
                <a:latin typeface="Book Antiqua" pitchFamily="18" charset="0"/>
              </a:rPr>
              <a:t>Risky</a:t>
            </a:r>
            <a:r>
              <a:rPr lang="en-US" sz="2000" dirty="0" smtClean="0">
                <a:effectLst>
                  <a:outerShdw blurRad="38100" dist="38100" dir="2700000" algn="tl">
                    <a:srgbClr val="000000">
                      <a:alpha val="43137"/>
                    </a:srgbClr>
                  </a:outerShdw>
                </a:effectLst>
                <a:latin typeface="Book Antiqua" pitchFamily="18" charset="0"/>
              </a:rPr>
              <a:t> alcohol consumption         </a:t>
            </a:r>
            <a:r>
              <a:rPr lang="en-US" sz="2000" dirty="0" smtClean="0">
                <a:solidFill>
                  <a:srgbClr val="FFFF00"/>
                </a:solidFill>
                <a:effectLst>
                  <a:outerShdw blurRad="38100" dist="38100" dir="2700000" algn="tl">
                    <a:srgbClr val="000000">
                      <a:alpha val="43137"/>
                    </a:srgbClr>
                  </a:outerShdw>
                </a:effectLst>
                <a:latin typeface="Book Antiqua" pitchFamily="18" charset="0"/>
              </a:rPr>
              <a:t>61-120 g/day</a:t>
            </a:r>
          </a:p>
          <a:p>
            <a:r>
              <a:rPr lang="en-US" sz="2000" dirty="0" smtClean="0">
                <a:solidFill>
                  <a:srgbClr val="FF0000"/>
                </a:solidFill>
                <a:effectLst>
                  <a:outerShdw blurRad="38100" dist="38100" dir="2700000" algn="tl">
                    <a:srgbClr val="000000">
                      <a:alpha val="43137"/>
                    </a:srgbClr>
                  </a:outerShdw>
                </a:effectLst>
                <a:latin typeface="Book Antiqua" pitchFamily="18" charset="0"/>
              </a:rPr>
              <a:t>Excessive</a:t>
            </a:r>
            <a:r>
              <a:rPr lang="en-US" sz="2000" dirty="0" smtClean="0">
                <a:effectLst>
                  <a:outerShdw blurRad="38100" dist="38100" dir="2700000" algn="tl">
                    <a:srgbClr val="000000">
                      <a:alpha val="43137"/>
                    </a:srgbClr>
                  </a:outerShdw>
                </a:effectLst>
                <a:latin typeface="Book Antiqua" pitchFamily="18" charset="0"/>
              </a:rPr>
              <a:t>  alcohol consumption    </a:t>
            </a:r>
            <a:r>
              <a:rPr lang="en-US" sz="2000" dirty="0" smtClean="0">
                <a:solidFill>
                  <a:srgbClr val="FFFF00"/>
                </a:solidFill>
                <a:effectLst>
                  <a:outerShdw blurRad="38100" dist="38100" dir="2700000" algn="tl">
                    <a:srgbClr val="000000">
                      <a:alpha val="43137"/>
                    </a:srgbClr>
                  </a:outerShdw>
                </a:effectLst>
                <a:latin typeface="Book Antiqua" pitchFamily="18" charset="0"/>
              </a:rPr>
              <a:t>&gt;120 g/day</a:t>
            </a:r>
            <a:endParaRPr lang="en-US" sz="2000" dirty="0">
              <a:solidFill>
                <a:srgbClr val="FFFF00"/>
              </a:solidFill>
              <a:effectLst>
                <a:outerShdw blurRad="38100" dist="38100" dir="2700000" algn="tl">
                  <a:srgbClr val="000000">
                    <a:alpha val="43137"/>
                  </a:srgbClr>
                </a:outerShdw>
              </a:effectLst>
              <a:latin typeface="Book Antiqua" pitchFamily="18" charset="0"/>
            </a:endParaRPr>
          </a:p>
        </p:txBody>
      </p:sp>
      <p:sp>
        <p:nvSpPr>
          <p:cNvPr id="3075" name="Text Box 3"/>
          <p:cNvSpPr txBox="1">
            <a:spLocks noChangeArrowheads="1"/>
          </p:cNvSpPr>
          <p:nvPr/>
        </p:nvSpPr>
        <p:spPr bwMode="auto">
          <a:xfrm>
            <a:off x="353223" y="3015795"/>
            <a:ext cx="2433680" cy="523220"/>
          </a:xfrm>
          <a:prstGeom prst="rect">
            <a:avLst/>
          </a:prstGeom>
          <a:noFill/>
          <a:ln w="9525">
            <a:noFill/>
            <a:miter lim="800000"/>
            <a:headEnd/>
            <a:tailEnd/>
          </a:ln>
        </p:spPr>
        <p:txBody>
          <a:bodyPr wrap="none">
            <a:spAutoFit/>
          </a:bodyPr>
          <a:lstStyle/>
          <a:p>
            <a:r>
              <a:rPr lang="de-DE" sz="2800" i="1" dirty="0">
                <a:solidFill>
                  <a:schemeClr val="accent2"/>
                </a:solidFill>
                <a:latin typeface="Book Antiqua" pitchFamily="18" charset="0"/>
              </a:rPr>
              <a:t>Social drinker</a:t>
            </a:r>
          </a:p>
        </p:txBody>
      </p:sp>
      <p:sp>
        <p:nvSpPr>
          <p:cNvPr id="3076" name="Text Box 4"/>
          <p:cNvSpPr txBox="1">
            <a:spLocks noChangeArrowheads="1"/>
          </p:cNvSpPr>
          <p:nvPr/>
        </p:nvSpPr>
        <p:spPr bwMode="auto">
          <a:xfrm>
            <a:off x="460971" y="3864569"/>
            <a:ext cx="2286203" cy="707886"/>
          </a:xfrm>
          <a:prstGeom prst="rect">
            <a:avLst/>
          </a:prstGeom>
          <a:solidFill>
            <a:schemeClr val="tx1"/>
          </a:solidFill>
          <a:ln w="9525">
            <a:noFill/>
            <a:miter lim="800000"/>
            <a:headEnd/>
            <a:tailEnd/>
          </a:ln>
        </p:spPr>
        <p:txBody>
          <a:bodyPr wrap="none">
            <a:spAutoFit/>
          </a:bodyPr>
          <a:lstStyle/>
          <a:p>
            <a:r>
              <a:rPr lang="de-DE" sz="2000" i="1" dirty="0">
                <a:solidFill>
                  <a:srgbClr val="FF0000"/>
                </a:solidFill>
                <a:latin typeface="Book Antiqua" pitchFamily="18" charset="0"/>
              </a:rPr>
              <a:t>Alcohol A</a:t>
            </a:r>
            <a:r>
              <a:rPr lang="de-DE" sz="2000" i="1" dirty="0" smtClean="0">
                <a:solidFill>
                  <a:srgbClr val="FF0000"/>
                </a:solidFill>
                <a:latin typeface="Book Antiqua" pitchFamily="18" charset="0"/>
              </a:rPr>
              <a:t>buse</a:t>
            </a:r>
            <a:endParaRPr lang="de-DE" sz="2000" i="1" dirty="0">
              <a:solidFill>
                <a:srgbClr val="FF0000"/>
              </a:solidFill>
              <a:latin typeface="Book Antiqua" pitchFamily="18" charset="0"/>
            </a:endParaRPr>
          </a:p>
          <a:p>
            <a:r>
              <a:rPr lang="de-DE" sz="2000" i="1" dirty="0">
                <a:solidFill>
                  <a:srgbClr val="FF0000"/>
                </a:solidFill>
                <a:latin typeface="Book Antiqua" pitchFamily="18" charset="0"/>
              </a:rPr>
              <a:t>Alcohol </a:t>
            </a:r>
            <a:r>
              <a:rPr lang="de-DE" sz="2000" i="1" dirty="0" smtClean="0">
                <a:solidFill>
                  <a:srgbClr val="FF0000"/>
                </a:solidFill>
                <a:latin typeface="Book Antiqua" pitchFamily="18" charset="0"/>
              </a:rPr>
              <a:t>Addiction</a:t>
            </a:r>
            <a:endParaRPr lang="de-DE" sz="2000" i="1" dirty="0">
              <a:solidFill>
                <a:srgbClr val="FF0000"/>
              </a:solidFill>
              <a:latin typeface="Book Antiqua" pitchFamily="18" charset="0"/>
            </a:endParaRPr>
          </a:p>
        </p:txBody>
      </p:sp>
      <p:pic>
        <p:nvPicPr>
          <p:cNvPr id="3077" name="Picture 5"/>
          <p:cNvPicPr>
            <a:picLocks noChangeAspect="1" noChangeArrowheads="1"/>
          </p:cNvPicPr>
          <p:nvPr/>
        </p:nvPicPr>
        <p:blipFill>
          <a:blip r:embed="rId3" cstate="print"/>
          <a:srcRect/>
          <a:stretch>
            <a:fillRect/>
          </a:stretch>
        </p:blipFill>
        <p:spPr bwMode="auto">
          <a:xfrm>
            <a:off x="5873948" y="3813236"/>
            <a:ext cx="385763" cy="700087"/>
          </a:xfrm>
          <a:prstGeom prst="rect">
            <a:avLst/>
          </a:prstGeom>
          <a:noFill/>
          <a:ln w="9525">
            <a:noFill/>
            <a:miter lim="800000"/>
            <a:headEnd/>
            <a:tailEnd/>
          </a:ln>
        </p:spPr>
      </p:pic>
      <p:sp>
        <p:nvSpPr>
          <p:cNvPr id="3078" name="Line 6"/>
          <p:cNvSpPr>
            <a:spLocks noChangeShapeType="1"/>
          </p:cNvSpPr>
          <p:nvPr/>
        </p:nvSpPr>
        <p:spPr bwMode="auto">
          <a:xfrm>
            <a:off x="8226029" y="3827638"/>
            <a:ext cx="951904" cy="0"/>
          </a:xfrm>
          <a:prstGeom prst="line">
            <a:avLst/>
          </a:prstGeom>
          <a:noFill/>
          <a:ln w="38100">
            <a:solidFill>
              <a:srgbClr val="C00000"/>
            </a:solidFill>
            <a:round/>
            <a:headEnd type="triangle" w="med" len="med"/>
            <a:tailEnd/>
          </a:ln>
        </p:spPr>
        <p:txBody>
          <a:bodyPr/>
          <a:lstStyle/>
          <a:p>
            <a:endParaRPr lang="en-US">
              <a:latin typeface="Book Antiqua" pitchFamily="18" charset="0"/>
            </a:endParaRPr>
          </a:p>
        </p:txBody>
      </p:sp>
      <p:sp>
        <p:nvSpPr>
          <p:cNvPr id="3079" name="Line 7"/>
          <p:cNvSpPr>
            <a:spLocks noChangeShapeType="1"/>
          </p:cNvSpPr>
          <p:nvPr/>
        </p:nvSpPr>
        <p:spPr bwMode="auto">
          <a:xfrm>
            <a:off x="8261747" y="3140136"/>
            <a:ext cx="951905" cy="0"/>
          </a:xfrm>
          <a:prstGeom prst="line">
            <a:avLst/>
          </a:prstGeom>
          <a:noFill/>
          <a:ln w="38100">
            <a:solidFill>
              <a:srgbClr val="00B050"/>
            </a:solidFill>
            <a:round/>
            <a:headEnd type="triangle" w="med" len="med"/>
            <a:tailEnd/>
          </a:ln>
        </p:spPr>
        <p:txBody>
          <a:bodyPr/>
          <a:lstStyle/>
          <a:p>
            <a:endParaRPr lang="en-US">
              <a:latin typeface="Book Antiqua" pitchFamily="18" charset="0"/>
            </a:endParaRPr>
          </a:p>
        </p:txBody>
      </p:sp>
      <p:pic>
        <p:nvPicPr>
          <p:cNvPr id="3080" name="Picture 8"/>
          <p:cNvPicPr>
            <a:picLocks noChangeAspect="1" noChangeArrowheads="1"/>
          </p:cNvPicPr>
          <p:nvPr/>
        </p:nvPicPr>
        <p:blipFill>
          <a:blip r:embed="rId3" cstate="print"/>
          <a:srcRect/>
          <a:stretch>
            <a:fillRect/>
          </a:stretch>
        </p:blipFill>
        <p:spPr bwMode="auto">
          <a:xfrm>
            <a:off x="5829300" y="3063082"/>
            <a:ext cx="385763" cy="700088"/>
          </a:xfrm>
          <a:prstGeom prst="rect">
            <a:avLst/>
          </a:prstGeom>
          <a:noFill/>
          <a:ln w="9525">
            <a:noFill/>
            <a:miter lim="800000"/>
            <a:headEnd/>
            <a:tailEnd/>
          </a:ln>
        </p:spPr>
      </p:pic>
      <p:sp>
        <p:nvSpPr>
          <p:cNvPr id="3081" name="Text Box 9"/>
          <p:cNvSpPr txBox="1">
            <a:spLocks noChangeArrowheads="1"/>
          </p:cNvSpPr>
          <p:nvPr/>
        </p:nvSpPr>
        <p:spPr bwMode="auto">
          <a:xfrm>
            <a:off x="9177933" y="2940081"/>
            <a:ext cx="497252" cy="400110"/>
          </a:xfrm>
          <a:prstGeom prst="rect">
            <a:avLst/>
          </a:prstGeom>
          <a:noFill/>
          <a:ln w="9525">
            <a:noFill/>
            <a:miter lim="800000"/>
            <a:headEnd/>
            <a:tailEnd/>
          </a:ln>
        </p:spPr>
        <p:txBody>
          <a:bodyPr wrap="none">
            <a:spAutoFit/>
          </a:bodyPr>
          <a:lstStyle/>
          <a:p>
            <a:r>
              <a:rPr lang="de-DE" sz="2000" dirty="0">
                <a:latin typeface="Book Antiqua" pitchFamily="18" charset="0"/>
              </a:rPr>
              <a:t>(1)</a:t>
            </a:r>
          </a:p>
        </p:txBody>
      </p:sp>
      <p:sp>
        <p:nvSpPr>
          <p:cNvPr id="3082" name="Text Box 10"/>
          <p:cNvSpPr txBox="1">
            <a:spLocks noChangeArrowheads="1"/>
          </p:cNvSpPr>
          <p:nvPr/>
        </p:nvSpPr>
        <p:spPr bwMode="auto">
          <a:xfrm>
            <a:off x="9217204" y="3625763"/>
            <a:ext cx="497252" cy="400110"/>
          </a:xfrm>
          <a:prstGeom prst="rect">
            <a:avLst/>
          </a:prstGeom>
          <a:noFill/>
          <a:ln w="9525">
            <a:noFill/>
            <a:miter lim="800000"/>
            <a:headEnd/>
            <a:tailEnd/>
          </a:ln>
        </p:spPr>
        <p:txBody>
          <a:bodyPr wrap="none">
            <a:spAutoFit/>
          </a:bodyPr>
          <a:lstStyle/>
          <a:p>
            <a:r>
              <a:rPr lang="de-DE" sz="2000" dirty="0">
                <a:latin typeface="Book Antiqua" pitchFamily="18" charset="0"/>
              </a:rPr>
              <a:t>(2)</a:t>
            </a:r>
          </a:p>
        </p:txBody>
      </p:sp>
      <p:sp>
        <p:nvSpPr>
          <p:cNvPr id="3083" name="Text Box 11"/>
          <p:cNvSpPr txBox="1">
            <a:spLocks noChangeArrowheads="1"/>
          </p:cNvSpPr>
          <p:nvPr/>
        </p:nvSpPr>
        <p:spPr bwMode="auto">
          <a:xfrm>
            <a:off x="480268" y="5080933"/>
            <a:ext cx="8949886" cy="1138773"/>
          </a:xfrm>
          <a:prstGeom prst="rect">
            <a:avLst/>
          </a:prstGeom>
          <a:noFill/>
          <a:ln w="9525">
            <a:noFill/>
            <a:miter lim="800000"/>
            <a:headEnd/>
            <a:tailEnd/>
          </a:ln>
        </p:spPr>
        <p:txBody>
          <a:bodyPr wrap="none">
            <a:spAutoFit/>
          </a:bodyPr>
          <a:lstStyle/>
          <a:p>
            <a:pPr marL="457200" indent="-457200">
              <a:buFontTx/>
              <a:buAutoNum type="arabicParenBoth"/>
            </a:pPr>
            <a:r>
              <a:rPr lang="de-DE" sz="2000" dirty="0">
                <a:latin typeface="Book Antiqua" pitchFamily="18" charset="0"/>
              </a:rPr>
              <a:t> </a:t>
            </a:r>
            <a:r>
              <a:rPr lang="de-DE" sz="2000" dirty="0" smtClean="0">
                <a:effectLst>
                  <a:outerShdw blurRad="38100" dist="38100" dir="2700000" algn="tl">
                    <a:srgbClr val="000000">
                      <a:alpha val="43137"/>
                    </a:srgbClr>
                  </a:outerShdw>
                </a:effectLst>
                <a:latin typeface="Book Antiqua" pitchFamily="18" charset="0"/>
              </a:rPr>
              <a:t>Measure maintenance of abstinence or control for </a:t>
            </a:r>
            <a:r>
              <a:rPr lang="en-US" sz="2000" dirty="0" smtClean="0">
                <a:latin typeface="Book Antiqua" pitchFamily="18" charset="0"/>
              </a:rPr>
              <a:t>“problem drinkers”</a:t>
            </a:r>
            <a:r>
              <a:rPr lang="de-DE" sz="2000" dirty="0" smtClean="0">
                <a:effectLst>
                  <a:outerShdw blurRad="38100" dist="38100" dir="2700000" algn="tl">
                    <a:srgbClr val="000000">
                      <a:alpha val="43137"/>
                    </a:srgbClr>
                  </a:outerShdw>
                </a:effectLst>
                <a:latin typeface="Book Antiqua" pitchFamily="18" charset="0"/>
              </a:rPr>
              <a:t> </a:t>
            </a:r>
            <a:endParaRPr lang="de-DE" sz="2000" dirty="0">
              <a:effectLst>
                <a:outerShdw blurRad="38100" dist="38100" dir="2700000" algn="tl">
                  <a:srgbClr val="000000">
                    <a:alpha val="43137"/>
                  </a:srgbClr>
                </a:outerShdw>
              </a:effectLst>
              <a:latin typeface="Book Antiqua" pitchFamily="18" charset="0"/>
            </a:endParaRPr>
          </a:p>
          <a:p>
            <a:pPr marL="457200" indent="-457200" algn="l">
              <a:spcBef>
                <a:spcPct val="20000"/>
              </a:spcBef>
              <a:buFontTx/>
              <a:buAutoNum type="arabicParenBoth"/>
            </a:pPr>
            <a:r>
              <a:rPr lang="de-DE" sz="2000" dirty="0">
                <a:effectLst>
                  <a:outerShdw blurRad="38100" dist="38100" dir="2700000" algn="tl">
                    <a:srgbClr val="000000">
                      <a:alpha val="43137"/>
                    </a:srgbClr>
                  </a:outerShdw>
                </a:effectLst>
                <a:latin typeface="Book Antiqua" pitchFamily="18" charset="0"/>
              </a:rPr>
              <a:t> </a:t>
            </a:r>
            <a:r>
              <a:rPr lang="de-DE" sz="2000" dirty="0" smtClean="0">
                <a:effectLst>
                  <a:outerShdw blurRad="38100" dist="38100" dir="2700000" algn="tl">
                    <a:srgbClr val="000000">
                      <a:alpha val="43137"/>
                    </a:srgbClr>
                  </a:outerShdw>
                </a:effectLst>
                <a:latin typeface="Book Antiqua" pitchFamily="18" charset="0"/>
              </a:rPr>
              <a:t>Discriminate </a:t>
            </a:r>
            <a:r>
              <a:rPr lang="de-DE" sz="2000" dirty="0">
                <a:effectLst>
                  <a:outerShdw blurRad="38100" dist="38100" dir="2700000" algn="tl">
                    <a:srgbClr val="000000">
                      <a:alpha val="43137"/>
                    </a:srgbClr>
                  </a:outerShdw>
                </a:effectLst>
                <a:latin typeface="Book Antiqua" pitchFamily="18" charset="0"/>
              </a:rPr>
              <a:t>between social drinking </a:t>
            </a:r>
            <a:r>
              <a:rPr lang="de-DE" sz="2000" dirty="0" smtClean="0">
                <a:effectLst>
                  <a:outerShdw blurRad="38100" dist="38100" dir="2700000" algn="tl">
                    <a:srgbClr val="000000">
                      <a:alpha val="43137"/>
                    </a:srgbClr>
                  </a:outerShdw>
                </a:effectLst>
                <a:latin typeface="Book Antiqua" pitchFamily="18" charset="0"/>
              </a:rPr>
              <a:t>&amp; alcohol abuse</a:t>
            </a:r>
          </a:p>
          <a:p>
            <a:pPr marL="457200" indent="-457200">
              <a:spcBef>
                <a:spcPct val="20000"/>
              </a:spcBef>
            </a:pPr>
            <a:r>
              <a:rPr lang="en-US" sz="2000" dirty="0" smtClean="0">
                <a:solidFill>
                  <a:srgbClr val="FAFD00"/>
                </a:solidFill>
                <a:latin typeface="Book Antiqua" pitchFamily="18" charset="0"/>
              </a:rPr>
              <a:t>         Note</a:t>
            </a:r>
            <a:r>
              <a:rPr lang="en-US" sz="2000" dirty="0">
                <a:solidFill>
                  <a:srgbClr val="FAFD00"/>
                </a:solidFill>
                <a:latin typeface="Book Antiqua" pitchFamily="18" charset="0"/>
              </a:rPr>
              <a:t>: 60g </a:t>
            </a:r>
            <a:r>
              <a:rPr lang="en-US" sz="2000" dirty="0" err="1">
                <a:solidFill>
                  <a:srgbClr val="FAFD00"/>
                </a:solidFill>
                <a:latin typeface="Book Antiqua" pitchFamily="18" charset="0"/>
              </a:rPr>
              <a:t>EtOH</a:t>
            </a:r>
            <a:r>
              <a:rPr lang="en-US" sz="2000" dirty="0">
                <a:solidFill>
                  <a:srgbClr val="FAFD00"/>
                </a:solidFill>
                <a:latin typeface="Book Antiqua" pitchFamily="18" charset="0"/>
              </a:rPr>
              <a:t> = </a:t>
            </a:r>
            <a:r>
              <a:rPr lang="en-US" sz="2000" dirty="0" smtClean="0">
                <a:solidFill>
                  <a:srgbClr val="FAFD00"/>
                </a:solidFill>
                <a:latin typeface="Book Antiqua" pitchFamily="18" charset="0"/>
              </a:rPr>
              <a:t>7 - 8 </a:t>
            </a:r>
            <a:r>
              <a:rPr lang="en-US" sz="2000" dirty="0">
                <a:solidFill>
                  <a:srgbClr val="FAFD00"/>
                </a:solidFill>
                <a:latin typeface="Book Antiqua" pitchFamily="18" charset="0"/>
              </a:rPr>
              <a:t>beers  / “shots” per day!</a:t>
            </a:r>
            <a:endParaRPr lang="de-DE" sz="2000" dirty="0">
              <a:effectLst>
                <a:outerShdw blurRad="38100" dist="38100" dir="2700000" algn="tl">
                  <a:srgbClr val="000000">
                    <a:alpha val="43137"/>
                  </a:srgbClr>
                </a:outerShdw>
              </a:effectLst>
              <a:latin typeface="Book Antiqua" pitchFamily="18" charset="0"/>
            </a:endParaRPr>
          </a:p>
        </p:txBody>
      </p:sp>
      <p:sp>
        <p:nvSpPr>
          <p:cNvPr id="3084" name="Text Box 12"/>
          <p:cNvSpPr txBox="1">
            <a:spLocks noChangeArrowheads="1"/>
          </p:cNvSpPr>
          <p:nvPr/>
        </p:nvSpPr>
        <p:spPr bwMode="auto">
          <a:xfrm>
            <a:off x="410766" y="4624561"/>
            <a:ext cx="2888932" cy="523220"/>
          </a:xfrm>
          <a:prstGeom prst="rect">
            <a:avLst/>
          </a:prstGeom>
          <a:noFill/>
          <a:ln w="9525">
            <a:noFill/>
            <a:miter lim="800000"/>
            <a:headEnd/>
            <a:tailEnd/>
          </a:ln>
        </p:spPr>
        <p:txBody>
          <a:bodyPr wrap="none">
            <a:spAutoFit/>
          </a:bodyPr>
          <a:lstStyle/>
          <a:p>
            <a:r>
              <a:rPr lang="de-DE" sz="2800" b="1" i="1" dirty="0">
                <a:solidFill>
                  <a:schemeClr val="accent2"/>
                </a:solidFill>
                <a:effectLst>
                  <a:outerShdw blurRad="38100" dist="38100" dir="2700000" algn="tl">
                    <a:srgbClr val="000000">
                      <a:alpha val="43137"/>
                    </a:srgbClr>
                  </a:outerShdw>
                </a:effectLst>
                <a:latin typeface="Book Antiqua" pitchFamily="18" charset="0"/>
              </a:rPr>
              <a:t>Diagnostic tasks</a:t>
            </a:r>
          </a:p>
        </p:txBody>
      </p:sp>
      <p:sp>
        <p:nvSpPr>
          <p:cNvPr id="3" name="Rectangle 2"/>
          <p:cNvSpPr/>
          <p:nvPr/>
        </p:nvSpPr>
        <p:spPr bwMode="auto">
          <a:xfrm>
            <a:off x="2676555" y="3829879"/>
            <a:ext cx="5418534" cy="790461"/>
          </a:xfrm>
          <a:prstGeom prst="rect">
            <a:avLst/>
          </a:prstGeom>
          <a:noFill/>
          <a:ln w="57150" cap="flat" cmpd="sng" algn="ctr">
            <a:solidFill>
              <a:srgbClr val="FF0000"/>
            </a:solidFill>
            <a:prstDash val="sysDot"/>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a:off x="2465615" y="5827376"/>
            <a:ext cx="5616774" cy="379610"/>
          </a:xfrm>
          <a:prstGeom prst="rect">
            <a:avLst/>
          </a:prstGeom>
          <a:noFill/>
          <a:ln w="57150" cap="flat" cmpd="sng" algn="ctr">
            <a:solidFill>
              <a:srgbClr val="FF0000"/>
            </a:solidFill>
            <a:prstDash val="sysDot"/>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6" name="Text Box 3"/>
          <p:cNvSpPr txBox="1">
            <a:spLocks noChangeArrowheads="1"/>
          </p:cNvSpPr>
          <p:nvPr/>
        </p:nvSpPr>
        <p:spPr bwMode="auto">
          <a:xfrm>
            <a:off x="723900" y="2227521"/>
            <a:ext cx="1939955" cy="523220"/>
          </a:xfrm>
          <a:prstGeom prst="rect">
            <a:avLst/>
          </a:prstGeom>
          <a:noFill/>
          <a:ln w="9525">
            <a:noFill/>
            <a:miter lim="800000"/>
            <a:headEnd/>
            <a:tailEnd/>
          </a:ln>
        </p:spPr>
        <p:txBody>
          <a:bodyPr wrap="none">
            <a:spAutoFit/>
          </a:bodyPr>
          <a:lstStyle/>
          <a:p>
            <a:r>
              <a:rPr lang="de-DE" sz="2800" i="1" dirty="0" smtClean="0">
                <a:solidFill>
                  <a:schemeClr val="accent2"/>
                </a:solidFill>
                <a:latin typeface="Book Antiqua" pitchFamily="18" charset="0"/>
              </a:rPr>
              <a:t>Teetotaller</a:t>
            </a:r>
            <a:endParaRPr lang="de-DE" sz="2000" i="1" dirty="0">
              <a:solidFill>
                <a:schemeClr val="accent2"/>
              </a:solidFill>
              <a:latin typeface="Book Antiqua" pitchFamily="18" charset="0"/>
            </a:endParaRPr>
          </a:p>
        </p:txBody>
      </p:sp>
      <p:sp>
        <p:nvSpPr>
          <p:cNvPr id="2" name="Oval 1"/>
          <p:cNvSpPr/>
          <p:nvPr/>
        </p:nvSpPr>
        <p:spPr bwMode="auto">
          <a:xfrm>
            <a:off x="6314969" y="2362200"/>
            <a:ext cx="2105131" cy="700882"/>
          </a:xfrm>
          <a:prstGeom prst="ellipse">
            <a:avLst/>
          </a:prstGeom>
          <a:noFill/>
          <a:ln w="38100">
            <a:solidFill>
              <a:srgbClr val="FFFF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7" name="Oval 16"/>
          <p:cNvSpPr/>
          <p:nvPr/>
        </p:nvSpPr>
        <p:spPr bwMode="auto">
          <a:xfrm>
            <a:off x="6259711" y="3050632"/>
            <a:ext cx="2617589" cy="700882"/>
          </a:xfrm>
          <a:prstGeom prst="ellipse">
            <a:avLst/>
          </a:prstGeom>
          <a:noFill/>
          <a:ln w="38100">
            <a:solidFill>
              <a:srgbClr val="FFFF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8" name="Oval 17"/>
          <p:cNvSpPr/>
          <p:nvPr/>
        </p:nvSpPr>
        <p:spPr bwMode="auto">
          <a:xfrm>
            <a:off x="6066830" y="3558735"/>
            <a:ext cx="2681820" cy="1165665"/>
          </a:xfrm>
          <a:prstGeom prst="ellipse">
            <a:avLst/>
          </a:prstGeom>
          <a:noFill/>
          <a:ln w="38100">
            <a:solidFill>
              <a:srgbClr val="FFFF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5" name="Oval 4"/>
          <p:cNvSpPr/>
          <p:nvPr/>
        </p:nvSpPr>
        <p:spPr bwMode="auto">
          <a:xfrm>
            <a:off x="6645473" y="3558735"/>
            <a:ext cx="1616273" cy="192779"/>
          </a:xfrm>
          <a:prstGeom prst="ellipse">
            <a:avLst/>
          </a:prstGeom>
          <a:solidFill>
            <a:srgbClr val="FFFF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4062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2" grpId="0" animBg="1"/>
      <p:bldP spid="17" grpId="0" animBg="1"/>
      <p:bldP spid="18" grpId="0"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6973" y="5857876"/>
            <a:ext cx="2346722"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nvPr>
        </p:nvGraphicFramePr>
        <p:xfrm>
          <a:off x="419100" y="381000"/>
          <a:ext cx="9524999" cy="6172200"/>
        </p:xfrm>
        <a:graphic>
          <a:graphicData uri="http://schemas.openxmlformats.org/drawingml/2006/table">
            <a:tbl>
              <a:tblPr firstRow="1" firstCol="1" lastRow="1" lastCol="1" bandRow="1" bandCol="1">
                <a:tableStyleId>{5C22544A-7EE6-4342-B048-85BDC9FD1C3A}</a:tableStyleId>
              </a:tblPr>
              <a:tblGrid>
                <a:gridCol w="978094"/>
                <a:gridCol w="2136726"/>
                <a:gridCol w="6410179"/>
              </a:tblGrid>
              <a:tr h="771525">
                <a:tc gridSpan="3">
                  <a:txBody>
                    <a:bodyPr/>
                    <a:lstStyle/>
                    <a:p>
                      <a:pPr marL="0" marR="0" algn="ctr">
                        <a:spcBef>
                          <a:spcPts val="0"/>
                        </a:spcBef>
                        <a:spcAft>
                          <a:spcPts val="0"/>
                        </a:spcAft>
                      </a:pPr>
                      <a:r>
                        <a:rPr lang="en-US" sz="3600" dirty="0">
                          <a:effectLst/>
                          <a:latin typeface="Times New Roman" pitchFamily="18" charset="0"/>
                          <a:cs typeface="Times New Roman" pitchFamily="18" charset="0"/>
                        </a:rPr>
                        <a:t>Units/Grams Equivalent to Drinks</a:t>
                      </a:r>
                      <a:endParaRPr lang="en-US" sz="4800" dirty="0">
                        <a:effectLst/>
                        <a:latin typeface="Times New Roman" pitchFamily="18" charset="0"/>
                        <a:ea typeface="Times New Roman"/>
                        <a:cs typeface="Times New Roman" pitchFamily="18" charset="0"/>
                      </a:endParaRPr>
                    </a:p>
                  </a:txBody>
                  <a:tcPr marL="77153" marR="77153" marT="0" marB="0" anchor="ctr"/>
                </a:tc>
                <a:tc hMerge="1">
                  <a:txBody>
                    <a:bodyPr/>
                    <a:lstStyle/>
                    <a:p>
                      <a:endParaRPr lang="en-US"/>
                    </a:p>
                  </a:txBody>
                  <a:tcPr/>
                </a:tc>
                <a:tc hMerge="1">
                  <a:txBody>
                    <a:bodyPr/>
                    <a:lstStyle/>
                    <a:p>
                      <a:endParaRPr lang="en-US"/>
                    </a:p>
                  </a:txBody>
                  <a:tcPr/>
                </a:tc>
              </a:tr>
              <a:tr h="771525">
                <a:tc>
                  <a:txBody>
                    <a:bodyPr/>
                    <a:lstStyle/>
                    <a:p>
                      <a:pPr marL="0" marR="0" algn="ctr">
                        <a:spcBef>
                          <a:spcPts val="0"/>
                        </a:spcBef>
                        <a:spcAft>
                          <a:spcPts val="0"/>
                        </a:spcAft>
                      </a:pPr>
                      <a:r>
                        <a:rPr lang="en-US" sz="2400" u="sng" dirty="0">
                          <a:effectLst/>
                          <a:latin typeface="Times New Roman" pitchFamily="18" charset="0"/>
                          <a:cs typeface="Times New Roman" pitchFamily="18" charset="0"/>
                        </a:rPr>
                        <a:t>Units</a:t>
                      </a:r>
                      <a:endParaRPr lang="en-US" sz="3600" u="sng" dirty="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400" u="sng" dirty="0" smtClean="0">
                          <a:effectLst/>
                          <a:latin typeface="Times New Roman" pitchFamily="18" charset="0"/>
                          <a:cs typeface="Times New Roman" pitchFamily="18" charset="0"/>
                        </a:rPr>
                        <a:t>Grams </a:t>
                      </a:r>
                      <a:r>
                        <a:rPr lang="en-US" sz="2400" u="sng" dirty="0" err="1" smtClean="0">
                          <a:effectLst/>
                          <a:latin typeface="Times New Roman" pitchFamily="18" charset="0"/>
                          <a:cs typeface="Times New Roman" pitchFamily="18" charset="0"/>
                        </a:rPr>
                        <a:t>EtOH</a:t>
                      </a:r>
                      <a:endParaRPr lang="en-US" sz="3600" u="sng" dirty="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800" u="sng" dirty="0">
                          <a:effectLst/>
                          <a:latin typeface="Times New Roman" pitchFamily="18" charset="0"/>
                          <a:cs typeface="Times New Roman" pitchFamily="18" charset="0"/>
                        </a:rPr>
                        <a:t>Type/Amount of Drinks</a:t>
                      </a:r>
                      <a:endParaRPr lang="en-US" sz="4000" u="sng" dirty="0">
                        <a:effectLst/>
                        <a:latin typeface="Times New Roman" pitchFamily="18" charset="0"/>
                        <a:ea typeface="Times New Roman"/>
                        <a:cs typeface="Times New Roman" pitchFamily="18" charset="0"/>
                      </a:endParaRPr>
                    </a:p>
                  </a:txBody>
                  <a:tcPr marL="77153" marR="77153" marT="0" marB="0" anchor="ctr"/>
                </a:tc>
              </a:tr>
              <a:tr h="771525">
                <a:tc>
                  <a:txBody>
                    <a:bodyPr/>
                    <a:lstStyle/>
                    <a:p>
                      <a:pPr marL="0" marR="0" algn="ctr">
                        <a:spcBef>
                          <a:spcPts val="0"/>
                        </a:spcBef>
                        <a:spcAft>
                          <a:spcPts val="0"/>
                        </a:spcAft>
                      </a:pPr>
                      <a:r>
                        <a:rPr lang="en-US" sz="2400">
                          <a:effectLst/>
                          <a:latin typeface="Times New Roman" pitchFamily="18" charset="0"/>
                          <a:cs typeface="Times New Roman" pitchFamily="18" charset="0"/>
                        </a:rPr>
                        <a:t>1</a:t>
                      </a:r>
                      <a:endParaRPr lang="en-US" sz="360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400">
                          <a:effectLst/>
                          <a:latin typeface="Times New Roman" pitchFamily="18" charset="0"/>
                          <a:cs typeface="Times New Roman" pitchFamily="18" charset="0"/>
                        </a:rPr>
                        <a:t>8</a:t>
                      </a:r>
                      <a:endParaRPr lang="en-US" sz="360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000" dirty="0">
                          <a:effectLst/>
                          <a:latin typeface="Times New Roman" pitchFamily="18" charset="0"/>
                          <a:cs typeface="Times New Roman" pitchFamily="18" charset="0"/>
                        </a:rPr>
                        <a:t>1 drink (shot, </a:t>
                      </a:r>
                      <a:r>
                        <a:rPr lang="en-US" sz="2000" dirty="0" smtClean="0">
                          <a:effectLst/>
                          <a:latin typeface="Times New Roman" pitchFamily="18" charset="0"/>
                          <a:cs typeface="Times New Roman" pitchFamily="18" charset="0"/>
                        </a:rPr>
                        <a:t>12oz. beer</a:t>
                      </a:r>
                      <a:r>
                        <a:rPr lang="en-US" sz="2000" dirty="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glass </a:t>
                      </a:r>
                      <a:r>
                        <a:rPr lang="en-US" sz="2000" dirty="0">
                          <a:effectLst/>
                          <a:latin typeface="Times New Roman" pitchFamily="18" charset="0"/>
                          <a:cs typeface="Times New Roman" pitchFamily="18" charset="0"/>
                        </a:rPr>
                        <a:t>of wine)</a:t>
                      </a:r>
                      <a:endParaRPr lang="en-US" sz="3200" dirty="0">
                        <a:effectLst/>
                        <a:latin typeface="Times New Roman" pitchFamily="18" charset="0"/>
                        <a:ea typeface="Times New Roman"/>
                        <a:cs typeface="Times New Roman" pitchFamily="18" charset="0"/>
                      </a:endParaRPr>
                    </a:p>
                  </a:txBody>
                  <a:tcPr marL="77153" marR="77153" marT="0" marB="0" anchor="ctr"/>
                </a:tc>
              </a:tr>
              <a:tr h="771525">
                <a:tc>
                  <a:txBody>
                    <a:bodyPr/>
                    <a:lstStyle/>
                    <a:p>
                      <a:pPr marL="0" marR="0" algn="ctr">
                        <a:spcBef>
                          <a:spcPts val="0"/>
                        </a:spcBef>
                        <a:spcAft>
                          <a:spcPts val="0"/>
                        </a:spcAft>
                      </a:pPr>
                      <a:r>
                        <a:rPr lang="en-US" sz="2400">
                          <a:effectLst/>
                          <a:latin typeface="Times New Roman" pitchFamily="18" charset="0"/>
                          <a:cs typeface="Times New Roman" pitchFamily="18" charset="0"/>
                        </a:rPr>
                        <a:t>9.75</a:t>
                      </a:r>
                      <a:endParaRPr lang="en-US" sz="360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400">
                          <a:effectLst/>
                          <a:latin typeface="Times New Roman" pitchFamily="18" charset="0"/>
                          <a:cs typeface="Times New Roman" pitchFamily="18" charset="0"/>
                        </a:rPr>
                        <a:t>78</a:t>
                      </a:r>
                      <a:endParaRPr lang="en-US" sz="360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000">
                          <a:effectLst/>
                          <a:latin typeface="Times New Roman" pitchFamily="18" charset="0"/>
                          <a:cs typeface="Times New Roman" pitchFamily="18" charset="0"/>
                        </a:rPr>
                        <a:t>750 ml bottle of wine with 13% EtOH</a:t>
                      </a:r>
                      <a:endParaRPr lang="en-US" sz="3200">
                        <a:effectLst/>
                        <a:latin typeface="Times New Roman" pitchFamily="18" charset="0"/>
                        <a:ea typeface="Times New Roman"/>
                        <a:cs typeface="Times New Roman" pitchFamily="18" charset="0"/>
                      </a:endParaRPr>
                    </a:p>
                  </a:txBody>
                  <a:tcPr marL="77153" marR="77153" marT="0" marB="0" anchor="ctr"/>
                </a:tc>
              </a:tr>
              <a:tr h="771525">
                <a:tc>
                  <a:txBody>
                    <a:bodyPr/>
                    <a:lstStyle/>
                    <a:p>
                      <a:pPr marL="0" marR="0" algn="ctr">
                        <a:spcBef>
                          <a:spcPts val="0"/>
                        </a:spcBef>
                        <a:spcAft>
                          <a:spcPts val="0"/>
                        </a:spcAft>
                      </a:pPr>
                      <a:r>
                        <a:rPr lang="en-US" sz="2400">
                          <a:effectLst/>
                          <a:latin typeface="Times New Roman" pitchFamily="18" charset="0"/>
                          <a:cs typeface="Times New Roman" pitchFamily="18" charset="0"/>
                        </a:rPr>
                        <a:t>19</a:t>
                      </a:r>
                      <a:endParaRPr lang="en-US" sz="360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400">
                          <a:effectLst/>
                          <a:latin typeface="Times New Roman" pitchFamily="18" charset="0"/>
                          <a:cs typeface="Times New Roman" pitchFamily="18" charset="0"/>
                        </a:rPr>
                        <a:t>152</a:t>
                      </a:r>
                      <a:endParaRPr lang="en-US" sz="360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000">
                          <a:effectLst/>
                          <a:latin typeface="Times New Roman" pitchFamily="18" charset="0"/>
                          <a:cs typeface="Times New Roman" pitchFamily="18" charset="0"/>
                        </a:rPr>
                        <a:t>475 ml (pint) of 80 proof (40%) Gin/Vodka</a:t>
                      </a:r>
                      <a:endParaRPr lang="en-US" sz="3200">
                        <a:effectLst/>
                        <a:latin typeface="Times New Roman" pitchFamily="18" charset="0"/>
                        <a:ea typeface="Times New Roman"/>
                        <a:cs typeface="Times New Roman" pitchFamily="18" charset="0"/>
                      </a:endParaRPr>
                    </a:p>
                  </a:txBody>
                  <a:tcPr marL="77153" marR="77153" marT="0" marB="0" anchor="ctr"/>
                </a:tc>
              </a:tr>
              <a:tr h="771525">
                <a:tc>
                  <a:txBody>
                    <a:bodyPr/>
                    <a:lstStyle/>
                    <a:p>
                      <a:pPr marL="0" marR="0" algn="ctr">
                        <a:spcBef>
                          <a:spcPts val="0"/>
                        </a:spcBef>
                        <a:spcAft>
                          <a:spcPts val="0"/>
                        </a:spcAft>
                      </a:pPr>
                      <a:r>
                        <a:rPr lang="en-US" sz="2400">
                          <a:effectLst/>
                          <a:latin typeface="Times New Roman" pitchFamily="18" charset="0"/>
                          <a:cs typeface="Times New Roman" pitchFamily="18" charset="0"/>
                        </a:rPr>
                        <a:t>23.5</a:t>
                      </a:r>
                      <a:endParaRPr lang="en-US" sz="360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400">
                          <a:effectLst/>
                          <a:latin typeface="Times New Roman" pitchFamily="18" charset="0"/>
                          <a:cs typeface="Times New Roman" pitchFamily="18" charset="0"/>
                        </a:rPr>
                        <a:t>190</a:t>
                      </a:r>
                      <a:endParaRPr lang="en-US" sz="360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000">
                          <a:effectLst/>
                          <a:latin typeface="Times New Roman" pitchFamily="18" charset="0"/>
                          <a:cs typeface="Times New Roman" pitchFamily="18" charset="0"/>
                        </a:rPr>
                        <a:t>475 ml (pint) of 100 proof (50%) Whiskey</a:t>
                      </a:r>
                      <a:endParaRPr lang="en-US" sz="3200">
                        <a:effectLst/>
                        <a:latin typeface="Times New Roman" pitchFamily="18" charset="0"/>
                        <a:ea typeface="Times New Roman"/>
                        <a:cs typeface="Times New Roman" pitchFamily="18" charset="0"/>
                      </a:endParaRPr>
                    </a:p>
                  </a:txBody>
                  <a:tcPr marL="77153" marR="77153" marT="0" marB="0" anchor="ctr"/>
                </a:tc>
              </a:tr>
              <a:tr h="771525">
                <a:tc>
                  <a:txBody>
                    <a:bodyPr/>
                    <a:lstStyle/>
                    <a:p>
                      <a:pPr marL="0" marR="0" algn="ctr">
                        <a:spcBef>
                          <a:spcPts val="0"/>
                        </a:spcBef>
                        <a:spcAft>
                          <a:spcPts val="0"/>
                        </a:spcAft>
                      </a:pPr>
                      <a:r>
                        <a:rPr lang="en-US" sz="2400">
                          <a:effectLst/>
                          <a:latin typeface="Times New Roman" pitchFamily="18" charset="0"/>
                          <a:cs typeface="Times New Roman" pitchFamily="18" charset="0"/>
                        </a:rPr>
                        <a:t>30</a:t>
                      </a:r>
                      <a:endParaRPr lang="en-US" sz="360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400" dirty="0">
                          <a:effectLst/>
                          <a:latin typeface="Times New Roman" pitchFamily="18" charset="0"/>
                          <a:cs typeface="Times New Roman" pitchFamily="18" charset="0"/>
                        </a:rPr>
                        <a:t>240</a:t>
                      </a:r>
                      <a:endParaRPr lang="en-US" sz="3600" dirty="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000">
                          <a:effectLst/>
                          <a:latin typeface="Times New Roman" pitchFamily="18" charset="0"/>
                          <a:cs typeface="Times New Roman" pitchFamily="18" charset="0"/>
                        </a:rPr>
                        <a:t>750 ml bottle of 80 proof (40%) Gin/Vodka</a:t>
                      </a:r>
                      <a:endParaRPr lang="en-US" sz="3200">
                        <a:effectLst/>
                        <a:latin typeface="Times New Roman" pitchFamily="18" charset="0"/>
                        <a:ea typeface="Times New Roman"/>
                        <a:cs typeface="Times New Roman" pitchFamily="18" charset="0"/>
                      </a:endParaRPr>
                    </a:p>
                  </a:txBody>
                  <a:tcPr marL="77153" marR="77153" marT="0" marB="0" anchor="ctr"/>
                </a:tc>
              </a:tr>
              <a:tr h="771525">
                <a:tc>
                  <a:txBody>
                    <a:bodyPr/>
                    <a:lstStyle/>
                    <a:p>
                      <a:pPr marL="0" marR="0" algn="ctr">
                        <a:spcBef>
                          <a:spcPts val="0"/>
                        </a:spcBef>
                        <a:spcAft>
                          <a:spcPts val="0"/>
                        </a:spcAft>
                      </a:pPr>
                      <a:r>
                        <a:rPr lang="en-US" sz="2400" dirty="0">
                          <a:effectLst/>
                          <a:latin typeface="Times New Roman" pitchFamily="18" charset="0"/>
                          <a:cs typeface="Times New Roman" pitchFamily="18" charset="0"/>
                        </a:rPr>
                        <a:t>37.5</a:t>
                      </a:r>
                      <a:endParaRPr lang="en-US" sz="3600" dirty="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400" dirty="0">
                          <a:effectLst/>
                          <a:latin typeface="Times New Roman" pitchFamily="18" charset="0"/>
                          <a:cs typeface="Times New Roman" pitchFamily="18" charset="0"/>
                        </a:rPr>
                        <a:t>300</a:t>
                      </a:r>
                      <a:endParaRPr lang="en-US" sz="3600" dirty="0">
                        <a:effectLst/>
                        <a:latin typeface="Times New Roman" pitchFamily="18" charset="0"/>
                        <a:ea typeface="Times New Roman"/>
                        <a:cs typeface="Times New Roman" pitchFamily="18" charset="0"/>
                      </a:endParaRPr>
                    </a:p>
                  </a:txBody>
                  <a:tcPr marL="77153" marR="77153" marT="0" marB="0" anchor="ctr"/>
                </a:tc>
                <a:tc>
                  <a:txBody>
                    <a:bodyPr/>
                    <a:lstStyle/>
                    <a:p>
                      <a:pPr marL="0" marR="0" algn="ctr">
                        <a:spcBef>
                          <a:spcPts val="0"/>
                        </a:spcBef>
                        <a:spcAft>
                          <a:spcPts val="0"/>
                        </a:spcAft>
                      </a:pPr>
                      <a:r>
                        <a:rPr lang="en-US" sz="2000" dirty="0">
                          <a:effectLst/>
                          <a:latin typeface="Times New Roman" pitchFamily="18" charset="0"/>
                          <a:cs typeface="Times New Roman" pitchFamily="18" charset="0"/>
                        </a:rPr>
                        <a:t>750 ml bottle of 100 proof (50%) Whiskey</a:t>
                      </a:r>
                      <a:endParaRPr lang="en-US" sz="3200" dirty="0">
                        <a:effectLst/>
                        <a:latin typeface="Times New Roman" pitchFamily="18" charset="0"/>
                        <a:ea typeface="Times New Roman"/>
                        <a:cs typeface="Times New Roman" pitchFamily="18" charset="0"/>
                      </a:endParaRPr>
                    </a:p>
                  </a:txBody>
                  <a:tcPr marL="77153" marR="77153" marT="0" marB="0" anchor="ctr"/>
                </a:tc>
              </a:tr>
            </a:tbl>
          </a:graphicData>
        </a:graphic>
      </p:graphicFrame>
      <p:sp>
        <p:nvSpPr>
          <p:cNvPr id="3" name="Rectangle 1"/>
          <p:cNvSpPr>
            <a:spLocks noChangeArrowheads="1"/>
          </p:cNvSpPr>
          <p:nvPr/>
        </p:nvSpPr>
        <p:spPr bwMode="auto">
          <a:xfrm>
            <a:off x="2380655"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73135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000500" y="744239"/>
            <a:ext cx="5743576" cy="2660525"/>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4098" name="Textfeld 1"/>
          <p:cNvSpPr txBox="1">
            <a:spLocks noChangeArrowheads="1"/>
          </p:cNvSpPr>
          <p:nvPr/>
        </p:nvSpPr>
        <p:spPr bwMode="auto">
          <a:xfrm>
            <a:off x="394551" y="282575"/>
            <a:ext cx="6992620" cy="523220"/>
          </a:xfrm>
          <a:prstGeom prst="rect">
            <a:avLst/>
          </a:prstGeom>
          <a:noFill/>
          <a:ln w="9525">
            <a:noFill/>
            <a:miter lim="800000"/>
            <a:headEnd/>
            <a:tailEnd/>
          </a:ln>
        </p:spPr>
        <p:txBody>
          <a:bodyPr wrap="none">
            <a:spAutoFit/>
          </a:bodyPr>
          <a:lstStyle/>
          <a:p>
            <a:r>
              <a:rPr lang="de-DE" sz="2800" b="1" dirty="0">
                <a:solidFill>
                  <a:srgbClr val="FFFF00"/>
                </a:solidFill>
                <a:latin typeface="Book Antiqua" pitchFamily="18" charset="0"/>
              </a:rPr>
              <a:t>Alcohol consumption </a:t>
            </a:r>
            <a:r>
              <a:rPr lang="de-DE" sz="2800" b="1" dirty="0" smtClean="0">
                <a:solidFill>
                  <a:srgbClr val="FFFF00"/>
                </a:solidFill>
                <a:latin typeface="Book Antiqua" pitchFamily="18" charset="0"/>
              </a:rPr>
              <a:t>bio-markers </a:t>
            </a:r>
            <a:r>
              <a:rPr lang="de-DE" sz="2800" b="1" dirty="0">
                <a:solidFill>
                  <a:srgbClr val="FFFF00"/>
                </a:solidFill>
                <a:latin typeface="Book Antiqua" pitchFamily="18" charset="0"/>
              </a:rPr>
              <a:t>in hair</a:t>
            </a:r>
          </a:p>
        </p:txBody>
      </p:sp>
      <p:sp>
        <p:nvSpPr>
          <p:cNvPr id="4099" name="Textfeld 2"/>
          <p:cNvSpPr txBox="1">
            <a:spLocks noChangeArrowheads="1"/>
          </p:cNvSpPr>
          <p:nvPr/>
        </p:nvSpPr>
        <p:spPr bwMode="auto">
          <a:xfrm>
            <a:off x="403622" y="979489"/>
            <a:ext cx="3714478" cy="3801041"/>
          </a:xfrm>
          <a:prstGeom prst="rect">
            <a:avLst/>
          </a:prstGeom>
          <a:noFill/>
          <a:ln w="9525">
            <a:noFill/>
            <a:miter lim="800000"/>
            <a:headEnd/>
            <a:tailEnd/>
          </a:ln>
        </p:spPr>
        <p:txBody>
          <a:bodyPr wrap="none">
            <a:spAutoFit/>
          </a:bodyPr>
          <a:lstStyle/>
          <a:p>
            <a:r>
              <a:rPr lang="de-DE" sz="2000" b="1" dirty="0">
                <a:solidFill>
                  <a:srgbClr val="FFFF00"/>
                </a:solidFill>
                <a:latin typeface="Book Antiqua" pitchFamily="18" charset="0"/>
              </a:rPr>
              <a:t>Fatty acid ethyl esters (</a:t>
            </a:r>
            <a:r>
              <a:rPr lang="de-DE" sz="2000" b="1" dirty="0" smtClean="0">
                <a:solidFill>
                  <a:srgbClr val="FFFF00"/>
                </a:solidFill>
                <a:latin typeface="Book Antiqua" pitchFamily="18" charset="0"/>
              </a:rPr>
              <a:t>FAEEs)</a:t>
            </a:r>
            <a:endParaRPr lang="de-DE" sz="2000" b="1" dirty="0">
              <a:solidFill>
                <a:srgbClr val="FFFF00"/>
              </a:solidFill>
              <a:latin typeface="Book Antiqua" pitchFamily="18" charset="0"/>
            </a:endParaRPr>
          </a:p>
          <a:p>
            <a:pPr>
              <a:spcBef>
                <a:spcPts val="600"/>
              </a:spcBef>
              <a:buFont typeface="Wingdings" pitchFamily="2" charset="2"/>
              <a:buChar char="Ø"/>
            </a:pPr>
            <a:r>
              <a:rPr lang="de-DE" dirty="0">
                <a:latin typeface="Book Antiqua" pitchFamily="18" charset="0"/>
              </a:rPr>
              <a:t> Group of more than </a:t>
            </a:r>
          </a:p>
          <a:p>
            <a:r>
              <a:rPr lang="de-DE" dirty="0">
                <a:latin typeface="Book Antiqua" pitchFamily="18" charset="0"/>
              </a:rPr>
              <a:t>    20 substances </a:t>
            </a:r>
          </a:p>
          <a:p>
            <a:pPr>
              <a:spcBef>
                <a:spcPts val="600"/>
              </a:spcBef>
              <a:buFont typeface="Wingdings" pitchFamily="2" charset="2"/>
              <a:buChar char="Ø"/>
            </a:pPr>
            <a:r>
              <a:rPr lang="de-DE" dirty="0">
                <a:latin typeface="Book Antiqua" pitchFamily="18" charset="0"/>
              </a:rPr>
              <a:t> 4 esters selected</a:t>
            </a:r>
          </a:p>
          <a:p>
            <a:pPr>
              <a:spcBef>
                <a:spcPts val="600"/>
              </a:spcBef>
              <a:buFont typeface="Wingdings" pitchFamily="2" charset="2"/>
              <a:buChar char="Ø"/>
            </a:pPr>
            <a:r>
              <a:rPr lang="de-DE" dirty="0">
                <a:latin typeface="Book Antiqua" pitchFamily="18" charset="0"/>
              </a:rPr>
              <a:t> Concentration sum C</a:t>
            </a:r>
            <a:r>
              <a:rPr lang="de-DE" baseline="-25000" dirty="0">
                <a:latin typeface="Book Antiqua" pitchFamily="18" charset="0"/>
              </a:rPr>
              <a:t>FAEE</a:t>
            </a:r>
            <a:r>
              <a:rPr lang="de-DE" dirty="0">
                <a:latin typeface="Book Antiqua" pitchFamily="18" charset="0"/>
              </a:rPr>
              <a:t> </a:t>
            </a:r>
          </a:p>
          <a:p>
            <a:r>
              <a:rPr lang="de-DE" dirty="0">
                <a:latin typeface="Book Antiqua" pitchFamily="18" charset="0"/>
              </a:rPr>
              <a:t>     used for diagnosis </a:t>
            </a:r>
          </a:p>
          <a:p>
            <a:pPr>
              <a:spcBef>
                <a:spcPts val="600"/>
              </a:spcBef>
              <a:buFont typeface="Wingdings" pitchFamily="2" charset="2"/>
              <a:buChar char="Ø"/>
            </a:pPr>
            <a:r>
              <a:rPr lang="de-DE" dirty="0">
                <a:latin typeface="Book Antiqua" pitchFamily="18" charset="0"/>
              </a:rPr>
              <a:t> C</a:t>
            </a:r>
            <a:r>
              <a:rPr lang="de-DE" baseline="-25000" dirty="0">
                <a:latin typeface="Book Antiqua" pitchFamily="18" charset="0"/>
              </a:rPr>
              <a:t>FAEE</a:t>
            </a:r>
            <a:r>
              <a:rPr lang="de-DE" dirty="0">
                <a:latin typeface="Book Antiqua" pitchFamily="18" charset="0"/>
              </a:rPr>
              <a:t> range 0.1 – </a:t>
            </a:r>
            <a:r>
              <a:rPr lang="de-DE" dirty="0" smtClean="0">
                <a:latin typeface="Book Antiqua" pitchFamily="18" charset="0"/>
              </a:rPr>
              <a:t>145 </a:t>
            </a:r>
            <a:r>
              <a:rPr lang="de-DE" dirty="0">
                <a:latin typeface="Book Antiqua" pitchFamily="18" charset="0"/>
              </a:rPr>
              <a:t>ng/mg</a:t>
            </a:r>
          </a:p>
          <a:p>
            <a:r>
              <a:rPr lang="de-DE" dirty="0">
                <a:latin typeface="Book Antiqua" pitchFamily="18" charset="0"/>
              </a:rPr>
              <a:t>    depending on EtOH dose  </a:t>
            </a:r>
          </a:p>
          <a:p>
            <a:endParaRPr lang="de-DE" sz="1100" dirty="0">
              <a:latin typeface="Calibri" charset="0"/>
            </a:endParaRPr>
          </a:p>
          <a:p>
            <a:r>
              <a:rPr lang="de-DE" b="1" dirty="0">
                <a:solidFill>
                  <a:srgbClr val="FFFF00"/>
                </a:solidFill>
                <a:latin typeface="Book Antiqua" pitchFamily="18" charset="0"/>
              </a:rPr>
              <a:t>Ethyl glucuronide (EtG)</a:t>
            </a:r>
          </a:p>
          <a:p>
            <a:pPr>
              <a:spcBef>
                <a:spcPts val="1200"/>
              </a:spcBef>
              <a:buFont typeface="Wingdings" pitchFamily="2" charset="2"/>
              <a:buChar char="Ø"/>
            </a:pPr>
            <a:r>
              <a:rPr lang="de-DE" dirty="0">
                <a:latin typeface="Book Antiqua" pitchFamily="18" charset="0"/>
              </a:rPr>
              <a:t> C</a:t>
            </a:r>
            <a:r>
              <a:rPr lang="de-DE" baseline="-25000" dirty="0">
                <a:latin typeface="Book Antiqua" pitchFamily="18" charset="0"/>
              </a:rPr>
              <a:t>EtG</a:t>
            </a:r>
            <a:r>
              <a:rPr lang="de-DE" dirty="0">
                <a:latin typeface="Book Antiqua" pitchFamily="18" charset="0"/>
              </a:rPr>
              <a:t>  range 1 – 8000 pg/mg</a:t>
            </a:r>
          </a:p>
          <a:p>
            <a:r>
              <a:rPr lang="de-DE" dirty="0">
                <a:latin typeface="Book Antiqua" pitchFamily="18" charset="0"/>
              </a:rPr>
              <a:t>     depending on EtOH dose</a:t>
            </a:r>
          </a:p>
        </p:txBody>
      </p:sp>
      <p:pic>
        <p:nvPicPr>
          <p:cNvPr id="4100" name="Picture 5"/>
          <p:cNvPicPr>
            <a:picLocks noChangeAspect="1" noChangeArrowheads="1"/>
          </p:cNvPicPr>
          <p:nvPr/>
        </p:nvPicPr>
        <p:blipFill>
          <a:blip r:embed="rId3" cstate="print"/>
          <a:srcRect t="28331" r="22514"/>
          <a:stretch>
            <a:fillRect/>
          </a:stretch>
        </p:blipFill>
        <p:spPr bwMode="auto">
          <a:xfrm>
            <a:off x="4118100" y="623889"/>
            <a:ext cx="5625976" cy="2644775"/>
          </a:xfrm>
          <a:prstGeom prst="rect">
            <a:avLst/>
          </a:prstGeom>
          <a:noFill/>
          <a:ln w="9525">
            <a:noFill/>
            <a:miter lim="800000"/>
            <a:headEnd/>
            <a:tailEnd/>
          </a:ln>
        </p:spPr>
      </p:pic>
      <p:sp>
        <p:nvSpPr>
          <p:cNvPr id="4101" name="Textfeld 153"/>
          <p:cNvSpPr txBox="1">
            <a:spLocks noChangeArrowheads="1"/>
          </p:cNvSpPr>
          <p:nvPr/>
        </p:nvSpPr>
        <p:spPr bwMode="auto">
          <a:xfrm>
            <a:off x="6688337" y="1217614"/>
            <a:ext cx="1468672" cy="307777"/>
          </a:xfrm>
          <a:prstGeom prst="rect">
            <a:avLst/>
          </a:prstGeom>
          <a:noFill/>
          <a:ln w="9525">
            <a:noFill/>
            <a:miter lim="800000"/>
            <a:headEnd/>
            <a:tailEnd/>
          </a:ln>
        </p:spPr>
        <p:txBody>
          <a:bodyPr wrap="none">
            <a:spAutoFit/>
          </a:bodyPr>
          <a:lstStyle/>
          <a:p>
            <a:r>
              <a:rPr lang="de-DE" sz="1400" dirty="0">
                <a:solidFill>
                  <a:srgbClr val="FF0000"/>
                </a:solidFill>
                <a:latin typeface="Book Antiqua" pitchFamily="18" charset="0"/>
              </a:rPr>
              <a:t>Ethyl myristate</a:t>
            </a:r>
          </a:p>
        </p:txBody>
      </p:sp>
      <p:sp>
        <p:nvSpPr>
          <p:cNvPr id="4102" name="Textfeld 154"/>
          <p:cNvSpPr txBox="1">
            <a:spLocks noChangeArrowheads="1"/>
          </p:cNvSpPr>
          <p:nvPr/>
        </p:nvSpPr>
        <p:spPr bwMode="auto">
          <a:xfrm>
            <a:off x="6688337" y="1804989"/>
            <a:ext cx="1457450" cy="307777"/>
          </a:xfrm>
          <a:prstGeom prst="rect">
            <a:avLst/>
          </a:prstGeom>
          <a:noFill/>
          <a:ln w="9525">
            <a:noFill/>
            <a:miter lim="800000"/>
            <a:headEnd/>
            <a:tailEnd/>
          </a:ln>
        </p:spPr>
        <p:txBody>
          <a:bodyPr wrap="none">
            <a:spAutoFit/>
          </a:bodyPr>
          <a:lstStyle/>
          <a:p>
            <a:r>
              <a:rPr lang="de-DE" sz="1400" dirty="0">
                <a:solidFill>
                  <a:srgbClr val="FF0000"/>
                </a:solidFill>
                <a:latin typeface="Book Antiqua" pitchFamily="18" charset="0"/>
              </a:rPr>
              <a:t>Ethyl palmitate</a:t>
            </a:r>
          </a:p>
        </p:txBody>
      </p:sp>
      <p:sp>
        <p:nvSpPr>
          <p:cNvPr id="4103" name="Textfeld 155"/>
          <p:cNvSpPr txBox="1">
            <a:spLocks noChangeArrowheads="1"/>
          </p:cNvSpPr>
          <p:nvPr/>
        </p:nvSpPr>
        <p:spPr bwMode="auto">
          <a:xfrm>
            <a:off x="6699090" y="2473146"/>
            <a:ext cx="1293944" cy="307777"/>
          </a:xfrm>
          <a:prstGeom prst="rect">
            <a:avLst/>
          </a:prstGeom>
          <a:noFill/>
          <a:ln w="9525">
            <a:noFill/>
            <a:miter lim="800000"/>
            <a:headEnd/>
            <a:tailEnd/>
          </a:ln>
        </p:spPr>
        <p:txBody>
          <a:bodyPr wrap="none">
            <a:spAutoFit/>
          </a:bodyPr>
          <a:lstStyle/>
          <a:p>
            <a:r>
              <a:rPr lang="de-DE" sz="1400" dirty="0">
                <a:solidFill>
                  <a:srgbClr val="FF0000"/>
                </a:solidFill>
                <a:latin typeface="Book Antiqua" pitchFamily="18" charset="0"/>
              </a:rPr>
              <a:t>Ethyl stearate</a:t>
            </a:r>
          </a:p>
        </p:txBody>
      </p:sp>
      <p:sp>
        <p:nvSpPr>
          <p:cNvPr id="4104" name="Textfeld 156"/>
          <p:cNvSpPr txBox="1">
            <a:spLocks noChangeArrowheads="1"/>
          </p:cNvSpPr>
          <p:nvPr/>
        </p:nvSpPr>
        <p:spPr bwMode="auto">
          <a:xfrm>
            <a:off x="6751989" y="3096988"/>
            <a:ext cx="1188146" cy="307777"/>
          </a:xfrm>
          <a:prstGeom prst="rect">
            <a:avLst/>
          </a:prstGeom>
          <a:noFill/>
          <a:ln w="9525">
            <a:noFill/>
            <a:miter lim="800000"/>
            <a:headEnd/>
            <a:tailEnd/>
          </a:ln>
        </p:spPr>
        <p:txBody>
          <a:bodyPr wrap="none">
            <a:spAutoFit/>
          </a:bodyPr>
          <a:lstStyle/>
          <a:p>
            <a:r>
              <a:rPr lang="de-DE" sz="1400" dirty="0" smtClean="0">
                <a:solidFill>
                  <a:srgbClr val="FF0000"/>
                </a:solidFill>
                <a:latin typeface="Book Antiqua" pitchFamily="18" charset="0"/>
              </a:rPr>
              <a:t>Ethyl oleate</a:t>
            </a:r>
            <a:endParaRPr lang="de-DE" sz="1400" dirty="0">
              <a:solidFill>
                <a:srgbClr val="FF0000"/>
              </a:solidFill>
              <a:latin typeface="Book Antiqua" pitchFamily="18" charset="0"/>
            </a:endParaRPr>
          </a:p>
        </p:txBody>
      </p:sp>
      <p:pic>
        <p:nvPicPr>
          <p:cNvPr id="4105" name="Picture 153"/>
          <p:cNvPicPr>
            <a:picLocks noChangeAspect="1" noChangeArrowheads="1"/>
          </p:cNvPicPr>
          <p:nvPr/>
        </p:nvPicPr>
        <p:blipFill>
          <a:blip r:embed="rId4" cstate="print"/>
          <a:srcRect l="41826" t="-677" r="22878" b="70270"/>
          <a:stretch>
            <a:fillRect/>
          </a:stretch>
        </p:blipFill>
        <p:spPr bwMode="auto">
          <a:xfrm>
            <a:off x="529008" y="4758187"/>
            <a:ext cx="3057525" cy="1219200"/>
          </a:xfrm>
          <a:prstGeom prst="rect">
            <a:avLst/>
          </a:prstGeom>
          <a:solidFill>
            <a:schemeClr val="accent2"/>
          </a:solidFill>
          <a:ln w="9525">
            <a:noFill/>
            <a:miter lim="800000"/>
            <a:headEnd/>
            <a:tailEnd/>
          </a:ln>
        </p:spPr>
      </p:pic>
      <p:sp>
        <p:nvSpPr>
          <p:cNvPr id="4106" name="Textfeld 160"/>
          <p:cNvSpPr txBox="1">
            <a:spLocks noChangeArrowheads="1"/>
          </p:cNvSpPr>
          <p:nvPr/>
        </p:nvSpPr>
        <p:spPr bwMode="auto">
          <a:xfrm>
            <a:off x="3858708" y="3810000"/>
            <a:ext cx="6009979" cy="2392963"/>
          </a:xfrm>
          <a:prstGeom prst="rect">
            <a:avLst/>
          </a:prstGeom>
          <a:noFill/>
          <a:ln w="9525">
            <a:noFill/>
            <a:miter lim="800000"/>
            <a:headEnd/>
            <a:tailEnd/>
          </a:ln>
        </p:spPr>
        <p:txBody>
          <a:bodyPr wrap="none">
            <a:spAutoFit/>
          </a:bodyPr>
          <a:lstStyle/>
          <a:p>
            <a:r>
              <a:rPr lang="de-DE" sz="2400" b="1" u="sng" dirty="0">
                <a:latin typeface="Book Antiqua" pitchFamily="18" charset="0"/>
              </a:rPr>
              <a:t>State of knowledge and practical use</a:t>
            </a:r>
          </a:p>
          <a:p>
            <a:pPr>
              <a:spcBef>
                <a:spcPts val="600"/>
              </a:spcBef>
              <a:buFont typeface="Wingdings" pitchFamily="2" charset="2"/>
              <a:buChar char="Ø"/>
            </a:pPr>
            <a:r>
              <a:rPr lang="de-DE" dirty="0">
                <a:latin typeface="Book Antiqua" pitchFamily="18" charset="0"/>
              </a:rPr>
              <a:t> Biochemical basics widely explored  </a:t>
            </a:r>
          </a:p>
          <a:p>
            <a:pPr>
              <a:spcBef>
                <a:spcPts val="300"/>
              </a:spcBef>
              <a:buFont typeface="Wingdings" pitchFamily="2" charset="2"/>
              <a:buChar char="Ø"/>
            </a:pPr>
            <a:r>
              <a:rPr lang="de-DE" dirty="0">
                <a:latin typeface="Book Antiqua" pitchFamily="18" charset="0"/>
              </a:rPr>
              <a:t> </a:t>
            </a:r>
            <a:r>
              <a:rPr lang="de-DE" u="sng" dirty="0">
                <a:latin typeface="Book Antiqua" pitchFamily="18" charset="0"/>
              </a:rPr>
              <a:t>Direct</a:t>
            </a:r>
            <a:r>
              <a:rPr lang="de-DE" dirty="0">
                <a:latin typeface="Book Antiqua" pitchFamily="18" charset="0"/>
              </a:rPr>
              <a:t> alcohol </a:t>
            </a:r>
            <a:r>
              <a:rPr lang="de-DE" dirty="0" smtClean="0">
                <a:latin typeface="Book Antiqua" pitchFamily="18" charset="0"/>
              </a:rPr>
              <a:t>bio-markers </a:t>
            </a:r>
            <a:endParaRPr lang="de-DE" dirty="0">
              <a:latin typeface="Book Antiqua" pitchFamily="18" charset="0"/>
            </a:endParaRPr>
          </a:p>
          <a:p>
            <a:pPr>
              <a:spcBef>
                <a:spcPts val="300"/>
              </a:spcBef>
              <a:buFont typeface="Wingdings" pitchFamily="2" charset="2"/>
              <a:buChar char="Ø"/>
            </a:pPr>
            <a:r>
              <a:rPr lang="de-DE" dirty="0">
                <a:latin typeface="Book Antiqua" pitchFamily="18" charset="0"/>
              </a:rPr>
              <a:t> Discriminate between social and excessive drinking  </a:t>
            </a:r>
          </a:p>
          <a:p>
            <a:pPr>
              <a:spcBef>
                <a:spcPts val="300"/>
              </a:spcBef>
              <a:buFont typeface="Wingdings" pitchFamily="2" charset="2"/>
              <a:buChar char="Ø"/>
            </a:pPr>
            <a:r>
              <a:rPr lang="de-DE" dirty="0">
                <a:latin typeface="Book Antiqua" pitchFamily="18" charset="0"/>
              </a:rPr>
              <a:t> Validated methods for analytical </a:t>
            </a:r>
            <a:r>
              <a:rPr lang="de-DE" dirty="0" smtClean="0">
                <a:latin typeface="Book Antiqua" pitchFamily="18" charset="0"/>
              </a:rPr>
              <a:t>determinations</a:t>
            </a:r>
            <a:endParaRPr lang="de-DE" dirty="0">
              <a:latin typeface="Book Antiqua" pitchFamily="18" charset="0"/>
            </a:endParaRPr>
          </a:p>
          <a:p>
            <a:pPr>
              <a:spcBef>
                <a:spcPts val="300"/>
              </a:spcBef>
              <a:buFont typeface="Wingdings" pitchFamily="2" charset="2"/>
              <a:buChar char="Ø"/>
            </a:pPr>
            <a:r>
              <a:rPr lang="de-DE" dirty="0">
                <a:latin typeface="Book Antiqua" pitchFamily="18" charset="0"/>
              </a:rPr>
              <a:t> Established </a:t>
            </a:r>
            <a:r>
              <a:rPr lang="de-DE" dirty="0" smtClean="0">
                <a:latin typeface="Book Antiqua" pitchFamily="18" charset="0"/>
              </a:rPr>
              <a:t>practical applications; still </a:t>
            </a:r>
            <a:r>
              <a:rPr lang="de-DE" dirty="0">
                <a:latin typeface="Book Antiqua" pitchFamily="18" charset="0"/>
              </a:rPr>
              <a:t>in </a:t>
            </a:r>
            <a:r>
              <a:rPr lang="de-DE" dirty="0" smtClean="0">
                <a:latin typeface="Book Antiqua" pitchFamily="18" charset="0"/>
              </a:rPr>
              <a:t>test </a:t>
            </a:r>
            <a:r>
              <a:rPr lang="de-DE" dirty="0">
                <a:latin typeface="Book Antiqua" pitchFamily="18" charset="0"/>
              </a:rPr>
              <a:t>phase </a:t>
            </a:r>
          </a:p>
          <a:p>
            <a:pPr>
              <a:spcBef>
                <a:spcPts val="300"/>
              </a:spcBef>
              <a:buFont typeface="Wingdings" pitchFamily="2" charset="2"/>
              <a:buChar char="Ø"/>
            </a:pPr>
            <a:r>
              <a:rPr lang="de-DE" dirty="0">
                <a:latin typeface="Book Antiqua" pitchFamily="18" charset="0"/>
              </a:rPr>
              <a:t> </a:t>
            </a:r>
            <a:r>
              <a:rPr lang="de-DE" dirty="0" smtClean="0">
                <a:latin typeface="Book Antiqua" pitchFamily="18" charset="0"/>
              </a:rPr>
              <a:t>Experiences with reliability </a:t>
            </a:r>
            <a:r>
              <a:rPr lang="de-DE" dirty="0">
                <a:latin typeface="Book Antiqua" pitchFamily="18" charset="0"/>
              </a:rPr>
              <a:t>and sources of errors</a:t>
            </a:r>
          </a:p>
        </p:txBody>
      </p:sp>
      <p:sp>
        <p:nvSpPr>
          <p:cNvPr id="4107" name="AutoShape 6"/>
          <p:cNvSpPr>
            <a:spLocks noChangeAspect="1" noChangeArrowheads="1"/>
          </p:cNvSpPr>
          <p:nvPr/>
        </p:nvSpPr>
        <p:spPr bwMode="auto">
          <a:xfrm>
            <a:off x="1778794" y="2817814"/>
            <a:ext cx="6731199" cy="3114675"/>
          </a:xfrm>
          <a:prstGeom prst="rect">
            <a:avLst/>
          </a:prstGeom>
          <a:noFill/>
          <a:ln w="9525">
            <a:noFill/>
            <a:miter lim="800000"/>
            <a:headEnd/>
            <a:tailEnd/>
          </a:ln>
        </p:spPr>
        <p:txBody>
          <a:bodyPr/>
          <a:lstStyle/>
          <a:p>
            <a:endParaRPr lang="en-US"/>
          </a:p>
        </p:txBody>
      </p:sp>
    </p:spTree>
    <p:extLst>
      <p:ext uri="{BB962C8B-B14F-4D97-AF65-F5344CB8AC3E}">
        <p14:creationId xmlns:p14="http://schemas.microsoft.com/office/powerpoint/2010/main" val="36556930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
          <p:cNvGrpSpPr>
            <a:grpSpLocks/>
          </p:cNvGrpSpPr>
          <p:nvPr/>
        </p:nvGrpSpPr>
        <p:grpSpPr bwMode="auto">
          <a:xfrm>
            <a:off x="419696" y="349250"/>
            <a:ext cx="5552481" cy="6400800"/>
            <a:chOff x="194" y="257"/>
            <a:chExt cx="3109" cy="4032"/>
          </a:xfrm>
        </p:grpSpPr>
        <p:sp>
          <p:nvSpPr>
            <p:cNvPr id="11273" name="Text Box 5"/>
            <p:cNvSpPr txBox="1">
              <a:spLocks noChangeArrowheads="1"/>
            </p:cNvSpPr>
            <p:nvPr/>
          </p:nvSpPr>
          <p:spPr bwMode="auto">
            <a:xfrm>
              <a:off x="1760" y="3726"/>
              <a:ext cx="1316" cy="368"/>
            </a:xfrm>
            <a:prstGeom prst="rect">
              <a:avLst/>
            </a:prstGeom>
            <a:noFill/>
            <a:ln w="9525">
              <a:noFill/>
              <a:miter lim="800000"/>
              <a:headEnd/>
              <a:tailEnd/>
            </a:ln>
          </p:spPr>
          <p:txBody>
            <a:bodyPr wrap="none">
              <a:spAutoFit/>
            </a:bodyPr>
            <a:lstStyle/>
            <a:p>
              <a:r>
                <a:rPr lang="en-US" sz="1600" b="1" dirty="0">
                  <a:solidFill>
                    <a:srgbClr val="FAFD00"/>
                  </a:solidFill>
                  <a:latin typeface="Book Antiqua" pitchFamily="18" charset="0"/>
                </a:rPr>
                <a:t>Incorporation of FAEE</a:t>
              </a:r>
            </a:p>
            <a:p>
              <a:r>
                <a:rPr lang="en-US" sz="1600" b="1" dirty="0">
                  <a:solidFill>
                    <a:srgbClr val="FAFD00"/>
                  </a:solidFill>
                  <a:latin typeface="Book Antiqua" pitchFamily="18" charset="0"/>
                </a:rPr>
                <a:t>from blood</a:t>
              </a:r>
            </a:p>
          </p:txBody>
        </p:sp>
        <p:pic>
          <p:nvPicPr>
            <p:cNvPr id="11274" name="Picture 7" descr="C:\Alte Festplatten\d\TIAFT\Helsinki\Fettsäureethylester\Frankfurt 2001\Hawurz1.tif"/>
            <p:cNvPicPr>
              <a:picLocks noChangeAspect="1" noChangeArrowheads="1"/>
            </p:cNvPicPr>
            <p:nvPr/>
          </p:nvPicPr>
          <p:blipFill>
            <a:blip r:embed="rId3" cstate="print"/>
            <a:srcRect/>
            <a:stretch>
              <a:fillRect/>
            </a:stretch>
          </p:blipFill>
          <p:spPr bwMode="auto">
            <a:xfrm>
              <a:off x="194" y="257"/>
              <a:ext cx="1492" cy="3961"/>
            </a:xfrm>
            <a:prstGeom prst="rect">
              <a:avLst/>
            </a:prstGeom>
            <a:noFill/>
            <a:ln w="9525">
              <a:noFill/>
              <a:miter lim="800000"/>
              <a:headEnd/>
              <a:tailEnd/>
            </a:ln>
          </p:spPr>
        </p:pic>
        <p:sp>
          <p:nvSpPr>
            <p:cNvPr id="11275" name="Freeform 8"/>
            <p:cNvSpPr>
              <a:spLocks/>
            </p:cNvSpPr>
            <p:nvPr/>
          </p:nvSpPr>
          <p:spPr bwMode="auto">
            <a:xfrm>
              <a:off x="408" y="3517"/>
              <a:ext cx="250" cy="502"/>
            </a:xfrm>
            <a:custGeom>
              <a:avLst/>
              <a:gdLst>
                <a:gd name="T0" fmla="*/ 0 w 250"/>
                <a:gd name="T1" fmla="*/ 502 h 502"/>
                <a:gd name="T2" fmla="*/ 10 w 250"/>
                <a:gd name="T3" fmla="*/ 486 h 502"/>
                <a:gd name="T4" fmla="*/ 16 w 250"/>
                <a:gd name="T5" fmla="*/ 466 h 502"/>
                <a:gd name="T6" fmla="*/ 20 w 250"/>
                <a:gd name="T7" fmla="*/ 444 h 502"/>
                <a:gd name="T8" fmla="*/ 24 w 250"/>
                <a:gd name="T9" fmla="*/ 424 h 502"/>
                <a:gd name="T10" fmla="*/ 24 w 250"/>
                <a:gd name="T11" fmla="*/ 392 h 502"/>
                <a:gd name="T12" fmla="*/ 20 w 250"/>
                <a:gd name="T13" fmla="*/ 374 h 502"/>
                <a:gd name="T14" fmla="*/ 14 w 250"/>
                <a:gd name="T15" fmla="*/ 350 h 502"/>
                <a:gd name="T16" fmla="*/ 14 w 250"/>
                <a:gd name="T17" fmla="*/ 328 h 502"/>
                <a:gd name="T18" fmla="*/ 10 w 250"/>
                <a:gd name="T19" fmla="*/ 302 h 502"/>
                <a:gd name="T20" fmla="*/ 8 w 250"/>
                <a:gd name="T21" fmla="*/ 278 h 502"/>
                <a:gd name="T22" fmla="*/ 12 w 250"/>
                <a:gd name="T23" fmla="*/ 262 h 502"/>
                <a:gd name="T24" fmla="*/ 12 w 250"/>
                <a:gd name="T25" fmla="*/ 240 h 502"/>
                <a:gd name="T26" fmla="*/ 16 w 250"/>
                <a:gd name="T27" fmla="*/ 218 h 502"/>
                <a:gd name="T28" fmla="*/ 18 w 250"/>
                <a:gd name="T29" fmla="*/ 202 h 502"/>
                <a:gd name="T30" fmla="*/ 20 w 250"/>
                <a:gd name="T31" fmla="*/ 188 h 502"/>
                <a:gd name="T32" fmla="*/ 24 w 250"/>
                <a:gd name="T33" fmla="*/ 168 h 502"/>
                <a:gd name="T34" fmla="*/ 24 w 250"/>
                <a:gd name="T35" fmla="*/ 156 h 502"/>
                <a:gd name="T36" fmla="*/ 26 w 250"/>
                <a:gd name="T37" fmla="*/ 140 h 502"/>
                <a:gd name="T38" fmla="*/ 30 w 250"/>
                <a:gd name="T39" fmla="*/ 126 h 502"/>
                <a:gd name="T40" fmla="*/ 36 w 250"/>
                <a:gd name="T41" fmla="*/ 112 h 502"/>
                <a:gd name="T42" fmla="*/ 50 w 250"/>
                <a:gd name="T43" fmla="*/ 92 h 502"/>
                <a:gd name="T44" fmla="*/ 58 w 250"/>
                <a:gd name="T45" fmla="*/ 50 h 502"/>
                <a:gd name="T46" fmla="*/ 56 w 250"/>
                <a:gd name="T47" fmla="*/ 34 h 502"/>
                <a:gd name="T48" fmla="*/ 54 w 250"/>
                <a:gd name="T49" fmla="*/ 8 h 502"/>
                <a:gd name="T50" fmla="*/ 64 w 250"/>
                <a:gd name="T51" fmla="*/ 0 h 502"/>
                <a:gd name="T52" fmla="*/ 76 w 250"/>
                <a:gd name="T53" fmla="*/ 10 h 502"/>
                <a:gd name="T54" fmla="*/ 74 w 250"/>
                <a:gd name="T55" fmla="*/ 28 h 502"/>
                <a:gd name="T56" fmla="*/ 66 w 250"/>
                <a:gd name="T57" fmla="*/ 48 h 502"/>
                <a:gd name="T58" fmla="*/ 64 w 250"/>
                <a:gd name="T59" fmla="*/ 70 h 502"/>
                <a:gd name="T60" fmla="*/ 68 w 250"/>
                <a:gd name="T61" fmla="*/ 88 h 502"/>
                <a:gd name="T62" fmla="*/ 74 w 250"/>
                <a:gd name="T63" fmla="*/ 106 h 502"/>
                <a:gd name="T64" fmla="*/ 82 w 250"/>
                <a:gd name="T65" fmla="*/ 118 h 502"/>
                <a:gd name="T66" fmla="*/ 90 w 250"/>
                <a:gd name="T67" fmla="*/ 128 h 502"/>
                <a:gd name="T68" fmla="*/ 92 w 250"/>
                <a:gd name="T69" fmla="*/ 158 h 502"/>
                <a:gd name="T70" fmla="*/ 94 w 250"/>
                <a:gd name="T71" fmla="*/ 180 h 502"/>
                <a:gd name="T72" fmla="*/ 98 w 250"/>
                <a:gd name="T73" fmla="*/ 196 h 502"/>
                <a:gd name="T74" fmla="*/ 106 w 250"/>
                <a:gd name="T75" fmla="*/ 208 h 502"/>
                <a:gd name="T76" fmla="*/ 112 w 250"/>
                <a:gd name="T77" fmla="*/ 220 h 502"/>
                <a:gd name="T78" fmla="*/ 122 w 250"/>
                <a:gd name="T79" fmla="*/ 246 h 502"/>
                <a:gd name="T80" fmla="*/ 138 w 250"/>
                <a:gd name="T81" fmla="*/ 268 h 502"/>
                <a:gd name="T82" fmla="*/ 152 w 250"/>
                <a:gd name="T83" fmla="*/ 284 h 502"/>
                <a:gd name="T84" fmla="*/ 168 w 250"/>
                <a:gd name="T85" fmla="*/ 298 h 502"/>
                <a:gd name="T86" fmla="*/ 182 w 250"/>
                <a:gd name="T87" fmla="*/ 316 h 502"/>
                <a:gd name="T88" fmla="*/ 196 w 250"/>
                <a:gd name="T89" fmla="*/ 340 h 502"/>
                <a:gd name="T90" fmla="*/ 208 w 250"/>
                <a:gd name="T91" fmla="*/ 364 h 502"/>
                <a:gd name="T92" fmla="*/ 218 w 250"/>
                <a:gd name="T93" fmla="*/ 398 h 502"/>
                <a:gd name="T94" fmla="*/ 226 w 250"/>
                <a:gd name="T95" fmla="*/ 424 h 502"/>
                <a:gd name="T96" fmla="*/ 232 w 250"/>
                <a:gd name="T97" fmla="*/ 452 h 502"/>
                <a:gd name="T98" fmla="*/ 244 w 250"/>
                <a:gd name="T99" fmla="*/ 488 h 502"/>
                <a:gd name="T100" fmla="*/ 250 w 250"/>
                <a:gd name="T101" fmla="*/ 502 h 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0"/>
                <a:gd name="T154" fmla="*/ 0 h 502"/>
                <a:gd name="T155" fmla="*/ 250 w 250"/>
                <a:gd name="T156" fmla="*/ 502 h 5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0" h="502">
                  <a:moveTo>
                    <a:pt x="0" y="502"/>
                  </a:moveTo>
                  <a:cubicBezTo>
                    <a:pt x="3" y="497"/>
                    <a:pt x="7" y="492"/>
                    <a:pt x="10" y="486"/>
                  </a:cubicBezTo>
                  <a:cubicBezTo>
                    <a:pt x="13" y="480"/>
                    <a:pt x="14" y="473"/>
                    <a:pt x="16" y="466"/>
                  </a:cubicBezTo>
                  <a:cubicBezTo>
                    <a:pt x="18" y="459"/>
                    <a:pt x="19" y="451"/>
                    <a:pt x="20" y="444"/>
                  </a:cubicBezTo>
                  <a:cubicBezTo>
                    <a:pt x="21" y="437"/>
                    <a:pt x="23" y="433"/>
                    <a:pt x="24" y="424"/>
                  </a:cubicBezTo>
                  <a:cubicBezTo>
                    <a:pt x="25" y="415"/>
                    <a:pt x="25" y="400"/>
                    <a:pt x="24" y="392"/>
                  </a:cubicBezTo>
                  <a:cubicBezTo>
                    <a:pt x="23" y="384"/>
                    <a:pt x="22" y="381"/>
                    <a:pt x="20" y="374"/>
                  </a:cubicBezTo>
                  <a:cubicBezTo>
                    <a:pt x="18" y="367"/>
                    <a:pt x="15" y="358"/>
                    <a:pt x="14" y="350"/>
                  </a:cubicBezTo>
                  <a:cubicBezTo>
                    <a:pt x="13" y="342"/>
                    <a:pt x="15" y="336"/>
                    <a:pt x="14" y="328"/>
                  </a:cubicBezTo>
                  <a:cubicBezTo>
                    <a:pt x="13" y="320"/>
                    <a:pt x="11" y="310"/>
                    <a:pt x="10" y="302"/>
                  </a:cubicBezTo>
                  <a:cubicBezTo>
                    <a:pt x="9" y="294"/>
                    <a:pt x="8" y="285"/>
                    <a:pt x="8" y="278"/>
                  </a:cubicBezTo>
                  <a:cubicBezTo>
                    <a:pt x="8" y="271"/>
                    <a:pt x="11" y="268"/>
                    <a:pt x="12" y="262"/>
                  </a:cubicBezTo>
                  <a:cubicBezTo>
                    <a:pt x="13" y="256"/>
                    <a:pt x="11" y="247"/>
                    <a:pt x="12" y="240"/>
                  </a:cubicBezTo>
                  <a:cubicBezTo>
                    <a:pt x="13" y="233"/>
                    <a:pt x="15" y="224"/>
                    <a:pt x="16" y="218"/>
                  </a:cubicBezTo>
                  <a:cubicBezTo>
                    <a:pt x="17" y="212"/>
                    <a:pt x="17" y="207"/>
                    <a:pt x="18" y="202"/>
                  </a:cubicBezTo>
                  <a:cubicBezTo>
                    <a:pt x="19" y="197"/>
                    <a:pt x="19" y="194"/>
                    <a:pt x="20" y="188"/>
                  </a:cubicBezTo>
                  <a:cubicBezTo>
                    <a:pt x="21" y="182"/>
                    <a:pt x="23" y="173"/>
                    <a:pt x="24" y="168"/>
                  </a:cubicBezTo>
                  <a:cubicBezTo>
                    <a:pt x="25" y="163"/>
                    <a:pt x="24" y="161"/>
                    <a:pt x="24" y="156"/>
                  </a:cubicBezTo>
                  <a:cubicBezTo>
                    <a:pt x="24" y="151"/>
                    <a:pt x="25" y="145"/>
                    <a:pt x="26" y="140"/>
                  </a:cubicBezTo>
                  <a:cubicBezTo>
                    <a:pt x="27" y="135"/>
                    <a:pt x="28" y="131"/>
                    <a:pt x="30" y="126"/>
                  </a:cubicBezTo>
                  <a:cubicBezTo>
                    <a:pt x="32" y="121"/>
                    <a:pt x="33" y="118"/>
                    <a:pt x="36" y="112"/>
                  </a:cubicBezTo>
                  <a:cubicBezTo>
                    <a:pt x="39" y="106"/>
                    <a:pt x="46" y="102"/>
                    <a:pt x="50" y="92"/>
                  </a:cubicBezTo>
                  <a:cubicBezTo>
                    <a:pt x="54" y="82"/>
                    <a:pt x="57" y="60"/>
                    <a:pt x="58" y="50"/>
                  </a:cubicBezTo>
                  <a:cubicBezTo>
                    <a:pt x="59" y="40"/>
                    <a:pt x="57" y="41"/>
                    <a:pt x="56" y="34"/>
                  </a:cubicBezTo>
                  <a:cubicBezTo>
                    <a:pt x="55" y="27"/>
                    <a:pt x="53" y="14"/>
                    <a:pt x="54" y="8"/>
                  </a:cubicBezTo>
                  <a:cubicBezTo>
                    <a:pt x="55" y="2"/>
                    <a:pt x="60" y="0"/>
                    <a:pt x="64" y="0"/>
                  </a:cubicBezTo>
                  <a:cubicBezTo>
                    <a:pt x="68" y="0"/>
                    <a:pt x="74" y="5"/>
                    <a:pt x="76" y="10"/>
                  </a:cubicBezTo>
                  <a:cubicBezTo>
                    <a:pt x="78" y="15"/>
                    <a:pt x="76" y="22"/>
                    <a:pt x="74" y="28"/>
                  </a:cubicBezTo>
                  <a:cubicBezTo>
                    <a:pt x="72" y="34"/>
                    <a:pt x="68" y="41"/>
                    <a:pt x="66" y="48"/>
                  </a:cubicBezTo>
                  <a:cubicBezTo>
                    <a:pt x="64" y="55"/>
                    <a:pt x="64" y="63"/>
                    <a:pt x="64" y="70"/>
                  </a:cubicBezTo>
                  <a:cubicBezTo>
                    <a:pt x="64" y="77"/>
                    <a:pt x="66" y="82"/>
                    <a:pt x="68" y="88"/>
                  </a:cubicBezTo>
                  <a:cubicBezTo>
                    <a:pt x="70" y="94"/>
                    <a:pt x="72" y="101"/>
                    <a:pt x="74" y="106"/>
                  </a:cubicBezTo>
                  <a:cubicBezTo>
                    <a:pt x="76" y="111"/>
                    <a:pt x="79" y="114"/>
                    <a:pt x="82" y="118"/>
                  </a:cubicBezTo>
                  <a:cubicBezTo>
                    <a:pt x="85" y="122"/>
                    <a:pt x="88" y="121"/>
                    <a:pt x="90" y="128"/>
                  </a:cubicBezTo>
                  <a:cubicBezTo>
                    <a:pt x="92" y="135"/>
                    <a:pt x="91" y="149"/>
                    <a:pt x="92" y="158"/>
                  </a:cubicBezTo>
                  <a:cubicBezTo>
                    <a:pt x="93" y="167"/>
                    <a:pt x="93" y="174"/>
                    <a:pt x="94" y="180"/>
                  </a:cubicBezTo>
                  <a:cubicBezTo>
                    <a:pt x="95" y="186"/>
                    <a:pt x="96" y="191"/>
                    <a:pt x="98" y="196"/>
                  </a:cubicBezTo>
                  <a:cubicBezTo>
                    <a:pt x="100" y="201"/>
                    <a:pt x="104" y="204"/>
                    <a:pt x="106" y="208"/>
                  </a:cubicBezTo>
                  <a:cubicBezTo>
                    <a:pt x="108" y="212"/>
                    <a:pt x="109" y="214"/>
                    <a:pt x="112" y="220"/>
                  </a:cubicBezTo>
                  <a:cubicBezTo>
                    <a:pt x="115" y="226"/>
                    <a:pt x="118" y="238"/>
                    <a:pt x="122" y="246"/>
                  </a:cubicBezTo>
                  <a:cubicBezTo>
                    <a:pt x="126" y="254"/>
                    <a:pt x="133" y="262"/>
                    <a:pt x="138" y="268"/>
                  </a:cubicBezTo>
                  <a:cubicBezTo>
                    <a:pt x="143" y="274"/>
                    <a:pt x="147" y="279"/>
                    <a:pt x="152" y="284"/>
                  </a:cubicBezTo>
                  <a:cubicBezTo>
                    <a:pt x="157" y="289"/>
                    <a:pt x="163" y="293"/>
                    <a:pt x="168" y="298"/>
                  </a:cubicBezTo>
                  <a:cubicBezTo>
                    <a:pt x="173" y="303"/>
                    <a:pt x="177" y="309"/>
                    <a:pt x="182" y="316"/>
                  </a:cubicBezTo>
                  <a:cubicBezTo>
                    <a:pt x="187" y="323"/>
                    <a:pt x="192" y="332"/>
                    <a:pt x="196" y="340"/>
                  </a:cubicBezTo>
                  <a:cubicBezTo>
                    <a:pt x="200" y="348"/>
                    <a:pt x="204" y="354"/>
                    <a:pt x="208" y="364"/>
                  </a:cubicBezTo>
                  <a:cubicBezTo>
                    <a:pt x="212" y="374"/>
                    <a:pt x="215" y="388"/>
                    <a:pt x="218" y="398"/>
                  </a:cubicBezTo>
                  <a:cubicBezTo>
                    <a:pt x="221" y="408"/>
                    <a:pt x="224" y="415"/>
                    <a:pt x="226" y="424"/>
                  </a:cubicBezTo>
                  <a:cubicBezTo>
                    <a:pt x="228" y="433"/>
                    <a:pt x="229" y="441"/>
                    <a:pt x="232" y="452"/>
                  </a:cubicBezTo>
                  <a:cubicBezTo>
                    <a:pt x="235" y="463"/>
                    <a:pt x="241" y="480"/>
                    <a:pt x="244" y="488"/>
                  </a:cubicBezTo>
                  <a:cubicBezTo>
                    <a:pt x="247" y="496"/>
                    <a:pt x="248" y="499"/>
                    <a:pt x="250" y="502"/>
                  </a:cubicBezTo>
                </a:path>
              </a:pathLst>
            </a:custGeom>
            <a:noFill/>
            <a:ln w="38100">
              <a:solidFill>
                <a:srgbClr val="CC0000"/>
              </a:solidFill>
              <a:round/>
              <a:headEnd/>
              <a:tailEnd/>
            </a:ln>
          </p:spPr>
          <p:txBody>
            <a:bodyPr/>
            <a:lstStyle/>
            <a:p>
              <a:endParaRPr lang="en-US"/>
            </a:p>
          </p:txBody>
        </p:sp>
        <p:sp>
          <p:nvSpPr>
            <p:cNvPr id="11276" name="Line 9"/>
            <p:cNvSpPr>
              <a:spLocks noChangeShapeType="1"/>
            </p:cNvSpPr>
            <p:nvPr/>
          </p:nvSpPr>
          <p:spPr bwMode="auto">
            <a:xfrm flipH="1" flipV="1">
              <a:off x="442" y="3910"/>
              <a:ext cx="182" cy="218"/>
            </a:xfrm>
            <a:prstGeom prst="line">
              <a:avLst/>
            </a:prstGeom>
            <a:noFill/>
            <a:ln w="28575">
              <a:solidFill>
                <a:schemeClr val="tx1"/>
              </a:solidFill>
              <a:round/>
              <a:headEnd/>
              <a:tailEnd type="triangle" w="med" len="med"/>
            </a:ln>
          </p:spPr>
          <p:txBody>
            <a:bodyPr/>
            <a:lstStyle/>
            <a:p>
              <a:endParaRPr lang="en-US"/>
            </a:p>
          </p:txBody>
        </p:sp>
        <p:sp>
          <p:nvSpPr>
            <p:cNvPr id="11277" name="Line 10"/>
            <p:cNvSpPr>
              <a:spLocks noChangeShapeType="1"/>
            </p:cNvSpPr>
            <p:nvPr/>
          </p:nvSpPr>
          <p:spPr bwMode="auto">
            <a:xfrm flipV="1">
              <a:off x="632" y="4019"/>
              <a:ext cx="1128" cy="105"/>
            </a:xfrm>
            <a:prstGeom prst="line">
              <a:avLst/>
            </a:prstGeom>
            <a:noFill/>
            <a:ln w="28575">
              <a:solidFill>
                <a:srgbClr val="FF0000"/>
              </a:solidFill>
              <a:round/>
              <a:headEnd/>
              <a:tailEnd/>
            </a:ln>
          </p:spPr>
          <p:txBody>
            <a:bodyPr/>
            <a:lstStyle/>
            <a:p>
              <a:endParaRPr lang="en-US"/>
            </a:p>
          </p:txBody>
        </p:sp>
        <p:sp>
          <p:nvSpPr>
            <p:cNvPr id="11278" name="Freeform 11"/>
            <p:cNvSpPr>
              <a:spLocks/>
            </p:cNvSpPr>
            <p:nvPr/>
          </p:nvSpPr>
          <p:spPr bwMode="auto">
            <a:xfrm>
              <a:off x="1082" y="1180"/>
              <a:ext cx="231" cy="352"/>
            </a:xfrm>
            <a:custGeom>
              <a:avLst/>
              <a:gdLst>
                <a:gd name="T0" fmla="*/ 0 w 231"/>
                <a:gd name="T1" fmla="*/ 352 h 352"/>
                <a:gd name="T2" fmla="*/ 40 w 231"/>
                <a:gd name="T3" fmla="*/ 312 h 352"/>
                <a:gd name="T4" fmla="*/ 120 w 231"/>
                <a:gd name="T5" fmla="*/ 296 h 352"/>
                <a:gd name="T6" fmla="*/ 184 w 231"/>
                <a:gd name="T7" fmla="*/ 264 h 352"/>
                <a:gd name="T8" fmla="*/ 224 w 231"/>
                <a:gd name="T9" fmla="*/ 200 h 352"/>
                <a:gd name="T10" fmla="*/ 224 w 231"/>
                <a:gd name="T11" fmla="*/ 152 h 352"/>
                <a:gd name="T12" fmla="*/ 216 w 231"/>
                <a:gd name="T13" fmla="*/ 104 h 352"/>
                <a:gd name="T14" fmla="*/ 168 w 231"/>
                <a:gd name="T15" fmla="*/ 40 h 352"/>
                <a:gd name="T16" fmla="*/ 136 w 231"/>
                <a:gd name="T17" fmla="*/ 0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352"/>
                <a:gd name="T29" fmla="*/ 231 w 231"/>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352">
                  <a:moveTo>
                    <a:pt x="0" y="352"/>
                  </a:moveTo>
                  <a:cubicBezTo>
                    <a:pt x="10" y="336"/>
                    <a:pt x="20" y="321"/>
                    <a:pt x="40" y="312"/>
                  </a:cubicBezTo>
                  <a:cubicBezTo>
                    <a:pt x="60" y="303"/>
                    <a:pt x="96" y="304"/>
                    <a:pt x="120" y="296"/>
                  </a:cubicBezTo>
                  <a:cubicBezTo>
                    <a:pt x="144" y="288"/>
                    <a:pt x="167" y="280"/>
                    <a:pt x="184" y="264"/>
                  </a:cubicBezTo>
                  <a:cubicBezTo>
                    <a:pt x="201" y="248"/>
                    <a:pt x="217" y="218"/>
                    <a:pt x="224" y="200"/>
                  </a:cubicBezTo>
                  <a:cubicBezTo>
                    <a:pt x="231" y="182"/>
                    <a:pt x="225" y="168"/>
                    <a:pt x="224" y="152"/>
                  </a:cubicBezTo>
                  <a:cubicBezTo>
                    <a:pt x="223" y="136"/>
                    <a:pt x="225" y="123"/>
                    <a:pt x="216" y="104"/>
                  </a:cubicBezTo>
                  <a:cubicBezTo>
                    <a:pt x="207" y="85"/>
                    <a:pt x="181" y="57"/>
                    <a:pt x="168" y="40"/>
                  </a:cubicBezTo>
                  <a:cubicBezTo>
                    <a:pt x="155" y="23"/>
                    <a:pt x="141" y="7"/>
                    <a:pt x="136" y="0"/>
                  </a:cubicBezTo>
                </a:path>
              </a:pathLst>
            </a:custGeom>
            <a:noFill/>
            <a:ln w="28575">
              <a:solidFill>
                <a:schemeClr val="tx1"/>
              </a:solidFill>
              <a:prstDash val="sysDot"/>
              <a:round/>
              <a:headEnd/>
              <a:tailEnd type="stealth" w="med" len="med"/>
            </a:ln>
          </p:spPr>
          <p:txBody>
            <a:bodyPr/>
            <a:lstStyle/>
            <a:p>
              <a:endParaRPr lang="en-US"/>
            </a:p>
          </p:txBody>
        </p:sp>
        <p:sp>
          <p:nvSpPr>
            <p:cNvPr id="11279" name="Text Box 12"/>
            <p:cNvSpPr txBox="1">
              <a:spLocks noChangeArrowheads="1"/>
            </p:cNvSpPr>
            <p:nvPr/>
          </p:nvSpPr>
          <p:spPr bwMode="auto">
            <a:xfrm>
              <a:off x="384" y="1152"/>
              <a:ext cx="486" cy="213"/>
            </a:xfrm>
            <a:prstGeom prst="rect">
              <a:avLst/>
            </a:prstGeom>
            <a:noFill/>
            <a:ln w="9525">
              <a:noFill/>
              <a:miter lim="800000"/>
              <a:headEnd/>
              <a:tailEnd/>
            </a:ln>
          </p:spPr>
          <p:txBody>
            <a:bodyPr wrap="none">
              <a:spAutoFit/>
            </a:bodyPr>
            <a:lstStyle/>
            <a:p>
              <a:r>
                <a:rPr lang="en-US" sz="1600" b="1" dirty="0"/>
                <a:t>Sebum</a:t>
              </a:r>
            </a:p>
          </p:txBody>
        </p:sp>
        <p:sp>
          <p:nvSpPr>
            <p:cNvPr id="11280" name="Text Box 13"/>
            <p:cNvSpPr txBox="1">
              <a:spLocks noChangeArrowheads="1"/>
            </p:cNvSpPr>
            <p:nvPr/>
          </p:nvSpPr>
          <p:spPr bwMode="auto">
            <a:xfrm>
              <a:off x="348" y="3959"/>
              <a:ext cx="465" cy="330"/>
            </a:xfrm>
            <a:prstGeom prst="rect">
              <a:avLst/>
            </a:prstGeom>
            <a:noFill/>
            <a:ln w="9525">
              <a:noFill/>
              <a:miter lim="800000"/>
              <a:headEnd/>
              <a:tailEnd/>
            </a:ln>
          </p:spPr>
          <p:txBody>
            <a:bodyPr wrap="none">
              <a:spAutoFit/>
            </a:bodyPr>
            <a:lstStyle/>
            <a:p>
              <a:r>
                <a:rPr lang="en-US" sz="1400" b="1" dirty="0" smtClean="0">
                  <a:solidFill>
                    <a:srgbClr val="FF0000"/>
                  </a:solidFill>
                </a:rPr>
                <a:t>Blood</a:t>
              </a:r>
            </a:p>
            <a:p>
              <a:r>
                <a:rPr lang="en-US" sz="1400" b="1" dirty="0" smtClean="0">
                  <a:solidFill>
                    <a:srgbClr val="FF0000"/>
                  </a:solidFill>
                </a:rPr>
                <a:t>vessels</a:t>
              </a:r>
              <a:endParaRPr lang="en-US" sz="1400" b="1" dirty="0">
                <a:solidFill>
                  <a:srgbClr val="FF0000"/>
                </a:solidFill>
              </a:endParaRPr>
            </a:p>
          </p:txBody>
        </p:sp>
        <p:sp>
          <p:nvSpPr>
            <p:cNvPr id="11281" name="Line 14"/>
            <p:cNvSpPr>
              <a:spLocks noChangeShapeType="1"/>
            </p:cNvSpPr>
            <p:nvPr/>
          </p:nvSpPr>
          <p:spPr bwMode="auto">
            <a:xfrm flipV="1">
              <a:off x="1252" y="852"/>
              <a:ext cx="66" cy="156"/>
            </a:xfrm>
            <a:prstGeom prst="line">
              <a:avLst/>
            </a:prstGeom>
            <a:noFill/>
            <a:ln w="57150">
              <a:solidFill>
                <a:schemeClr val="tx1"/>
              </a:solidFill>
              <a:round/>
              <a:headEnd/>
              <a:tailEnd/>
            </a:ln>
          </p:spPr>
          <p:txBody>
            <a:bodyPr/>
            <a:lstStyle/>
            <a:p>
              <a:endParaRPr lang="en-US"/>
            </a:p>
          </p:txBody>
        </p:sp>
        <p:sp>
          <p:nvSpPr>
            <p:cNvPr id="11282" name="Freeform 15"/>
            <p:cNvSpPr>
              <a:spLocks/>
            </p:cNvSpPr>
            <p:nvPr/>
          </p:nvSpPr>
          <p:spPr bwMode="auto">
            <a:xfrm>
              <a:off x="520" y="1908"/>
              <a:ext cx="337" cy="478"/>
            </a:xfrm>
            <a:custGeom>
              <a:avLst/>
              <a:gdLst>
                <a:gd name="T0" fmla="*/ 333 w 337"/>
                <a:gd name="T1" fmla="*/ 0 h 478"/>
                <a:gd name="T2" fmla="*/ 285 w 337"/>
                <a:gd name="T3" fmla="*/ 51 h 478"/>
                <a:gd name="T4" fmla="*/ 231 w 337"/>
                <a:gd name="T5" fmla="*/ 111 h 478"/>
                <a:gd name="T6" fmla="*/ 177 w 337"/>
                <a:gd name="T7" fmla="*/ 162 h 478"/>
                <a:gd name="T8" fmla="*/ 123 w 337"/>
                <a:gd name="T9" fmla="*/ 219 h 478"/>
                <a:gd name="T10" fmla="*/ 75 w 337"/>
                <a:gd name="T11" fmla="*/ 279 h 478"/>
                <a:gd name="T12" fmla="*/ 24 w 337"/>
                <a:gd name="T13" fmla="*/ 351 h 478"/>
                <a:gd name="T14" fmla="*/ 3 w 337"/>
                <a:gd name="T15" fmla="*/ 405 h 478"/>
                <a:gd name="T16" fmla="*/ 6 w 337"/>
                <a:gd name="T17" fmla="*/ 432 h 478"/>
                <a:gd name="T18" fmla="*/ 18 w 337"/>
                <a:gd name="T19" fmla="*/ 459 h 478"/>
                <a:gd name="T20" fmla="*/ 54 w 337"/>
                <a:gd name="T21" fmla="*/ 474 h 478"/>
                <a:gd name="T22" fmla="*/ 78 w 337"/>
                <a:gd name="T23" fmla="*/ 474 h 478"/>
                <a:gd name="T24" fmla="*/ 102 w 337"/>
                <a:gd name="T25" fmla="*/ 450 h 478"/>
                <a:gd name="T26" fmla="*/ 120 w 337"/>
                <a:gd name="T27" fmla="*/ 414 h 478"/>
                <a:gd name="T28" fmla="*/ 141 w 337"/>
                <a:gd name="T29" fmla="*/ 372 h 478"/>
                <a:gd name="T30" fmla="*/ 162 w 337"/>
                <a:gd name="T31" fmla="*/ 327 h 478"/>
                <a:gd name="T32" fmla="*/ 186 w 337"/>
                <a:gd name="T33" fmla="*/ 279 h 478"/>
                <a:gd name="T34" fmla="*/ 210 w 337"/>
                <a:gd name="T35" fmla="*/ 231 h 478"/>
                <a:gd name="T36" fmla="*/ 237 w 337"/>
                <a:gd name="T37" fmla="*/ 177 h 478"/>
                <a:gd name="T38" fmla="*/ 252 w 337"/>
                <a:gd name="T39" fmla="*/ 138 h 478"/>
                <a:gd name="T40" fmla="*/ 270 w 337"/>
                <a:gd name="T41" fmla="*/ 117 h 478"/>
                <a:gd name="T42" fmla="*/ 291 w 337"/>
                <a:gd name="T43" fmla="*/ 87 h 478"/>
                <a:gd name="T44" fmla="*/ 312 w 337"/>
                <a:gd name="T45" fmla="*/ 51 h 478"/>
                <a:gd name="T46" fmla="*/ 333 w 337"/>
                <a:gd name="T47" fmla="*/ 0 h 4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478"/>
                <a:gd name="T74" fmla="*/ 337 w 337"/>
                <a:gd name="T75" fmla="*/ 478 h 4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478">
                  <a:moveTo>
                    <a:pt x="333" y="0"/>
                  </a:moveTo>
                  <a:cubicBezTo>
                    <a:pt x="329" y="0"/>
                    <a:pt x="302" y="33"/>
                    <a:pt x="285" y="51"/>
                  </a:cubicBezTo>
                  <a:cubicBezTo>
                    <a:pt x="268" y="69"/>
                    <a:pt x="249" y="92"/>
                    <a:pt x="231" y="111"/>
                  </a:cubicBezTo>
                  <a:cubicBezTo>
                    <a:pt x="213" y="130"/>
                    <a:pt x="195" y="144"/>
                    <a:pt x="177" y="162"/>
                  </a:cubicBezTo>
                  <a:cubicBezTo>
                    <a:pt x="159" y="180"/>
                    <a:pt x="140" y="200"/>
                    <a:pt x="123" y="219"/>
                  </a:cubicBezTo>
                  <a:cubicBezTo>
                    <a:pt x="106" y="238"/>
                    <a:pt x="91" y="257"/>
                    <a:pt x="75" y="279"/>
                  </a:cubicBezTo>
                  <a:cubicBezTo>
                    <a:pt x="59" y="301"/>
                    <a:pt x="36" y="330"/>
                    <a:pt x="24" y="351"/>
                  </a:cubicBezTo>
                  <a:cubicBezTo>
                    <a:pt x="12" y="372"/>
                    <a:pt x="6" y="392"/>
                    <a:pt x="3" y="405"/>
                  </a:cubicBezTo>
                  <a:cubicBezTo>
                    <a:pt x="0" y="418"/>
                    <a:pt x="4" y="423"/>
                    <a:pt x="6" y="432"/>
                  </a:cubicBezTo>
                  <a:cubicBezTo>
                    <a:pt x="8" y="441"/>
                    <a:pt x="10" y="452"/>
                    <a:pt x="18" y="459"/>
                  </a:cubicBezTo>
                  <a:cubicBezTo>
                    <a:pt x="26" y="466"/>
                    <a:pt x="44" y="471"/>
                    <a:pt x="54" y="474"/>
                  </a:cubicBezTo>
                  <a:cubicBezTo>
                    <a:pt x="64" y="477"/>
                    <a:pt x="70" y="478"/>
                    <a:pt x="78" y="474"/>
                  </a:cubicBezTo>
                  <a:cubicBezTo>
                    <a:pt x="86" y="470"/>
                    <a:pt x="95" y="460"/>
                    <a:pt x="102" y="450"/>
                  </a:cubicBezTo>
                  <a:cubicBezTo>
                    <a:pt x="109" y="440"/>
                    <a:pt x="114" y="427"/>
                    <a:pt x="120" y="414"/>
                  </a:cubicBezTo>
                  <a:cubicBezTo>
                    <a:pt x="126" y="401"/>
                    <a:pt x="134" y="386"/>
                    <a:pt x="141" y="372"/>
                  </a:cubicBezTo>
                  <a:cubicBezTo>
                    <a:pt x="148" y="358"/>
                    <a:pt x="154" y="342"/>
                    <a:pt x="162" y="327"/>
                  </a:cubicBezTo>
                  <a:cubicBezTo>
                    <a:pt x="170" y="312"/>
                    <a:pt x="178" y="295"/>
                    <a:pt x="186" y="279"/>
                  </a:cubicBezTo>
                  <a:cubicBezTo>
                    <a:pt x="194" y="263"/>
                    <a:pt x="202" y="248"/>
                    <a:pt x="210" y="231"/>
                  </a:cubicBezTo>
                  <a:cubicBezTo>
                    <a:pt x="218" y="214"/>
                    <a:pt x="230" y="192"/>
                    <a:pt x="237" y="177"/>
                  </a:cubicBezTo>
                  <a:cubicBezTo>
                    <a:pt x="244" y="162"/>
                    <a:pt x="247" y="148"/>
                    <a:pt x="252" y="138"/>
                  </a:cubicBezTo>
                  <a:cubicBezTo>
                    <a:pt x="257" y="128"/>
                    <a:pt x="264" y="125"/>
                    <a:pt x="270" y="117"/>
                  </a:cubicBezTo>
                  <a:cubicBezTo>
                    <a:pt x="276" y="109"/>
                    <a:pt x="284" y="98"/>
                    <a:pt x="291" y="87"/>
                  </a:cubicBezTo>
                  <a:cubicBezTo>
                    <a:pt x="298" y="76"/>
                    <a:pt x="304" y="66"/>
                    <a:pt x="312" y="51"/>
                  </a:cubicBezTo>
                  <a:cubicBezTo>
                    <a:pt x="320" y="36"/>
                    <a:pt x="337" y="0"/>
                    <a:pt x="333" y="0"/>
                  </a:cubicBezTo>
                  <a:close/>
                </a:path>
              </a:pathLst>
            </a:custGeom>
            <a:solidFill>
              <a:srgbClr val="FFCC66"/>
            </a:solidFill>
            <a:ln w="9525">
              <a:noFill/>
              <a:round/>
              <a:headEnd/>
              <a:tailEnd/>
            </a:ln>
          </p:spPr>
          <p:txBody>
            <a:bodyPr/>
            <a:lstStyle/>
            <a:p>
              <a:endParaRPr lang="en-US"/>
            </a:p>
          </p:txBody>
        </p:sp>
        <p:sp>
          <p:nvSpPr>
            <p:cNvPr id="11283" name="Freeform 16"/>
            <p:cNvSpPr>
              <a:spLocks/>
            </p:cNvSpPr>
            <p:nvPr/>
          </p:nvSpPr>
          <p:spPr bwMode="auto">
            <a:xfrm>
              <a:off x="817" y="1635"/>
              <a:ext cx="288" cy="804"/>
            </a:xfrm>
            <a:custGeom>
              <a:avLst/>
              <a:gdLst>
                <a:gd name="T0" fmla="*/ 201 w 288"/>
                <a:gd name="T1" fmla="*/ 0 h 804"/>
                <a:gd name="T2" fmla="*/ 177 w 288"/>
                <a:gd name="T3" fmla="*/ 57 h 804"/>
                <a:gd name="T4" fmla="*/ 159 w 288"/>
                <a:gd name="T5" fmla="*/ 126 h 804"/>
                <a:gd name="T6" fmla="*/ 147 w 288"/>
                <a:gd name="T7" fmla="*/ 201 h 804"/>
                <a:gd name="T8" fmla="*/ 153 w 288"/>
                <a:gd name="T9" fmla="*/ 270 h 804"/>
                <a:gd name="T10" fmla="*/ 174 w 288"/>
                <a:gd name="T11" fmla="*/ 363 h 804"/>
                <a:gd name="T12" fmla="*/ 222 w 288"/>
                <a:gd name="T13" fmla="*/ 429 h 804"/>
                <a:gd name="T14" fmla="*/ 258 w 288"/>
                <a:gd name="T15" fmla="*/ 486 h 804"/>
                <a:gd name="T16" fmla="*/ 273 w 288"/>
                <a:gd name="T17" fmla="*/ 537 h 804"/>
                <a:gd name="T18" fmla="*/ 282 w 288"/>
                <a:gd name="T19" fmla="*/ 588 h 804"/>
                <a:gd name="T20" fmla="*/ 285 w 288"/>
                <a:gd name="T21" fmla="*/ 630 h 804"/>
                <a:gd name="T22" fmla="*/ 288 w 288"/>
                <a:gd name="T23" fmla="*/ 663 h 804"/>
                <a:gd name="T24" fmla="*/ 282 w 288"/>
                <a:gd name="T25" fmla="*/ 702 h 804"/>
                <a:gd name="T26" fmla="*/ 264 w 288"/>
                <a:gd name="T27" fmla="*/ 726 h 804"/>
                <a:gd name="T28" fmla="*/ 246 w 288"/>
                <a:gd name="T29" fmla="*/ 747 h 804"/>
                <a:gd name="T30" fmla="*/ 228 w 288"/>
                <a:gd name="T31" fmla="*/ 771 h 804"/>
                <a:gd name="T32" fmla="*/ 204 w 288"/>
                <a:gd name="T33" fmla="*/ 783 h 804"/>
                <a:gd name="T34" fmla="*/ 186 w 288"/>
                <a:gd name="T35" fmla="*/ 783 h 804"/>
                <a:gd name="T36" fmla="*/ 162 w 288"/>
                <a:gd name="T37" fmla="*/ 762 h 804"/>
                <a:gd name="T38" fmla="*/ 144 w 288"/>
                <a:gd name="T39" fmla="*/ 768 h 804"/>
                <a:gd name="T40" fmla="*/ 132 w 288"/>
                <a:gd name="T41" fmla="*/ 792 h 804"/>
                <a:gd name="T42" fmla="*/ 105 w 288"/>
                <a:gd name="T43" fmla="*/ 801 h 804"/>
                <a:gd name="T44" fmla="*/ 75 w 288"/>
                <a:gd name="T45" fmla="*/ 804 h 804"/>
                <a:gd name="T46" fmla="*/ 54 w 288"/>
                <a:gd name="T47" fmla="*/ 795 h 804"/>
                <a:gd name="T48" fmla="*/ 33 w 288"/>
                <a:gd name="T49" fmla="*/ 780 h 804"/>
                <a:gd name="T50" fmla="*/ 12 w 288"/>
                <a:gd name="T51" fmla="*/ 759 h 804"/>
                <a:gd name="T52" fmla="*/ 3 w 288"/>
                <a:gd name="T53" fmla="*/ 741 h 804"/>
                <a:gd name="T54" fmla="*/ 0 w 288"/>
                <a:gd name="T55" fmla="*/ 690 h 804"/>
                <a:gd name="T56" fmla="*/ 6 w 288"/>
                <a:gd name="T57" fmla="*/ 663 h 804"/>
                <a:gd name="T58" fmla="*/ 21 w 288"/>
                <a:gd name="T59" fmla="*/ 630 h 804"/>
                <a:gd name="T60" fmla="*/ 39 w 288"/>
                <a:gd name="T61" fmla="*/ 600 h 804"/>
                <a:gd name="T62" fmla="*/ 39 w 288"/>
                <a:gd name="T63" fmla="*/ 576 h 804"/>
                <a:gd name="T64" fmla="*/ 57 w 288"/>
                <a:gd name="T65" fmla="*/ 543 h 804"/>
                <a:gd name="T66" fmla="*/ 72 w 288"/>
                <a:gd name="T67" fmla="*/ 501 h 804"/>
                <a:gd name="T68" fmla="*/ 87 w 288"/>
                <a:gd name="T69" fmla="*/ 474 h 804"/>
                <a:gd name="T70" fmla="*/ 99 w 288"/>
                <a:gd name="T71" fmla="*/ 441 h 804"/>
                <a:gd name="T72" fmla="*/ 111 w 288"/>
                <a:gd name="T73" fmla="*/ 399 h 804"/>
                <a:gd name="T74" fmla="*/ 120 w 288"/>
                <a:gd name="T75" fmla="*/ 357 h 804"/>
                <a:gd name="T76" fmla="*/ 114 w 288"/>
                <a:gd name="T77" fmla="*/ 336 h 804"/>
                <a:gd name="T78" fmla="*/ 111 w 288"/>
                <a:gd name="T79" fmla="*/ 303 h 804"/>
                <a:gd name="T80" fmla="*/ 120 w 288"/>
                <a:gd name="T81" fmla="*/ 270 h 804"/>
                <a:gd name="T82" fmla="*/ 126 w 288"/>
                <a:gd name="T83" fmla="*/ 222 h 804"/>
                <a:gd name="T84" fmla="*/ 141 w 288"/>
                <a:gd name="T85" fmla="*/ 171 h 804"/>
                <a:gd name="T86" fmla="*/ 150 w 288"/>
                <a:gd name="T87" fmla="*/ 129 h 804"/>
                <a:gd name="T88" fmla="*/ 165 w 288"/>
                <a:gd name="T89" fmla="*/ 96 h 8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8"/>
                <a:gd name="T136" fmla="*/ 0 h 804"/>
                <a:gd name="T137" fmla="*/ 288 w 288"/>
                <a:gd name="T138" fmla="*/ 804 h 8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8" h="804">
                  <a:moveTo>
                    <a:pt x="201" y="0"/>
                  </a:moveTo>
                  <a:lnTo>
                    <a:pt x="177" y="57"/>
                  </a:lnTo>
                  <a:lnTo>
                    <a:pt x="159" y="126"/>
                  </a:lnTo>
                  <a:lnTo>
                    <a:pt x="147" y="201"/>
                  </a:lnTo>
                  <a:lnTo>
                    <a:pt x="153" y="270"/>
                  </a:lnTo>
                  <a:lnTo>
                    <a:pt x="174" y="363"/>
                  </a:lnTo>
                  <a:lnTo>
                    <a:pt x="222" y="429"/>
                  </a:lnTo>
                  <a:lnTo>
                    <a:pt x="258" y="486"/>
                  </a:lnTo>
                  <a:lnTo>
                    <a:pt x="273" y="537"/>
                  </a:lnTo>
                  <a:cubicBezTo>
                    <a:pt x="282" y="586"/>
                    <a:pt x="282" y="569"/>
                    <a:pt x="282" y="588"/>
                  </a:cubicBezTo>
                  <a:lnTo>
                    <a:pt x="285" y="630"/>
                  </a:lnTo>
                  <a:lnTo>
                    <a:pt x="288" y="663"/>
                  </a:lnTo>
                  <a:lnTo>
                    <a:pt x="282" y="702"/>
                  </a:lnTo>
                  <a:lnTo>
                    <a:pt x="264" y="726"/>
                  </a:lnTo>
                  <a:lnTo>
                    <a:pt x="246" y="747"/>
                  </a:lnTo>
                  <a:lnTo>
                    <a:pt x="228" y="771"/>
                  </a:lnTo>
                  <a:lnTo>
                    <a:pt x="204" y="783"/>
                  </a:lnTo>
                  <a:lnTo>
                    <a:pt x="186" y="783"/>
                  </a:lnTo>
                  <a:lnTo>
                    <a:pt x="162" y="762"/>
                  </a:lnTo>
                  <a:lnTo>
                    <a:pt x="144" y="768"/>
                  </a:lnTo>
                  <a:lnTo>
                    <a:pt x="132" y="792"/>
                  </a:lnTo>
                  <a:lnTo>
                    <a:pt x="105" y="801"/>
                  </a:lnTo>
                  <a:lnTo>
                    <a:pt x="75" y="804"/>
                  </a:lnTo>
                  <a:lnTo>
                    <a:pt x="54" y="795"/>
                  </a:lnTo>
                  <a:lnTo>
                    <a:pt x="33" y="780"/>
                  </a:lnTo>
                  <a:lnTo>
                    <a:pt x="12" y="759"/>
                  </a:lnTo>
                  <a:lnTo>
                    <a:pt x="3" y="741"/>
                  </a:lnTo>
                  <a:lnTo>
                    <a:pt x="0" y="690"/>
                  </a:lnTo>
                  <a:lnTo>
                    <a:pt x="6" y="663"/>
                  </a:lnTo>
                  <a:lnTo>
                    <a:pt x="21" y="630"/>
                  </a:lnTo>
                  <a:lnTo>
                    <a:pt x="39" y="600"/>
                  </a:lnTo>
                  <a:lnTo>
                    <a:pt x="39" y="576"/>
                  </a:lnTo>
                  <a:lnTo>
                    <a:pt x="57" y="543"/>
                  </a:lnTo>
                  <a:lnTo>
                    <a:pt x="72" y="501"/>
                  </a:lnTo>
                  <a:lnTo>
                    <a:pt x="87" y="474"/>
                  </a:lnTo>
                  <a:lnTo>
                    <a:pt x="99" y="441"/>
                  </a:lnTo>
                  <a:lnTo>
                    <a:pt x="111" y="399"/>
                  </a:lnTo>
                  <a:lnTo>
                    <a:pt x="120" y="357"/>
                  </a:lnTo>
                  <a:lnTo>
                    <a:pt x="114" y="336"/>
                  </a:lnTo>
                  <a:lnTo>
                    <a:pt x="111" y="303"/>
                  </a:lnTo>
                  <a:lnTo>
                    <a:pt x="120" y="270"/>
                  </a:lnTo>
                  <a:lnTo>
                    <a:pt x="126" y="222"/>
                  </a:lnTo>
                  <a:lnTo>
                    <a:pt x="141" y="171"/>
                  </a:lnTo>
                  <a:lnTo>
                    <a:pt x="150" y="129"/>
                  </a:lnTo>
                  <a:lnTo>
                    <a:pt x="165" y="96"/>
                  </a:lnTo>
                </a:path>
              </a:pathLst>
            </a:custGeom>
            <a:solidFill>
              <a:srgbClr val="FFCC66"/>
            </a:solidFill>
            <a:ln w="9525">
              <a:noFill/>
              <a:round/>
              <a:headEnd/>
              <a:tailEnd/>
            </a:ln>
          </p:spPr>
          <p:txBody>
            <a:bodyPr/>
            <a:lstStyle/>
            <a:p>
              <a:endParaRPr lang="en-US"/>
            </a:p>
          </p:txBody>
        </p:sp>
        <p:sp>
          <p:nvSpPr>
            <p:cNvPr id="11284" name="Line 17"/>
            <p:cNvSpPr>
              <a:spLocks noChangeShapeType="1"/>
            </p:cNvSpPr>
            <p:nvPr/>
          </p:nvSpPr>
          <p:spPr bwMode="auto">
            <a:xfrm flipH="1">
              <a:off x="970" y="2212"/>
              <a:ext cx="784" cy="0"/>
            </a:xfrm>
            <a:prstGeom prst="line">
              <a:avLst/>
            </a:prstGeom>
            <a:noFill/>
            <a:ln w="28575">
              <a:solidFill>
                <a:srgbClr val="FF0000"/>
              </a:solidFill>
              <a:round/>
              <a:headEnd/>
              <a:tailEnd type="triangle" w="med" len="med"/>
            </a:ln>
          </p:spPr>
          <p:txBody>
            <a:bodyPr/>
            <a:lstStyle/>
            <a:p>
              <a:endParaRPr lang="en-US"/>
            </a:p>
          </p:txBody>
        </p:sp>
        <p:sp>
          <p:nvSpPr>
            <p:cNvPr id="11285" name="Freeform 18"/>
            <p:cNvSpPr>
              <a:spLocks/>
            </p:cNvSpPr>
            <p:nvPr/>
          </p:nvSpPr>
          <p:spPr bwMode="auto">
            <a:xfrm>
              <a:off x="1000" y="871"/>
              <a:ext cx="333" cy="817"/>
            </a:xfrm>
            <a:custGeom>
              <a:avLst/>
              <a:gdLst>
                <a:gd name="T0" fmla="*/ 330 w 333"/>
                <a:gd name="T1" fmla="*/ 9 h 817"/>
                <a:gd name="T2" fmla="*/ 246 w 333"/>
                <a:gd name="T3" fmla="*/ 204 h 817"/>
                <a:gd name="T4" fmla="*/ 171 w 333"/>
                <a:gd name="T5" fmla="*/ 378 h 817"/>
                <a:gd name="T6" fmla="*/ 90 w 333"/>
                <a:gd name="T7" fmla="*/ 564 h 817"/>
                <a:gd name="T8" fmla="*/ 39 w 333"/>
                <a:gd name="T9" fmla="*/ 711 h 817"/>
                <a:gd name="T10" fmla="*/ 39 w 333"/>
                <a:gd name="T11" fmla="*/ 747 h 817"/>
                <a:gd name="T12" fmla="*/ 6 w 333"/>
                <a:gd name="T13" fmla="*/ 792 h 817"/>
                <a:gd name="T14" fmla="*/ 78 w 333"/>
                <a:gd name="T15" fmla="*/ 597 h 817"/>
                <a:gd name="T16" fmla="*/ 171 w 333"/>
                <a:gd name="T17" fmla="*/ 363 h 817"/>
                <a:gd name="T18" fmla="*/ 264 w 333"/>
                <a:gd name="T19" fmla="*/ 147 h 817"/>
                <a:gd name="T20" fmla="*/ 330 w 333"/>
                <a:gd name="T21" fmla="*/ 9 h 8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3"/>
                <a:gd name="T34" fmla="*/ 0 h 817"/>
                <a:gd name="T35" fmla="*/ 333 w 333"/>
                <a:gd name="T36" fmla="*/ 817 h 8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3" h="817">
                  <a:moveTo>
                    <a:pt x="330" y="9"/>
                  </a:moveTo>
                  <a:cubicBezTo>
                    <a:pt x="327" y="18"/>
                    <a:pt x="272" y="143"/>
                    <a:pt x="246" y="204"/>
                  </a:cubicBezTo>
                  <a:cubicBezTo>
                    <a:pt x="220" y="265"/>
                    <a:pt x="197" y="318"/>
                    <a:pt x="171" y="378"/>
                  </a:cubicBezTo>
                  <a:cubicBezTo>
                    <a:pt x="145" y="438"/>
                    <a:pt x="112" y="509"/>
                    <a:pt x="90" y="564"/>
                  </a:cubicBezTo>
                  <a:cubicBezTo>
                    <a:pt x="68" y="619"/>
                    <a:pt x="47" y="681"/>
                    <a:pt x="39" y="711"/>
                  </a:cubicBezTo>
                  <a:cubicBezTo>
                    <a:pt x="31" y="741"/>
                    <a:pt x="44" y="734"/>
                    <a:pt x="39" y="747"/>
                  </a:cubicBezTo>
                  <a:cubicBezTo>
                    <a:pt x="34" y="760"/>
                    <a:pt x="0" y="817"/>
                    <a:pt x="6" y="792"/>
                  </a:cubicBezTo>
                  <a:cubicBezTo>
                    <a:pt x="12" y="767"/>
                    <a:pt x="51" y="668"/>
                    <a:pt x="78" y="597"/>
                  </a:cubicBezTo>
                  <a:cubicBezTo>
                    <a:pt x="105" y="526"/>
                    <a:pt x="140" y="438"/>
                    <a:pt x="171" y="363"/>
                  </a:cubicBezTo>
                  <a:cubicBezTo>
                    <a:pt x="202" y="288"/>
                    <a:pt x="239" y="208"/>
                    <a:pt x="264" y="147"/>
                  </a:cubicBezTo>
                  <a:cubicBezTo>
                    <a:pt x="289" y="86"/>
                    <a:pt x="333" y="0"/>
                    <a:pt x="330" y="9"/>
                  </a:cubicBezTo>
                  <a:close/>
                </a:path>
              </a:pathLst>
            </a:custGeom>
            <a:solidFill>
              <a:srgbClr val="FFCC66"/>
            </a:solidFill>
            <a:ln w="3175">
              <a:solidFill>
                <a:schemeClr val="tx1"/>
              </a:solidFill>
              <a:round/>
              <a:headEnd/>
              <a:tailEnd/>
            </a:ln>
          </p:spPr>
          <p:txBody>
            <a:bodyPr/>
            <a:lstStyle/>
            <a:p>
              <a:endParaRPr lang="en-US"/>
            </a:p>
          </p:txBody>
        </p:sp>
        <p:sp>
          <p:nvSpPr>
            <p:cNvPr id="11286" name="Freeform 19"/>
            <p:cNvSpPr>
              <a:spLocks/>
            </p:cNvSpPr>
            <p:nvPr/>
          </p:nvSpPr>
          <p:spPr bwMode="auto">
            <a:xfrm>
              <a:off x="919" y="846"/>
              <a:ext cx="383" cy="842"/>
            </a:xfrm>
            <a:custGeom>
              <a:avLst/>
              <a:gdLst>
                <a:gd name="T0" fmla="*/ 24 w 383"/>
                <a:gd name="T1" fmla="*/ 842 h 842"/>
                <a:gd name="T2" fmla="*/ 99 w 383"/>
                <a:gd name="T3" fmla="*/ 654 h 842"/>
                <a:gd name="T4" fmla="*/ 177 w 383"/>
                <a:gd name="T5" fmla="*/ 465 h 842"/>
                <a:gd name="T6" fmla="*/ 249 w 383"/>
                <a:gd name="T7" fmla="*/ 303 h 842"/>
                <a:gd name="T8" fmla="*/ 306 w 383"/>
                <a:gd name="T9" fmla="*/ 179 h 842"/>
                <a:gd name="T10" fmla="*/ 356 w 383"/>
                <a:gd name="T11" fmla="*/ 63 h 842"/>
                <a:gd name="T12" fmla="*/ 383 w 383"/>
                <a:gd name="T13" fmla="*/ 0 h 842"/>
                <a:gd name="T14" fmla="*/ 314 w 383"/>
                <a:gd name="T15" fmla="*/ 144 h 842"/>
                <a:gd name="T16" fmla="*/ 248 w 383"/>
                <a:gd name="T17" fmla="*/ 287 h 842"/>
                <a:gd name="T18" fmla="*/ 168 w 383"/>
                <a:gd name="T19" fmla="*/ 467 h 842"/>
                <a:gd name="T20" fmla="*/ 102 w 383"/>
                <a:gd name="T21" fmla="*/ 629 h 842"/>
                <a:gd name="T22" fmla="*/ 54 w 383"/>
                <a:gd name="T23" fmla="*/ 744 h 842"/>
                <a:gd name="T24" fmla="*/ 0 w 383"/>
                <a:gd name="T25" fmla="*/ 740 h 842"/>
                <a:gd name="T26" fmla="*/ 8 w 383"/>
                <a:gd name="T27" fmla="*/ 764 h 842"/>
                <a:gd name="T28" fmla="*/ 20 w 383"/>
                <a:gd name="T29" fmla="*/ 809 h 842"/>
                <a:gd name="T30" fmla="*/ 24 w 383"/>
                <a:gd name="T31" fmla="*/ 842 h 8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3"/>
                <a:gd name="T49" fmla="*/ 0 h 842"/>
                <a:gd name="T50" fmla="*/ 383 w 383"/>
                <a:gd name="T51" fmla="*/ 842 h 8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3" h="842">
                  <a:moveTo>
                    <a:pt x="24" y="842"/>
                  </a:moveTo>
                  <a:lnTo>
                    <a:pt x="99" y="654"/>
                  </a:lnTo>
                  <a:lnTo>
                    <a:pt x="177" y="465"/>
                  </a:lnTo>
                  <a:lnTo>
                    <a:pt x="249" y="303"/>
                  </a:lnTo>
                  <a:lnTo>
                    <a:pt x="306" y="179"/>
                  </a:lnTo>
                  <a:lnTo>
                    <a:pt x="356" y="63"/>
                  </a:lnTo>
                  <a:lnTo>
                    <a:pt x="383" y="0"/>
                  </a:lnTo>
                  <a:lnTo>
                    <a:pt x="314" y="144"/>
                  </a:lnTo>
                  <a:lnTo>
                    <a:pt x="248" y="287"/>
                  </a:lnTo>
                  <a:lnTo>
                    <a:pt x="168" y="467"/>
                  </a:lnTo>
                  <a:lnTo>
                    <a:pt x="102" y="629"/>
                  </a:lnTo>
                  <a:lnTo>
                    <a:pt x="54" y="744"/>
                  </a:lnTo>
                  <a:lnTo>
                    <a:pt x="0" y="740"/>
                  </a:lnTo>
                  <a:lnTo>
                    <a:pt x="8" y="764"/>
                  </a:lnTo>
                  <a:lnTo>
                    <a:pt x="20" y="809"/>
                  </a:lnTo>
                  <a:lnTo>
                    <a:pt x="24" y="842"/>
                  </a:lnTo>
                  <a:close/>
                </a:path>
              </a:pathLst>
            </a:custGeom>
            <a:solidFill>
              <a:srgbClr val="FFCC66"/>
            </a:solidFill>
            <a:ln w="3175">
              <a:solidFill>
                <a:schemeClr val="tx1"/>
              </a:solidFill>
              <a:round/>
              <a:headEnd/>
              <a:tailEnd/>
            </a:ln>
          </p:spPr>
          <p:txBody>
            <a:bodyPr/>
            <a:lstStyle/>
            <a:p>
              <a:endParaRPr lang="en-US"/>
            </a:p>
          </p:txBody>
        </p:sp>
        <p:sp>
          <p:nvSpPr>
            <p:cNvPr id="11287" name="Freeform 20"/>
            <p:cNvSpPr>
              <a:spLocks/>
            </p:cNvSpPr>
            <p:nvPr/>
          </p:nvSpPr>
          <p:spPr bwMode="auto">
            <a:xfrm rot="427494">
              <a:off x="960" y="980"/>
              <a:ext cx="226" cy="627"/>
            </a:xfrm>
            <a:custGeom>
              <a:avLst/>
              <a:gdLst>
                <a:gd name="T0" fmla="*/ 28 w 226"/>
                <a:gd name="T1" fmla="*/ 2044 h 495"/>
                <a:gd name="T2" fmla="*/ 43 w 226"/>
                <a:gd name="T3" fmla="*/ 1895 h 495"/>
                <a:gd name="T4" fmla="*/ 46 w 226"/>
                <a:gd name="T5" fmla="*/ 1823 h 495"/>
                <a:gd name="T6" fmla="*/ 46 w 226"/>
                <a:gd name="T7" fmla="*/ 1624 h 495"/>
                <a:gd name="T8" fmla="*/ 43 w 226"/>
                <a:gd name="T9" fmla="*/ 1476 h 495"/>
                <a:gd name="T10" fmla="*/ 31 w 226"/>
                <a:gd name="T11" fmla="*/ 1362 h 495"/>
                <a:gd name="T12" fmla="*/ 13 w 226"/>
                <a:gd name="T13" fmla="*/ 1203 h 495"/>
                <a:gd name="T14" fmla="*/ 4 w 226"/>
                <a:gd name="T15" fmla="*/ 1041 h 495"/>
                <a:gd name="T16" fmla="*/ 1 w 226"/>
                <a:gd name="T17" fmla="*/ 855 h 495"/>
                <a:gd name="T18" fmla="*/ 13 w 226"/>
                <a:gd name="T19" fmla="*/ 633 h 495"/>
                <a:gd name="T20" fmla="*/ 40 w 226"/>
                <a:gd name="T21" fmla="*/ 510 h 495"/>
                <a:gd name="T22" fmla="*/ 61 w 226"/>
                <a:gd name="T23" fmla="*/ 371 h 495"/>
                <a:gd name="T24" fmla="*/ 106 w 226"/>
                <a:gd name="T25" fmla="*/ 212 h 495"/>
                <a:gd name="T26" fmla="*/ 136 w 226"/>
                <a:gd name="T27" fmla="*/ 161 h 495"/>
                <a:gd name="T28" fmla="*/ 172 w 226"/>
                <a:gd name="T29" fmla="*/ 98 h 495"/>
                <a:gd name="T30" fmla="*/ 202 w 226"/>
                <a:gd name="T31" fmla="*/ 37 h 495"/>
                <a:gd name="T32" fmla="*/ 226 w 226"/>
                <a:gd name="T33" fmla="*/ 0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495"/>
                <a:gd name="T53" fmla="*/ 226 w 226"/>
                <a:gd name="T54" fmla="*/ 495 h 4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495">
                  <a:moveTo>
                    <a:pt x="28" y="495"/>
                  </a:moveTo>
                  <a:cubicBezTo>
                    <a:pt x="34" y="481"/>
                    <a:pt x="40" y="468"/>
                    <a:pt x="43" y="459"/>
                  </a:cubicBezTo>
                  <a:cubicBezTo>
                    <a:pt x="46" y="450"/>
                    <a:pt x="45" y="452"/>
                    <a:pt x="46" y="441"/>
                  </a:cubicBezTo>
                  <a:cubicBezTo>
                    <a:pt x="47" y="430"/>
                    <a:pt x="47" y="407"/>
                    <a:pt x="46" y="393"/>
                  </a:cubicBezTo>
                  <a:cubicBezTo>
                    <a:pt x="45" y="379"/>
                    <a:pt x="45" y="367"/>
                    <a:pt x="43" y="357"/>
                  </a:cubicBezTo>
                  <a:cubicBezTo>
                    <a:pt x="41" y="347"/>
                    <a:pt x="36" y="341"/>
                    <a:pt x="31" y="330"/>
                  </a:cubicBezTo>
                  <a:cubicBezTo>
                    <a:pt x="26" y="319"/>
                    <a:pt x="17" y="304"/>
                    <a:pt x="13" y="291"/>
                  </a:cubicBezTo>
                  <a:cubicBezTo>
                    <a:pt x="9" y="278"/>
                    <a:pt x="6" y="266"/>
                    <a:pt x="4" y="252"/>
                  </a:cubicBezTo>
                  <a:cubicBezTo>
                    <a:pt x="2" y="238"/>
                    <a:pt x="0" y="223"/>
                    <a:pt x="1" y="207"/>
                  </a:cubicBezTo>
                  <a:cubicBezTo>
                    <a:pt x="2" y="191"/>
                    <a:pt x="7" y="167"/>
                    <a:pt x="13" y="153"/>
                  </a:cubicBezTo>
                  <a:cubicBezTo>
                    <a:pt x="19" y="139"/>
                    <a:pt x="32" y="133"/>
                    <a:pt x="40" y="123"/>
                  </a:cubicBezTo>
                  <a:cubicBezTo>
                    <a:pt x="48" y="113"/>
                    <a:pt x="50" y="102"/>
                    <a:pt x="61" y="90"/>
                  </a:cubicBezTo>
                  <a:cubicBezTo>
                    <a:pt x="72" y="78"/>
                    <a:pt x="94" y="59"/>
                    <a:pt x="106" y="51"/>
                  </a:cubicBezTo>
                  <a:cubicBezTo>
                    <a:pt x="118" y="43"/>
                    <a:pt x="125" y="43"/>
                    <a:pt x="136" y="39"/>
                  </a:cubicBezTo>
                  <a:cubicBezTo>
                    <a:pt x="147" y="35"/>
                    <a:pt x="161" y="29"/>
                    <a:pt x="172" y="24"/>
                  </a:cubicBezTo>
                  <a:cubicBezTo>
                    <a:pt x="183" y="19"/>
                    <a:pt x="193" y="13"/>
                    <a:pt x="202" y="9"/>
                  </a:cubicBezTo>
                  <a:cubicBezTo>
                    <a:pt x="211" y="5"/>
                    <a:pt x="221" y="2"/>
                    <a:pt x="226" y="0"/>
                  </a:cubicBezTo>
                </a:path>
              </a:pathLst>
            </a:custGeom>
            <a:noFill/>
            <a:ln w="28575">
              <a:solidFill>
                <a:schemeClr val="tx1"/>
              </a:solidFill>
              <a:prstDash val="sysDot"/>
              <a:round/>
              <a:headEnd/>
              <a:tailEnd type="stealth" w="sm" len="med"/>
            </a:ln>
          </p:spPr>
          <p:txBody>
            <a:bodyPr/>
            <a:lstStyle/>
            <a:p>
              <a:endParaRPr lang="en-US"/>
            </a:p>
          </p:txBody>
        </p:sp>
        <p:sp>
          <p:nvSpPr>
            <p:cNvPr id="11288" name="Freeform 21"/>
            <p:cNvSpPr>
              <a:spLocks/>
            </p:cNvSpPr>
            <p:nvPr/>
          </p:nvSpPr>
          <p:spPr bwMode="auto">
            <a:xfrm>
              <a:off x="444" y="3301"/>
              <a:ext cx="226" cy="338"/>
            </a:xfrm>
            <a:custGeom>
              <a:avLst/>
              <a:gdLst>
                <a:gd name="T0" fmla="*/ 117 w 117"/>
                <a:gd name="T1" fmla="*/ 129 h 338"/>
                <a:gd name="T2" fmla="*/ 114 w 117"/>
                <a:gd name="T3" fmla="*/ 162 h 338"/>
                <a:gd name="T4" fmla="*/ 111 w 117"/>
                <a:gd name="T5" fmla="*/ 182 h 338"/>
                <a:gd name="T6" fmla="*/ 111 w 117"/>
                <a:gd name="T7" fmla="*/ 207 h 338"/>
                <a:gd name="T8" fmla="*/ 111 w 117"/>
                <a:gd name="T9" fmla="*/ 221 h 338"/>
                <a:gd name="T10" fmla="*/ 105 w 117"/>
                <a:gd name="T11" fmla="*/ 254 h 338"/>
                <a:gd name="T12" fmla="*/ 90 w 117"/>
                <a:gd name="T13" fmla="*/ 290 h 338"/>
                <a:gd name="T14" fmla="*/ 78 w 117"/>
                <a:gd name="T15" fmla="*/ 305 h 338"/>
                <a:gd name="T16" fmla="*/ 64 w 117"/>
                <a:gd name="T17" fmla="*/ 320 h 338"/>
                <a:gd name="T18" fmla="*/ 42 w 117"/>
                <a:gd name="T19" fmla="*/ 336 h 338"/>
                <a:gd name="T20" fmla="*/ 27 w 117"/>
                <a:gd name="T21" fmla="*/ 338 h 338"/>
                <a:gd name="T22" fmla="*/ 10 w 117"/>
                <a:gd name="T23" fmla="*/ 333 h 338"/>
                <a:gd name="T24" fmla="*/ 1 w 117"/>
                <a:gd name="T25" fmla="*/ 327 h 338"/>
                <a:gd name="T26" fmla="*/ 0 w 117"/>
                <a:gd name="T27" fmla="*/ 312 h 338"/>
                <a:gd name="T28" fmla="*/ 7 w 117"/>
                <a:gd name="T29" fmla="*/ 296 h 338"/>
                <a:gd name="T30" fmla="*/ 31 w 117"/>
                <a:gd name="T31" fmla="*/ 288 h 338"/>
                <a:gd name="T32" fmla="*/ 45 w 117"/>
                <a:gd name="T33" fmla="*/ 281 h 338"/>
                <a:gd name="T34" fmla="*/ 52 w 117"/>
                <a:gd name="T35" fmla="*/ 270 h 338"/>
                <a:gd name="T36" fmla="*/ 60 w 117"/>
                <a:gd name="T37" fmla="*/ 258 h 338"/>
                <a:gd name="T38" fmla="*/ 64 w 117"/>
                <a:gd name="T39" fmla="*/ 242 h 338"/>
                <a:gd name="T40" fmla="*/ 73 w 117"/>
                <a:gd name="T41" fmla="*/ 227 h 338"/>
                <a:gd name="T42" fmla="*/ 75 w 117"/>
                <a:gd name="T43" fmla="*/ 210 h 338"/>
                <a:gd name="T44" fmla="*/ 78 w 117"/>
                <a:gd name="T45" fmla="*/ 183 h 338"/>
                <a:gd name="T46" fmla="*/ 84 w 117"/>
                <a:gd name="T47" fmla="*/ 156 h 338"/>
                <a:gd name="T48" fmla="*/ 88 w 117"/>
                <a:gd name="T49" fmla="*/ 135 h 338"/>
                <a:gd name="T50" fmla="*/ 93 w 117"/>
                <a:gd name="T51" fmla="*/ 104 h 338"/>
                <a:gd name="T52" fmla="*/ 94 w 117"/>
                <a:gd name="T53" fmla="*/ 86 h 338"/>
                <a:gd name="T54" fmla="*/ 97 w 117"/>
                <a:gd name="T55" fmla="*/ 72 h 338"/>
                <a:gd name="T56" fmla="*/ 100 w 117"/>
                <a:gd name="T57" fmla="*/ 51 h 338"/>
                <a:gd name="T58" fmla="*/ 103 w 117"/>
                <a:gd name="T59" fmla="*/ 32 h 338"/>
                <a:gd name="T60" fmla="*/ 109 w 117"/>
                <a:gd name="T61" fmla="*/ 14 h 338"/>
                <a:gd name="T62" fmla="*/ 112 w 117"/>
                <a:gd name="T63" fmla="*/ 0 h 338"/>
                <a:gd name="T64" fmla="*/ 112 w 117"/>
                <a:gd name="T65" fmla="*/ 14 h 338"/>
                <a:gd name="T66" fmla="*/ 115 w 117"/>
                <a:gd name="T67" fmla="*/ 27 h 338"/>
                <a:gd name="T68" fmla="*/ 112 w 117"/>
                <a:gd name="T69" fmla="*/ 41 h 338"/>
                <a:gd name="T70" fmla="*/ 109 w 117"/>
                <a:gd name="T71" fmla="*/ 54 h 338"/>
                <a:gd name="T72" fmla="*/ 109 w 117"/>
                <a:gd name="T73" fmla="*/ 69 h 338"/>
                <a:gd name="T74" fmla="*/ 108 w 117"/>
                <a:gd name="T75" fmla="*/ 86 h 338"/>
                <a:gd name="T76" fmla="*/ 108 w 117"/>
                <a:gd name="T77" fmla="*/ 99 h 338"/>
                <a:gd name="T78" fmla="*/ 109 w 117"/>
                <a:gd name="T79" fmla="*/ 111 h 338"/>
                <a:gd name="T80" fmla="*/ 117 w 117"/>
                <a:gd name="T81" fmla="*/ 129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
                <a:gd name="T124" fmla="*/ 0 h 338"/>
                <a:gd name="T125" fmla="*/ 117 w 117"/>
                <a:gd name="T126" fmla="*/ 338 h 3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 h="338">
                  <a:moveTo>
                    <a:pt x="117" y="129"/>
                  </a:moveTo>
                  <a:lnTo>
                    <a:pt x="114" y="162"/>
                  </a:lnTo>
                  <a:lnTo>
                    <a:pt x="111" y="182"/>
                  </a:lnTo>
                  <a:lnTo>
                    <a:pt x="111" y="207"/>
                  </a:lnTo>
                  <a:lnTo>
                    <a:pt x="111" y="221"/>
                  </a:lnTo>
                  <a:lnTo>
                    <a:pt x="105" y="254"/>
                  </a:lnTo>
                  <a:lnTo>
                    <a:pt x="90" y="290"/>
                  </a:lnTo>
                  <a:lnTo>
                    <a:pt x="78" y="305"/>
                  </a:lnTo>
                  <a:lnTo>
                    <a:pt x="64" y="320"/>
                  </a:lnTo>
                  <a:lnTo>
                    <a:pt x="42" y="336"/>
                  </a:lnTo>
                  <a:lnTo>
                    <a:pt x="27" y="338"/>
                  </a:lnTo>
                  <a:lnTo>
                    <a:pt x="10" y="333"/>
                  </a:lnTo>
                  <a:lnTo>
                    <a:pt x="1" y="327"/>
                  </a:lnTo>
                  <a:lnTo>
                    <a:pt x="0" y="312"/>
                  </a:lnTo>
                  <a:lnTo>
                    <a:pt x="7" y="296"/>
                  </a:lnTo>
                  <a:lnTo>
                    <a:pt x="31" y="288"/>
                  </a:lnTo>
                  <a:lnTo>
                    <a:pt x="45" y="281"/>
                  </a:lnTo>
                  <a:lnTo>
                    <a:pt x="52" y="270"/>
                  </a:lnTo>
                  <a:lnTo>
                    <a:pt x="60" y="258"/>
                  </a:lnTo>
                  <a:lnTo>
                    <a:pt x="64" y="242"/>
                  </a:lnTo>
                  <a:lnTo>
                    <a:pt x="73" y="227"/>
                  </a:lnTo>
                  <a:lnTo>
                    <a:pt x="75" y="210"/>
                  </a:lnTo>
                  <a:lnTo>
                    <a:pt x="78" y="183"/>
                  </a:lnTo>
                  <a:lnTo>
                    <a:pt x="84" y="156"/>
                  </a:lnTo>
                  <a:lnTo>
                    <a:pt x="88" y="135"/>
                  </a:lnTo>
                  <a:lnTo>
                    <a:pt x="93" y="104"/>
                  </a:lnTo>
                  <a:lnTo>
                    <a:pt x="94" y="86"/>
                  </a:lnTo>
                  <a:lnTo>
                    <a:pt x="97" y="72"/>
                  </a:lnTo>
                  <a:lnTo>
                    <a:pt x="100" y="51"/>
                  </a:lnTo>
                  <a:lnTo>
                    <a:pt x="103" y="32"/>
                  </a:lnTo>
                  <a:lnTo>
                    <a:pt x="109" y="14"/>
                  </a:lnTo>
                  <a:lnTo>
                    <a:pt x="112" y="0"/>
                  </a:lnTo>
                  <a:lnTo>
                    <a:pt x="112" y="14"/>
                  </a:lnTo>
                  <a:lnTo>
                    <a:pt x="115" y="27"/>
                  </a:lnTo>
                  <a:lnTo>
                    <a:pt x="112" y="41"/>
                  </a:lnTo>
                  <a:lnTo>
                    <a:pt x="109" y="54"/>
                  </a:lnTo>
                  <a:lnTo>
                    <a:pt x="109" y="69"/>
                  </a:lnTo>
                  <a:lnTo>
                    <a:pt x="108" y="86"/>
                  </a:lnTo>
                  <a:lnTo>
                    <a:pt x="108" y="99"/>
                  </a:lnTo>
                  <a:lnTo>
                    <a:pt x="109" y="111"/>
                  </a:lnTo>
                  <a:cubicBezTo>
                    <a:pt x="112" y="123"/>
                    <a:pt x="110" y="117"/>
                    <a:pt x="117" y="129"/>
                  </a:cubicBezTo>
                  <a:close/>
                </a:path>
              </a:pathLst>
            </a:custGeom>
            <a:solidFill>
              <a:srgbClr val="FF99FF"/>
            </a:solidFill>
            <a:ln w="9525">
              <a:noFill/>
              <a:round/>
              <a:headEnd/>
              <a:tailEnd/>
            </a:ln>
          </p:spPr>
          <p:txBody>
            <a:bodyPr/>
            <a:lstStyle/>
            <a:p>
              <a:endParaRPr lang="en-US"/>
            </a:p>
          </p:txBody>
        </p:sp>
        <p:sp>
          <p:nvSpPr>
            <p:cNvPr id="11289" name="Freeform 22"/>
            <p:cNvSpPr>
              <a:spLocks/>
            </p:cNvSpPr>
            <p:nvPr/>
          </p:nvSpPr>
          <p:spPr bwMode="auto">
            <a:xfrm>
              <a:off x="342" y="3107"/>
              <a:ext cx="198" cy="495"/>
            </a:xfrm>
            <a:custGeom>
              <a:avLst/>
              <a:gdLst>
                <a:gd name="T0" fmla="*/ 198 w 198"/>
                <a:gd name="T1" fmla="*/ 0 h 495"/>
                <a:gd name="T2" fmla="*/ 173 w 198"/>
                <a:gd name="T3" fmla="*/ 84 h 495"/>
                <a:gd name="T4" fmla="*/ 152 w 198"/>
                <a:gd name="T5" fmla="*/ 130 h 495"/>
                <a:gd name="T6" fmla="*/ 134 w 198"/>
                <a:gd name="T7" fmla="*/ 183 h 495"/>
                <a:gd name="T8" fmla="*/ 119 w 198"/>
                <a:gd name="T9" fmla="*/ 214 h 495"/>
                <a:gd name="T10" fmla="*/ 104 w 198"/>
                <a:gd name="T11" fmla="*/ 243 h 495"/>
                <a:gd name="T12" fmla="*/ 96 w 198"/>
                <a:gd name="T13" fmla="*/ 271 h 495"/>
                <a:gd name="T14" fmla="*/ 89 w 198"/>
                <a:gd name="T15" fmla="*/ 291 h 495"/>
                <a:gd name="T16" fmla="*/ 77 w 198"/>
                <a:gd name="T17" fmla="*/ 310 h 495"/>
                <a:gd name="T18" fmla="*/ 59 w 198"/>
                <a:gd name="T19" fmla="*/ 336 h 495"/>
                <a:gd name="T20" fmla="*/ 42 w 198"/>
                <a:gd name="T21" fmla="*/ 357 h 495"/>
                <a:gd name="T22" fmla="*/ 33 w 198"/>
                <a:gd name="T23" fmla="*/ 381 h 495"/>
                <a:gd name="T24" fmla="*/ 36 w 198"/>
                <a:gd name="T25" fmla="*/ 406 h 495"/>
                <a:gd name="T26" fmla="*/ 44 w 198"/>
                <a:gd name="T27" fmla="*/ 429 h 495"/>
                <a:gd name="T28" fmla="*/ 54 w 198"/>
                <a:gd name="T29" fmla="*/ 441 h 495"/>
                <a:gd name="T30" fmla="*/ 62 w 198"/>
                <a:gd name="T31" fmla="*/ 447 h 495"/>
                <a:gd name="T32" fmla="*/ 68 w 198"/>
                <a:gd name="T33" fmla="*/ 459 h 495"/>
                <a:gd name="T34" fmla="*/ 68 w 198"/>
                <a:gd name="T35" fmla="*/ 472 h 495"/>
                <a:gd name="T36" fmla="*/ 74 w 198"/>
                <a:gd name="T37" fmla="*/ 483 h 495"/>
                <a:gd name="T38" fmla="*/ 75 w 198"/>
                <a:gd name="T39" fmla="*/ 493 h 495"/>
                <a:gd name="T40" fmla="*/ 60 w 198"/>
                <a:gd name="T41" fmla="*/ 495 h 495"/>
                <a:gd name="T42" fmla="*/ 45 w 198"/>
                <a:gd name="T43" fmla="*/ 490 h 495"/>
                <a:gd name="T44" fmla="*/ 30 w 198"/>
                <a:gd name="T45" fmla="*/ 483 h 495"/>
                <a:gd name="T46" fmla="*/ 21 w 198"/>
                <a:gd name="T47" fmla="*/ 469 h 495"/>
                <a:gd name="T48" fmla="*/ 8 w 198"/>
                <a:gd name="T49" fmla="*/ 453 h 495"/>
                <a:gd name="T50" fmla="*/ 0 w 198"/>
                <a:gd name="T51" fmla="*/ 427 h 495"/>
                <a:gd name="T52" fmla="*/ 2 w 198"/>
                <a:gd name="T53" fmla="*/ 402 h 495"/>
                <a:gd name="T54" fmla="*/ 6 w 198"/>
                <a:gd name="T55" fmla="*/ 375 h 495"/>
                <a:gd name="T56" fmla="*/ 18 w 198"/>
                <a:gd name="T57" fmla="*/ 340 h 495"/>
                <a:gd name="T58" fmla="*/ 27 w 198"/>
                <a:gd name="T59" fmla="*/ 321 h 495"/>
                <a:gd name="T60" fmla="*/ 35 w 198"/>
                <a:gd name="T61" fmla="*/ 300 h 495"/>
                <a:gd name="T62" fmla="*/ 48 w 198"/>
                <a:gd name="T63" fmla="*/ 291 h 495"/>
                <a:gd name="T64" fmla="*/ 68 w 198"/>
                <a:gd name="T65" fmla="*/ 277 h 495"/>
                <a:gd name="T66" fmla="*/ 81 w 198"/>
                <a:gd name="T67" fmla="*/ 261 h 495"/>
                <a:gd name="T68" fmla="*/ 90 w 198"/>
                <a:gd name="T69" fmla="*/ 240 h 495"/>
                <a:gd name="T70" fmla="*/ 113 w 198"/>
                <a:gd name="T71" fmla="*/ 201 h 495"/>
                <a:gd name="T72" fmla="*/ 123 w 198"/>
                <a:gd name="T73" fmla="*/ 172 h 495"/>
                <a:gd name="T74" fmla="*/ 135 w 198"/>
                <a:gd name="T75" fmla="*/ 144 h 495"/>
                <a:gd name="T76" fmla="*/ 146 w 198"/>
                <a:gd name="T77" fmla="*/ 114 h 495"/>
                <a:gd name="T78" fmla="*/ 159 w 198"/>
                <a:gd name="T79" fmla="*/ 76 h 495"/>
                <a:gd name="T80" fmla="*/ 176 w 198"/>
                <a:gd name="T81" fmla="*/ 33 h 495"/>
                <a:gd name="T82" fmla="*/ 188 w 198"/>
                <a:gd name="T83" fmla="*/ 13 h 495"/>
                <a:gd name="T84" fmla="*/ 198 w 198"/>
                <a:gd name="T85" fmla="*/ 0 h 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
                <a:gd name="T130" fmla="*/ 0 h 495"/>
                <a:gd name="T131" fmla="*/ 198 w 198"/>
                <a:gd name="T132" fmla="*/ 495 h 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 h="495">
                  <a:moveTo>
                    <a:pt x="198" y="0"/>
                  </a:moveTo>
                  <a:lnTo>
                    <a:pt x="173" y="84"/>
                  </a:lnTo>
                  <a:lnTo>
                    <a:pt x="152" y="130"/>
                  </a:lnTo>
                  <a:lnTo>
                    <a:pt x="134" y="183"/>
                  </a:lnTo>
                  <a:lnTo>
                    <a:pt x="119" y="214"/>
                  </a:lnTo>
                  <a:lnTo>
                    <a:pt x="104" y="243"/>
                  </a:lnTo>
                  <a:lnTo>
                    <a:pt x="96" y="271"/>
                  </a:lnTo>
                  <a:lnTo>
                    <a:pt x="89" y="291"/>
                  </a:lnTo>
                  <a:lnTo>
                    <a:pt x="77" y="310"/>
                  </a:lnTo>
                  <a:lnTo>
                    <a:pt x="59" y="336"/>
                  </a:lnTo>
                  <a:lnTo>
                    <a:pt x="42" y="357"/>
                  </a:lnTo>
                  <a:lnTo>
                    <a:pt x="33" y="381"/>
                  </a:lnTo>
                  <a:lnTo>
                    <a:pt x="36" y="406"/>
                  </a:lnTo>
                  <a:lnTo>
                    <a:pt x="44" y="429"/>
                  </a:lnTo>
                  <a:lnTo>
                    <a:pt x="54" y="441"/>
                  </a:lnTo>
                  <a:lnTo>
                    <a:pt x="62" y="447"/>
                  </a:lnTo>
                  <a:lnTo>
                    <a:pt x="68" y="459"/>
                  </a:lnTo>
                  <a:lnTo>
                    <a:pt x="68" y="472"/>
                  </a:lnTo>
                  <a:lnTo>
                    <a:pt x="74" y="483"/>
                  </a:lnTo>
                  <a:cubicBezTo>
                    <a:pt x="75" y="486"/>
                    <a:pt x="78" y="493"/>
                    <a:pt x="75" y="493"/>
                  </a:cubicBezTo>
                  <a:lnTo>
                    <a:pt x="60" y="495"/>
                  </a:lnTo>
                  <a:lnTo>
                    <a:pt x="45" y="490"/>
                  </a:lnTo>
                  <a:lnTo>
                    <a:pt x="30" y="483"/>
                  </a:lnTo>
                  <a:lnTo>
                    <a:pt x="21" y="469"/>
                  </a:lnTo>
                  <a:lnTo>
                    <a:pt x="8" y="453"/>
                  </a:lnTo>
                  <a:lnTo>
                    <a:pt x="0" y="427"/>
                  </a:lnTo>
                  <a:lnTo>
                    <a:pt x="2" y="402"/>
                  </a:lnTo>
                  <a:lnTo>
                    <a:pt x="6" y="375"/>
                  </a:lnTo>
                  <a:lnTo>
                    <a:pt x="18" y="340"/>
                  </a:lnTo>
                  <a:lnTo>
                    <a:pt x="27" y="321"/>
                  </a:lnTo>
                  <a:lnTo>
                    <a:pt x="35" y="300"/>
                  </a:lnTo>
                  <a:lnTo>
                    <a:pt x="48" y="291"/>
                  </a:lnTo>
                  <a:lnTo>
                    <a:pt x="68" y="277"/>
                  </a:lnTo>
                  <a:lnTo>
                    <a:pt x="81" y="261"/>
                  </a:lnTo>
                  <a:lnTo>
                    <a:pt x="90" y="240"/>
                  </a:lnTo>
                  <a:lnTo>
                    <a:pt x="113" y="201"/>
                  </a:lnTo>
                  <a:lnTo>
                    <a:pt x="123" y="172"/>
                  </a:lnTo>
                  <a:lnTo>
                    <a:pt x="135" y="144"/>
                  </a:lnTo>
                  <a:lnTo>
                    <a:pt x="146" y="114"/>
                  </a:lnTo>
                  <a:lnTo>
                    <a:pt x="159" y="76"/>
                  </a:lnTo>
                  <a:lnTo>
                    <a:pt x="176" y="33"/>
                  </a:lnTo>
                  <a:lnTo>
                    <a:pt x="188" y="13"/>
                  </a:lnTo>
                  <a:lnTo>
                    <a:pt x="198" y="0"/>
                  </a:lnTo>
                  <a:close/>
                </a:path>
              </a:pathLst>
            </a:custGeom>
            <a:solidFill>
              <a:srgbClr val="FF99FF"/>
            </a:solidFill>
            <a:ln w="9525">
              <a:noFill/>
              <a:round/>
              <a:headEnd/>
              <a:tailEnd/>
            </a:ln>
          </p:spPr>
          <p:txBody>
            <a:bodyPr/>
            <a:lstStyle/>
            <a:p>
              <a:endParaRPr lang="en-US"/>
            </a:p>
          </p:txBody>
        </p:sp>
        <p:sp>
          <p:nvSpPr>
            <p:cNvPr id="11290" name="Line 23"/>
            <p:cNvSpPr>
              <a:spLocks noChangeShapeType="1"/>
            </p:cNvSpPr>
            <p:nvPr/>
          </p:nvSpPr>
          <p:spPr bwMode="auto">
            <a:xfrm flipH="1">
              <a:off x="688" y="3382"/>
              <a:ext cx="1066" cy="88"/>
            </a:xfrm>
            <a:prstGeom prst="line">
              <a:avLst/>
            </a:prstGeom>
            <a:noFill/>
            <a:ln w="28575">
              <a:solidFill>
                <a:srgbClr val="FF0000"/>
              </a:solidFill>
              <a:round/>
              <a:headEnd/>
              <a:tailEnd type="triangle" w="med" len="med"/>
            </a:ln>
          </p:spPr>
          <p:txBody>
            <a:bodyPr/>
            <a:lstStyle/>
            <a:p>
              <a:endParaRPr lang="en-US"/>
            </a:p>
          </p:txBody>
        </p:sp>
        <p:sp>
          <p:nvSpPr>
            <p:cNvPr id="11291" name="Text Box 4"/>
            <p:cNvSpPr txBox="1">
              <a:spLocks noChangeArrowheads="1"/>
            </p:cNvSpPr>
            <p:nvPr/>
          </p:nvSpPr>
          <p:spPr bwMode="auto">
            <a:xfrm>
              <a:off x="1792" y="2042"/>
              <a:ext cx="1511" cy="950"/>
            </a:xfrm>
            <a:prstGeom prst="rect">
              <a:avLst/>
            </a:prstGeom>
            <a:noFill/>
            <a:ln w="9525">
              <a:noFill/>
              <a:miter lim="800000"/>
              <a:headEnd/>
              <a:tailEnd/>
            </a:ln>
          </p:spPr>
          <p:txBody>
            <a:bodyPr wrap="none">
              <a:spAutoFit/>
            </a:bodyPr>
            <a:lstStyle/>
            <a:p>
              <a:r>
                <a:rPr lang="en-US" sz="2000" b="1" i="1" u="sng" dirty="0">
                  <a:solidFill>
                    <a:srgbClr val="FAFD00"/>
                  </a:solidFill>
                  <a:latin typeface="Book Antiqua" pitchFamily="18" charset="0"/>
                </a:rPr>
                <a:t>Dominating route</a:t>
              </a:r>
            </a:p>
            <a:p>
              <a:r>
                <a:rPr lang="en-US" b="1" dirty="0">
                  <a:solidFill>
                    <a:schemeClr val="accent2"/>
                  </a:solidFill>
                  <a:latin typeface="Book Antiqua" pitchFamily="18" charset="0"/>
                </a:rPr>
                <a:t>Formation from ethanol</a:t>
              </a:r>
            </a:p>
            <a:p>
              <a:r>
                <a:rPr lang="en-US" b="1" dirty="0">
                  <a:solidFill>
                    <a:schemeClr val="accent2"/>
                  </a:solidFill>
                  <a:latin typeface="Book Antiqua" pitchFamily="18" charset="0"/>
                </a:rPr>
                <a:t>in the sebum glands </a:t>
              </a:r>
            </a:p>
            <a:p>
              <a:r>
                <a:rPr lang="en-US" b="1" dirty="0">
                  <a:solidFill>
                    <a:schemeClr val="accent2"/>
                  </a:solidFill>
                  <a:latin typeface="Book Antiqua" pitchFamily="18" charset="0"/>
                </a:rPr>
                <a:t>and incorporation </a:t>
              </a:r>
            </a:p>
            <a:p>
              <a:r>
                <a:rPr lang="en-US" b="1" dirty="0">
                  <a:solidFill>
                    <a:schemeClr val="accent2"/>
                  </a:solidFill>
                  <a:latin typeface="Book Antiqua" pitchFamily="18" charset="0"/>
                </a:rPr>
                <a:t>in hair from sebum</a:t>
              </a:r>
            </a:p>
          </p:txBody>
        </p:sp>
        <p:sp>
          <p:nvSpPr>
            <p:cNvPr id="11292" name="Text Box 6"/>
            <p:cNvSpPr txBox="1">
              <a:spLocks noChangeArrowheads="1"/>
            </p:cNvSpPr>
            <p:nvPr/>
          </p:nvSpPr>
          <p:spPr bwMode="auto">
            <a:xfrm>
              <a:off x="1760" y="3153"/>
              <a:ext cx="1137" cy="368"/>
            </a:xfrm>
            <a:prstGeom prst="rect">
              <a:avLst/>
            </a:prstGeom>
            <a:noFill/>
            <a:ln w="9525">
              <a:noFill/>
              <a:miter lim="800000"/>
              <a:headEnd/>
              <a:tailEnd/>
            </a:ln>
          </p:spPr>
          <p:txBody>
            <a:bodyPr wrap="none">
              <a:spAutoFit/>
            </a:bodyPr>
            <a:lstStyle/>
            <a:p>
              <a:r>
                <a:rPr lang="en-US" sz="1600" b="1" dirty="0">
                  <a:solidFill>
                    <a:srgbClr val="FAFD00"/>
                  </a:solidFill>
                  <a:latin typeface="Book Antiqua" pitchFamily="18" charset="0"/>
                </a:rPr>
                <a:t>Formation of FAEE</a:t>
              </a:r>
            </a:p>
            <a:p>
              <a:r>
                <a:rPr lang="en-US" sz="1600" b="1" dirty="0">
                  <a:solidFill>
                    <a:srgbClr val="FAFD00"/>
                  </a:solidFill>
                  <a:latin typeface="Book Antiqua" pitchFamily="18" charset="0"/>
                </a:rPr>
                <a:t>in the hair root</a:t>
              </a:r>
            </a:p>
          </p:txBody>
        </p:sp>
      </p:grpSp>
      <p:sp>
        <p:nvSpPr>
          <p:cNvPr id="11267" name="Text Box 24"/>
          <p:cNvSpPr txBox="1">
            <a:spLocks noChangeArrowheads="1"/>
          </p:cNvSpPr>
          <p:nvPr/>
        </p:nvSpPr>
        <p:spPr bwMode="auto">
          <a:xfrm>
            <a:off x="522936" y="340750"/>
            <a:ext cx="2664477" cy="830997"/>
          </a:xfrm>
          <a:prstGeom prst="rect">
            <a:avLst/>
          </a:prstGeom>
          <a:noFill/>
          <a:ln w="9525">
            <a:noFill/>
            <a:miter lim="800000"/>
            <a:headEnd/>
            <a:tailEnd/>
          </a:ln>
        </p:spPr>
        <p:txBody>
          <a:bodyPr wrap="square">
            <a:spAutoFit/>
          </a:bodyPr>
          <a:lstStyle/>
          <a:p>
            <a:pPr algn="ctr"/>
            <a:r>
              <a:rPr lang="en-US" sz="2400" b="1" dirty="0">
                <a:solidFill>
                  <a:srgbClr val="7030A0"/>
                </a:solidFill>
                <a:latin typeface="Book Antiqua" pitchFamily="18" charset="0"/>
              </a:rPr>
              <a:t>Incorporation </a:t>
            </a:r>
          </a:p>
          <a:p>
            <a:pPr algn="ctr"/>
            <a:r>
              <a:rPr lang="en-US" sz="2400" b="1" dirty="0">
                <a:solidFill>
                  <a:srgbClr val="7030A0"/>
                </a:solidFill>
                <a:latin typeface="Book Antiqua" pitchFamily="18" charset="0"/>
              </a:rPr>
              <a:t>of </a:t>
            </a:r>
            <a:r>
              <a:rPr lang="en-US" sz="2400" b="1" dirty="0" smtClean="0">
                <a:solidFill>
                  <a:srgbClr val="7030A0"/>
                </a:solidFill>
                <a:latin typeface="Book Antiqua" pitchFamily="18" charset="0"/>
              </a:rPr>
              <a:t>FAEEs </a:t>
            </a:r>
            <a:r>
              <a:rPr lang="en-US" sz="2400" b="1" dirty="0">
                <a:solidFill>
                  <a:srgbClr val="7030A0"/>
                </a:solidFill>
                <a:latin typeface="Book Antiqua" pitchFamily="18" charset="0"/>
              </a:rPr>
              <a:t>in </a:t>
            </a:r>
            <a:r>
              <a:rPr lang="en-US" sz="2400" b="1" dirty="0" smtClean="0">
                <a:solidFill>
                  <a:srgbClr val="7030A0"/>
                </a:solidFill>
                <a:latin typeface="Book Antiqua" pitchFamily="18" charset="0"/>
              </a:rPr>
              <a:t> hair</a:t>
            </a:r>
            <a:endParaRPr lang="en-US" sz="2400" b="1" dirty="0">
              <a:solidFill>
                <a:srgbClr val="7030A0"/>
              </a:solidFill>
              <a:latin typeface="Book Antiqua" pitchFamily="18" charset="0"/>
            </a:endParaRPr>
          </a:p>
        </p:txBody>
      </p:sp>
      <p:sp>
        <p:nvSpPr>
          <p:cNvPr id="11268" name="Textfeld 36"/>
          <p:cNvSpPr txBox="1">
            <a:spLocks noChangeArrowheads="1"/>
          </p:cNvSpPr>
          <p:nvPr/>
        </p:nvSpPr>
        <p:spPr bwMode="auto">
          <a:xfrm>
            <a:off x="3835558" y="349554"/>
            <a:ext cx="5772734" cy="3816429"/>
          </a:xfrm>
          <a:prstGeom prst="rect">
            <a:avLst/>
          </a:prstGeom>
          <a:noFill/>
          <a:ln w="9525">
            <a:noFill/>
            <a:miter lim="800000"/>
            <a:headEnd/>
            <a:tailEnd/>
          </a:ln>
        </p:spPr>
        <p:txBody>
          <a:bodyPr wrap="none">
            <a:spAutoFit/>
          </a:bodyPr>
          <a:lstStyle/>
          <a:p>
            <a:pPr>
              <a:buFont typeface="Wingdings" pitchFamily="2" charset="2"/>
              <a:buChar char="Ø"/>
            </a:pPr>
            <a:r>
              <a:rPr lang="en-US" sz="2400" dirty="0">
                <a:solidFill>
                  <a:srgbClr val="FAFD00"/>
                </a:solidFill>
                <a:latin typeface="Book Antiqua" pitchFamily="18" charset="0"/>
              </a:rPr>
              <a:t> </a:t>
            </a:r>
            <a:r>
              <a:rPr lang="en-US" sz="2400" dirty="0">
                <a:latin typeface="Book Antiqua" pitchFamily="18" charset="0"/>
              </a:rPr>
              <a:t>Incorporation </a:t>
            </a:r>
            <a:r>
              <a:rPr lang="en-US" sz="2400" dirty="0" smtClean="0">
                <a:latin typeface="Book Antiqua" pitchFamily="18" charset="0"/>
              </a:rPr>
              <a:t>is </a:t>
            </a:r>
            <a:r>
              <a:rPr lang="en-US" sz="2400" dirty="0" smtClean="0">
                <a:solidFill>
                  <a:schemeClr val="accent2"/>
                </a:solidFill>
                <a:latin typeface="Book Antiqua" pitchFamily="18" charset="0"/>
              </a:rPr>
              <a:t>mainly</a:t>
            </a:r>
            <a:r>
              <a:rPr lang="en-US" sz="2400" dirty="0" smtClean="0">
                <a:solidFill>
                  <a:srgbClr val="FFFF00"/>
                </a:solidFill>
                <a:latin typeface="Book Antiqua" pitchFamily="18" charset="0"/>
              </a:rPr>
              <a:t> </a:t>
            </a:r>
            <a:r>
              <a:rPr lang="en-US" sz="2400" b="1" dirty="0">
                <a:latin typeface="Book Antiqua" pitchFamily="18" charset="0"/>
              </a:rPr>
              <a:t>from sebum </a:t>
            </a:r>
          </a:p>
          <a:p>
            <a:pPr>
              <a:spcBef>
                <a:spcPts val="600"/>
              </a:spcBef>
              <a:buFont typeface="Wingdings" pitchFamily="2" charset="2"/>
              <a:buChar char="Ø"/>
            </a:pPr>
            <a:r>
              <a:rPr lang="en-US" dirty="0">
                <a:solidFill>
                  <a:srgbClr val="FAFD00"/>
                </a:solidFill>
                <a:latin typeface="Book Antiqua" pitchFamily="18" charset="0"/>
              </a:rPr>
              <a:t> </a:t>
            </a:r>
            <a:r>
              <a:rPr lang="en-US" sz="1400" dirty="0">
                <a:solidFill>
                  <a:srgbClr val="FAFD00"/>
                </a:solidFill>
                <a:latin typeface="Book Antiqua" pitchFamily="18" charset="0"/>
              </a:rPr>
              <a:t>Detection in skin surface lipids by sweat patches, </a:t>
            </a:r>
            <a:r>
              <a:rPr lang="en-US" sz="1400" dirty="0" smtClean="0">
                <a:solidFill>
                  <a:srgbClr val="FAFD00"/>
                </a:solidFill>
                <a:latin typeface="Book Antiqua" pitchFamily="18" charset="0"/>
              </a:rPr>
              <a:t> </a:t>
            </a:r>
            <a:r>
              <a:rPr lang="en-US" sz="1400" dirty="0">
                <a:solidFill>
                  <a:srgbClr val="FAFD00"/>
                </a:solidFill>
                <a:latin typeface="Book Antiqua" pitchFamily="18" charset="0"/>
              </a:rPr>
              <a:t>wipe test  and </a:t>
            </a:r>
            <a:endParaRPr lang="en-US" sz="1400" dirty="0" smtClean="0">
              <a:solidFill>
                <a:srgbClr val="FAFD00"/>
              </a:solidFill>
              <a:latin typeface="Book Antiqua" pitchFamily="18" charset="0"/>
            </a:endParaRPr>
          </a:p>
          <a:p>
            <a:pPr>
              <a:spcBef>
                <a:spcPts val="600"/>
              </a:spcBef>
            </a:pPr>
            <a:r>
              <a:rPr lang="en-US" sz="1400" dirty="0">
                <a:solidFill>
                  <a:srgbClr val="FAFD00"/>
                </a:solidFill>
                <a:latin typeface="Book Antiqua" pitchFamily="18" charset="0"/>
              </a:rPr>
              <a:t>	</a:t>
            </a:r>
            <a:r>
              <a:rPr lang="en-US" sz="1400" dirty="0" err="1" smtClean="0">
                <a:solidFill>
                  <a:srgbClr val="FAFD00"/>
                </a:solidFill>
                <a:latin typeface="Book Antiqua" pitchFamily="18" charset="0"/>
              </a:rPr>
              <a:t>Sebutapes</a:t>
            </a:r>
            <a:r>
              <a:rPr lang="en-US" sz="1400" dirty="0" smtClean="0">
                <a:solidFill>
                  <a:srgbClr val="FAFD00"/>
                </a:solidFill>
                <a:latin typeface="Book Antiqua" pitchFamily="18" charset="0"/>
              </a:rPr>
              <a:t> </a:t>
            </a:r>
            <a:r>
              <a:rPr lang="en-US" sz="1400" dirty="0">
                <a:solidFill>
                  <a:srgbClr val="FAFD00"/>
                </a:solidFill>
                <a:latin typeface="Book Antiqua" pitchFamily="18" charset="0"/>
              </a:rPr>
              <a:t>up to four weeks after a</a:t>
            </a:r>
            <a:r>
              <a:rPr lang="en-US" sz="1400" dirty="0" smtClean="0">
                <a:solidFill>
                  <a:srgbClr val="FAFD00"/>
                </a:solidFill>
                <a:latin typeface="Book Antiqua" pitchFamily="18" charset="0"/>
              </a:rPr>
              <a:t>bstinence begins</a:t>
            </a:r>
          </a:p>
          <a:p>
            <a:pPr>
              <a:spcBef>
                <a:spcPts val="600"/>
              </a:spcBef>
            </a:pPr>
            <a:r>
              <a:rPr lang="en-US" sz="1400" dirty="0">
                <a:solidFill>
                  <a:srgbClr val="FAFD00"/>
                </a:solidFill>
                <a:latin typeface="Book Antiqua" pitchFamily="18" charset="0"/>
              </a:rPr>
              <a:t>	</a:t>
            </a:r>
            <a:r>
              <a:rPr lang="en-US" sz="1400" dirty="0" smtClean="0">
                <a:solidFill>
                  <a:srgbClr val="FAFD00"/>
                </a:solidFill>
                <a:latin typeface="Book Antiqua" pitchFamily="18" charset="0"/>
              </a:rPr>
              <a:t> </a:t>
            </a:r>
            <a:r>
              <a:rPr lang="en-US" sz="1400" dirty="0">
                <a:solidFill>
                  <a:srgbClr val="FAFD00"/>
                </a:solidFill>
                <a:latin typeface="Book Antiqua" pitchFamily="18" charset="0"/>
              </a:rPr>
              <a:t>(</a:t>
            </a:r>
            <a:r>
              <a:rPr lang="en-US" sz="1400" dirty="0" err="1">
                <a:solidFill>
                  <a:srgbClr val="FAFD00"/>
                </a:solidFill>
                <a:latin typeface="Book Antiqua" pitchFamily="18" charset="0"/>
              </a:rPr>
              <a:t>Pragst</a:t>
            </a:r>
            <a:r>
              <a:rPr lang="en-US" sz="1400" dirty="0">
                <a:solidFill>
                  <a:srgbClr val="FAFD00"/>
                </a:solidFill>
                <a:latin typeface="Book Antiqua" pitchFamily="18" charset="0"/>
              </a:rPr>
              <a:t> et al. 2004, </a:t>
            </a:r>
            <a:r>
              <a:rPr lang="en-US" sz="1400" dirty="0" err="1">
                <a:solidFill>
                  <a:srgbClr val="FAFD00"/>
                </a:solidFill>
                <a:latin typeface="Book Antiqua" pitchFamily="18" charset="0"/>
              </a:rPr>
              <a:t>Nadulski</a:t>
            </a:r>
            <a:r>
              <a:rPr lang="en-US" sz="1400" dirty="0">
                <a:solidFill>
                  <a:srgbClr val="FAFD00"/>
                </a:solidFill>
                <a:latin typeface="Book Antiqua" pitchFamily="18" charset="0"/>
              </a:rPr>
              <a:t> et al. 2007)</a:t>
            </a:r>
          </a:p>
          <a:p>
            <a:pPr>
              <a:spcBef>
                <a:spcPts val="600"/>
              </a:spcBef>
              <a:buFont typeface="Wingdings" pitchFamily="2" charset="2"/>
              <a:buChar char="Ø"/>
            </a:pPr>
            <a:r>
              <a:rPr lang="en-US" sz="1600" dirty="0">
                <a:solidFill>
                  <a:srgbClr val="FAFD00"/>
                </a:solidFill>
                <a:latin typeface="Book Antiqua" pitchFamily="18" charset="0"/>
              </a:rPr>
              <a:t> High concentrations in n-heptane washings of hair</a:t>
            </a:r>
          </a:p>
          <a:p>
            <a:pPr>
              <a:spcBef>
                <a:spcPts val="600"/>
              </a:spcBef>
              <a:buFont typeface="Wingdings" pitchFamily="2" charset="2"/>
              <a:buChar char="Ø"/>
            </a:pPr>
            <a:r>
              <a:rPr lang="en-US" sz="1600" dirty="0" smtClean="0">
                <a:solidFill>
                  <a:srgbClr val="FAFD00"/>
                </a:solidFill>
                <a:latin typeface="Book Antiqua" pitchFamily="18" charset="0"/>
              </a:rPr>
              <a:t> Delayed incorporation from surrounding fat tissues</a:t>
            </a:r>
          </a:p>
          <a:p>
            <a:pPr>
              <a:spcBef>
                <a:spcPts val="600"/>
              </a:spcBef>
              <a:buFont typeface="Wingdings" pitchFamily="2" charset="2"/>
              <a:buChar char="Ø"/>
            </a:pPr>
            <a:r>
              <a:rPr lang="en-US" dirty="0" smtClean="0">
                <a:solidFill>
                  <a:srgbClr val="FAFD00"/>
                </a:solidFill>
                <a:latin typeface="Book Antiqua" pitchFamily="18" charset="0"/>
              </a:rPr>
              <a:t> </a:t>
            </a:r>
            <a:r>
              <a:rPr lang="en-US" b="1" dirty="0">
                <a:latin typeface="Book Antiqua" pitchFamily="18" charset="0"/>
              </a:rPr>
              <a:t>Accumulation</a:t>
            </a:r>
            <a:r>
              <a:rPr lang="en-US" dirty="0">
                <a:latin typeface="Book Antiqua" pitchFamily="18" charset="0"/>
              </a:rPr>
              <a:t> in the hair shaft </a:t>
            </a:r>
            <a:r>
              <a:rPr lang="en-US" b="1" dirty="0">
                <a:latin typeface="Book Antiqua" pitchFamily="18" charset="0"/>
              </a:rPr>
              <a:t>outside of the root</a:t>
            </a:r>
            <a:r>
              <a:rPr lang="en-US" dirty="0">
                <a:latin typeface="Book Antiqua" pitchFamily="18" charset="0"/>
              </a:rPr>
              <a:t>,</a:t>
            </a:r>
          </a:p>
          <a:p>
            <a:r>
              <a:rPr lang="en-US" dirty="0">
                <a:latin typeface="Book Antiqua" pitchFamily="18" charset="0"/>
              </a:rPr>
              <a:t>    </a:t>
            </a:r>
            <a:r>
              <a:rPr lang="en-US" b="1" dirty="0">
                <a:latin typeface="Book Antiqua" pitchFamily="18" charset="0"/>
              </a:rPr>
              <a:t>typical concentration profile of segments</a:t>
            </a:r>
          </a:p>
          <a:p>
            <a:endParaRPr lang="en-US" dirty="0"/>
          </a:p>
          <a:p>
            <a:endParaRPr lang="en-US" dirty="0"/>
          </a:p>
          <a:p>
            <a:endParaRPr lang="en-US" dirty="0"/>
          </a:p>
          <a:p>
            <a:endParaRPr lang="en-US" dirty="0"/>
          </a:p>
        </p:txBody>
      </p:sp>
      <p:grpSp>
        <p:nvGrpSpPr>
          <p:cNvPr id="11269" name="Gruppieren 41"/>
          <p:cNvGrpSpPr>
            <a:grpSpLocks/>
          </p:cNvGrpSpPr>
          <p:nvPr/>
        </p:nvGrpSpPr>
        <p:grpSpPr bwMode="auto">
          <a:xfrm>
            <a:off x="6468614" y="3070242"/>
            <a:ext cx="3139678" cy="3251183"/>
            <a:chOff x="5203372" y="2919169"/>
            <a:chExt cx="2791164" cy="3251001"/>
          </a:xfrm>
        </p:grpSpPr>
        <p:pic>
          <p:nvPicPr>
            <p:cNvPr id="11270" name="Picture 1"/>
            <p:cNvPicPr>
              <a:picLocks noChangeAspect="1" noChangeArrowheads="1"/>
            </p:cNvPicPr>
            <p:nvPr/>
          </p:nvPicPr>
          <p:blipFill>
            <a:blip r:embed="rId4" cstate="print"/>
            <a:srcRect l="5611" r="55217"/>
            <a:stretch>
              <a:fillRect/>
            </a:stretch>
          </p:blipFill>
          <p:spPr bwMode="auto">
            <a:xfrm>
              <a:off x="5203372" y="2966645"/>
              <a:ext cx="2791164" cy="2889870"/>
            </a:xfrm>
            <a:prstGeom prst="rect">
              <a:avLst/>
            </a:prstGeom>
            <a:noFill/>
            <a:ln w="9525">
              <a:noFill/>
              <a:miter lim="800000"/>
              <a:headEnd/>
              <a:tailEnd/>
            </a:ln>
          </p:spPr>
        </p:pic>
        <p:sp>
          <p:nvSpPr>
            <p:cNvPr id="11271" name="Text Box 153"/>
            <p:cNvSpPr txBox="1">
              <a:spLocks noChangeArrowheads="1"/>
            </p:cNvSpPr>
            <p:nvPr/>
          </p:nvSpPr>
          <p:spPr bwMode="auto">
            <a:xfrm>
              <a:off x="5532438" y="5862410"/>
              <a:ext cx="2296064" cy="307760"/>
            </a:xfrm>
            <a:prstGeom prst="rect">
              <a:avLst/>
            </a:prstGeom>
            <a:noFill/>
            <a:ln w="9525">
              <a:noFill/>
              <a:miter lim="800000"/>
              <a:headEnd/>
              <a:tailEnd/>
            </a:ln>
          </p:spPr>
          <p:txBody>
            <a:bodyPr wrap="none">
              <a:spAutoFit/>
            </a:bodyPr>
            <a:lstStyle/>
            <a:p>
              <a:pPr eaLnBrk="0" hangingPunct="0"/>
              <a:r>
                <a:rPr lang="en-US" sz="1400" dirty="0">
                  <a:latin typeface="Book Antiqua" pitchFamily="18" charset="0"/>
                </a:rPr>
                <a:t>Distance from hair root (cm)</a:t>
              </a:r>
            </a:p>
          </p:txBody>
        </p:sp>
        <p:sp>
          <p:nvSpPr>
            <p:cNvPr id="11272" name="Text Box 157"/>
            <p:cNvSpPr txBox="1">
              <a:spLocks noChangeArrowheads="1"/>
            </p:cNvSpPr>
            <p:nvPr/>
          </p:nvSpPr>
          <p:spPr bwMode="auto">
            <a:xfrm>
              <a:off x="5499780" y="2919169"/>
              <a:ext cx="1180239" cy="523191"/>
            </a:xfrm>
            <a:prstGeom prst="rect">
              <a:avLst/>
            </a:prstGeom>
            <a:noFill/>
            <a:ln w="9525">
              <a:noFill/>
              <a:miter lim="800000"/>
              <a:headEnd/>
              <a:tailEnd/>
            </a:ln>
          </p:spPr>
          <p:txBody>
            <a:bodyPr wrap="none">
              <a:spAutoFit/>
            </a:bodyPr>
            <a:lstStyle/>
            <a:p>
              <a:pPr eaLnBrk="0" hangingPunct="0"/>
              <a:r>
                <a:rPr lang="en-US" sz="1400"/>
                <a:t>Conc. in hair)</a:t>
              </a:r>
            </a:p>
            <a:p>
              <a:pPr eaLnBrk="0" hangingPunct="0"/>
              <a:r>
                <a:rPr lang="en-US" sz="1400"/>
                <a:t>(ng/mg</a:t>
              </a:r>
            </a:p>
          </p:txBody>
        </p:sp>
      </p:grpSp>
      <p:sp>
        <p:nvSpPr>
          <p:cNvPr id="29" name="Line 17"/>
          <p:cNvSpPr>
            <a:spLocks noChangeShapeType="1"/>
          </p:cNvSpPr>
          <p:nvPr/>
        </p:nvSpPr>
        <p:spPr bwMode="auto">
          <a:xfrm flipH="1">
            <a:off x="8496300" y="2970213"/>
            <a:ext cx="0" cy="441834"/>
          </a:xfrm>
          <a:prstGeom prst="line">
            <a:avLst/>
          </a:prstGeom>
          <a:noFill/>
          <a:ln w="28575">
            <a:solidFill>
              <a:srgbClr val="FF0000"/>
            </a:solidFill>
            <a:round/>
            <a:headEnd/>
            <a:tailEnd type="triangle" w="med" len="med"/>
          </a:ln>
        </p:spPr>
        <p:txBody>
          <a:bodyPr/>
          <a:lstStyle/>
          <a:p>
            <a:endParaRPr lang="en-US"/>
          </a:p>
        </p:txBody>
      </p:sp>
    </p:spTree>
    <p:extLst>
      <p:ext uri="{BB962C8B-B14F-4D97-AF65-F5344CB8AC3E}">
        <p14:creationId xmlns:p14="http://schemas.microsoft.com/office/powerpoint/2010/main" val="1395130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5170" name="Picture 2"/>
          <p:cNvPicPr>
            <a:picLocks noChangeArrowheads="1"/>
          </p:cNvPicPr>
          <p:nvPr/>
        </p:nvPicPr>
        <p:blipFill>
          <a:blip r:embed="rId3" cstate="print"/>
          <a:srcRect/>
          <a:stretch>
            <a:fillRect/>
          </a:stretch>
        </p:blipFill>
        <p:spPr bwMode="auto">
          <a:xfrm>
            <a:off x="419100" y="381000"/>
            <a:ext cx="9525000" cy="6172200"/>
          </a:xfrm>
          <a:prstGeom prst="rect">
            <a:avLst/>
          </a:prstGeom>
          <a:noFill/>
          <a:ln w="9525">
            <a:noFill/>
            <a:miter lim="800000"/>
            <a:headEnd/>
            <a:tailEnd/>
          </a:ln>
          <a:effectLst/>
        </p:spPr>
      </p:pic>
      <p:sp>
        <p:nvSpPr>
          <p:cNvPr id="1415171" name="Rectangle 3"/>
          <p:cNvSpPr>
            <a:spLocks noChangeArrowheads="1"/>
          </p:cNvSpPr>
          <p:nvPr/>
        </p:nvSpPr>
        <p:spPr bwMode="auto">
          <a:xfrm>
            <a:off x="1020763" y="381000"/>
            <a:ext cx="8194675" cy="1098550"/>
          </a:xfrm>
          <a:prstGeom prst="rect">
            <a:avLst/>
          </a:prstGeom>
          <a:noFill/>
          <a:ln w="9525">
            <a:noFill/>
            <a:miter lim="800000"/>
            <a:headEnd/>
            <a:tailEnd/>
          </a:ln>
          <a:effectLst/>
        </p:spPr>
        <p:txBody>
          <a:bodyPr wrap="none" lIns="92075" tIns="46038" rIns="92075" bIns="46038">
            <a:spAutoFit/>
          </a:bodyPr>
          <a:lstStyle/>
          <a:p>
            <a:r>
              <a:rPr lang="en-US" sz="6600">
                <a:solidFill>
                  <a:srgbClr val="FAFD00"/>
                </a:solidFill>
                <a:effectLst>
                  <a:outerShdw blurRad="38100" dist="38100" dir="2700000" algn="tl">
                    <a:srgbClr val="000000"/>
                  </a:outerShdw>
                </a:effectLst>
                <a:latin typeface="Book Antiqua" pitchFamily="18" charset="0"/>
              </a:rPr>
              <a:t>Toxicology Is Perfect</a:t>
            </a:r>
            <a:endParaRPr lang="en-US" sz="7200">
              <a:solidFill>
                <a:schemeClr val="accent1"/>
              </a:solidFill>
              <a:effectLst>
                <a:outerShdw blurRad="38100" dist="38100" dir="2700000" algn="tl">
                  <a:srgbClr val="000000"/>
                </a:outerShdw>
              </a:effectLst>
              <a:latin typeface="Book Antiqua"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15170"/>
                                        </p:tgtEl>
                                        <p:attrNameLst>
                                          <p:attrName>style.visibility</p:attrName>
                                        </p:attrNameLst>
                                      </p:cBhvr>
                                      <p:to>
                                        <p:strVal val="visible"/>
                                      </p:to>
                                    </p:set>
                                    <p:animEffect transition="in" filter="box(out)">
                                      <p:cBhvr>
                                        <p:cTn id="7" dur="500"/>
                                        <p:tgtEl>
                                          <p:spTgt spid="141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uppieren 45"/>
          <p:cNvGrpSpPr>
            <a:grpSpLocks/>
          </p:cNvGrpSpPr>
          <p:nvPr/>
        </p:nvGrpSpPr>
        <p:grpSpPr bwMode="auto">
          <a:xfrm>
            <a:off x="417428" y="363726"/>
            <a:ext cx="3811671" cy="5960874"/>
            <a:chOff x="144689" y="1255486"/>
            <a:chExt cx="3022600" cy="5613400"/>
          </a:xfrm>
        </p:grpSpPr>
        <p:pic>
          <p:nvPicPr>
            <p:cNvPr id="14343" name="Picture 3" descr="F:\Alte Festplatten\d\Vorträge\Vortrag Bremerhaven\Beitrag Praxis der Naturwissenschaften\Pragst - Abb. 1c.tif"/>
            <p:cNvPicPr>
              <a:picLocks noChangeAspect="1" noChangeArrowheads="1"/>
            </p:cNvPicPr>
            <p:nvPr/>
          </p:nvPicPr>
          <p:blipFill>
            <a:blip r:embed="rId3" cstate="print"/>
            <a:srcRect t="226" r="-423"/>
            <a:stretch>
              <a:fillRect/>
            </a:stretch>
          </p:blipFill>
          <p:spPr bwMode="auto">
            <a:xfrm>
              <a:off x="144689" y="1255486"/>
              <a:ext cx="3022600" cy="5613400"/>
            </a:xfrm>
            <a:prstGeom prst="rect">
              <a:avLst/>
            </a:prstGeom>
            <a:noFill/>
            <a:ln w="9525">
              <a:noFill/>
              <a:miter lim="800000"/>
              <a:headEnd/>
              <a:tailEnd/>
            </a:ln>
          </p:spPr>
        </p:pic>
        <p:sp>
          <p:nvSpPr>
            <p:cNvPr id="14344" name="Arc 9"/>
            <p:cNvSpPr>
              <a:spLocks/>
            </p:cNvSpPr>
            <p:nvPr/>
          </p:nvSpPr>
          <p:spPr bwMode="auto">
            <a:xfrm rot="-3523010">
              <a:off x="1247547" y="2327277"/>
              <a:ext cx="914400" cy="1225550"/>
            </a:xfrm>
            <a:custGeom>
              <a:avLst/>
              <a:gdLst>
                <a:gd name="T0" fmla="*/ 0 w 21600"/>
                <a:gd name="T1" fmla="*/ 0 h 24437"/>
                <a:gd name="T2" fmla="*/ 2147483647 w 21600"/>
                <a:gd name="T3" fmla="*/ 2147483647 h 24437"/>
                <a:gd name="T4" fmla="*/ 0 w 21600"/>
                <a:gd name="T5" fmla="*/ 2147483647 h 24437"/>
                <a:gd name="T6" fmla="*/ 0 60000 65536"/>
                <a:gd name="T7" fmla="*/ 0 60000 65536"/>
                <a:gd name="T8" fmla="*/ 0 60000 65536"/>
                <a:gd name="T9" fmla="*/ 0 w 21600"/>
                <a:gd name="T10" fmla="*/ 0 h 24437"/>
                <a:gd name="T11" fmla="*/ 21600 w 21600"/>
                <a:gd name="T12" fmla="*/ 24437 h 24437"/>
              </a:gdLst>
              <a:ahLst/>
              <a:cxnLst>
                <a:cxn ang="T6">
                  <a:pos x="T0" y="T1"/>
                </a:cxn>
                <a:cxn ang="T7">
                  <a:pos x="T2" y="T3"/>
                </a:cxn>
                <a:cxn ang="T8">
                  <a:pos x="T4" y="T5"/>
                </a:cxn>
              </a:cxnLst>
              <a:rect l="T9" t="T10" r="T11" b="T12"/>
              <a:pathLst>
                <a:path w="21600" h="24437" fill="none" extrusionOk="0">
                  <a:moveTo>
                    <a:pt x="-1" y="0"/>
                  </a:moveTo>
                  <a:cubicBezTo>
                    <a:pt x="11929" y="0"/>
                    <a:pt x="21600" y="9670"/>
                    <a:pt x="21600" y="21600"/>
                  </a:cubicBezTo>
                  <a:cubicBezTo>
                    <a:pt x="21600" y="22548"/>
                    <a:pt x="21537" y="23496"/>
                    <a:pt x="21412" y="24436"/>
                  </a:cubicBezTo>
                </a:path>
                <a:path w="21600" h="24437" stroke="0" extrusionOk="0">
                  <a:moveTo>
                    <a:pt x="-1" y="0"/>
                  </a:moveTo>
                  <a:cubicBezTo>
                    <a:pt x="11929" y="0"/>
                    <a:pt x="21600" y="9670"/>
                    <a:pt x="21600" y="21600"/>
                  </a:cubicBezTo>
                  <a:cubicBezTo>
                    <a:pt x="21600" y="22548"/>
                    <a:pt x="21537" y="23496"/>
                    <a:pt x="21412" y="24436"/>
                  </a:cubicBezTo>
                  <a:lnTo>
                    <a:pt x="0" y="21600"/>
                  </a:lnTo>
                  <a:close/>
                </a:path>
              </a:pathLst>
            </a:custGeom>
            <a:noFill/>
            <a:ln w="38100">
              <a:solidFill>
                <a:srgbClr val="00B0F0"/>
              </a:solidFill>
              <a:round/>
              <a:headEnd/>
              <a:tailEnd type="triangle" w="med" len="med"/>
            </a:ln>
          </p:spPr>
          <p:txBody>
            <a:bodyPr wrap="none" anchor="ctr"/>
            <a:lstStyle/>
            <a:p>
              <a:endParaRPr lang="en-US"/>
            </a:p>
          </p:txBody>
        </p:sp>
        <p:sp>
          <p:nvSpPr>
            <p:cNvPr id="14345" name="Text Box 12"/>
            <p:cNvSpPr txBox="1">
              <a:spLocks noChangeArrowheads="1"/>
            </p:cNvSpPr>
            <p:nvPr/>
          </p:nvSpPr>
          <p:spPr bwMode="auto">
            <a:xfrm>
              <a:off x="1018041" y="2143125"/>
              <a:ext cx="1395253" cy="369332"/>
            </a:xfrm>
            <a:prstGeom prst="rect">
              <a:avLst/>
            </a:prstGeom>
            <a:noFill/>
            <a:ln w="9525">
              <a:noFill/>
              <a:miter lim="800000"/>
              <a:headEnd/>
              <a:tailEnd/>
            </a:ln>
          </p:spPr>
          <p:txBody>
            <a:bodyPr wrap="none">
              <a:spAutoFit/>
            </a:bodyPr>
            <a:lstStyle/>
            <a:p>
              <a:r>
                <a:rPr lang="en-US" b="1"/>
                <a:t>EtG in sweat</a:t>
              </a:r>
            </a:p>
          </p:txBody>
        </p:sp>
        <p:sp>
          <p:nvSpPr>
            <p:cNvPr id="14346" name="Freeform 19"/>
            <p:cNvSpPr>
              <a:spLocks/>
            </p:cNvSpPr>
            <p:nvPr/>
          </p:nvSpPr>
          <p:spPr bwMode="auto">
            <a:xfrm>
              <a:off x="711200" y="4202113"/>
              <a:ext cx="441325" cy="604837"/>
            </a:xfrm>
            <a:custGeom>
              <a:avLst/>
              <a:gdLst>
                <a:gd name="T0" fmla="*/ 2147483647 w 278"/>
                <a:gd name="T1" fmla="*/ 2147483647 h 381"/>
                <a:gd name="T2" fmla="*/ 2147483647 w 278"/>
                <a:gd name="T3" fmla="*/ 2147483647 h 381"/>
                <a:gd name="T4" fmla="*/ 2147483647 w 278"/>
                <a:gd name="T5" fmla="*/ 2147483647 h 381"/>
                <a:gd name="T6" fmla="*/ 2147483647 w 278"/>
                <a:gd name="T7" fmla="*/ 2147483647 h 381"/>
                <a:gd name="T8" fmla="*/ 2147483647 w 278"/>
                <a:gd name="T9" fmla="*/ 2147483647 h 381"/>
                <a:gd name="T10" fmla="*/ 0 w 278"/>
                <a:gd name="T11" fmla="*/ 2147483647 h 381"/>
                <a:gd name="T12" fmla="*/ 2147483647 w 278"/>
                <a:gd name="T13" fmla="*/ 2147483647 h 381"/>
                <a:gd name="T14" fmla="*/ 2147483647 w 278"/>
                <a:gd name="T15" fmla="*/ 2147483647 h 381"/>
                <a:gd name="T16" fmla="*/ 2147483647 w 278"/>
                <a:gd name="T17" fmla="*/ 2147483647 h 381"/>
                <a:gd name="T18" fmla="*/ 2147483647 w 278"/>
                <a:gd name="T19" fmla="*/ 2147483647 h 381"/>
                <a:gd name="T20" fmla="*/ 2147483647 w 278"/>
                <a:gd name="T21" fmla="*/ 2147483647 h 381"/>
                <a:gd name="T22" fmla="*/ 2147483647 w 278"/>
                <a:gd name="T23" fmla="*/ 2147483647 h 381"/>
                <a:gd name="T24" fmla="*/ 2147483647 w 278"/>
                <a:gd name="T25" fmla="*/ 2147483647 h 3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8"/>
                <a:gd name="T40" fmla="*/ 0 h 381"/>
                <a:gd name="T41" fmla="*/ 278 w 278"/>
                <a:gd name="T42" fmla="*/ 381 h 3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8" h="381">
                  <a:moveTo>
                    <a:pt x="96" y="381"/>
                  </a:moveTo>
                  <a:cubicBezTo>
                    <a:pt x="95" y="362"/>
                    <a:pt x="95" y="344"/>
                    <a:pt x="92" y="327"/>
                  </a:cubicBezTo>
                  <a:cubicBezTo>
                    <a:pt x="89" y="310"/>
                    <a:pt x="83" y="297"/>
                    <a:pt x="76" y="279"/>
                  </a:cubicBezTo>
                  <a:cubicBezTo>
                    <a:pt x="69" y="261"/>
                    <a:pt x="59" y="237"/>
                    <a:pt x="48" y="217"/>
                  </a:cubicBezTo>
                  <a:cubicBezTo>
                    <a:pt x="37" y="197"/>
                    <a:pt x="20" y="173"/>
                    <a:pt x="12" y="157"/>
                  </a:cubicBezTo>
                  <a:cubicBezTo>
                    <a:pt x="4" y="141"/>
                    <a:pt x="0" y="129"/>
                    <a:pt x="0" y="119"/>
                  </a:cubicBezTo>
                  <a:cubicBezTo>
                    <a:pt x="0" y="109"/>
                    <a:pt x="0" y="100"/>
                    <a:pt x="10" y="95"/>
                  </a:cubicBezTo>
                  <a:cubicBezTo>
                    <a:pt x="20" y="90"/>
                    <a:pt x="43" y="91"/>
                    <a:pt x="58" y="89"/>
                  </a:cubicBezTo>
                  <a:cubicBezTo>
                    <a:pt x="73" y="87"/>
                    <a:pt x="90" y="89"/>
                    <a:pt x="102" y="81"/>
                  </a:cubicBezTo>
                  <a:cubicBezTo>
                    <a:pt x="114" y="73"/>
                    <a:pt x="123" y="52"/>
                    <a:pt x="134" y="41"/>
                  </a:cubicBezTo>
                  <a:cubicBezTo>
                    <a:pt x="145" y="30"/>
                    <a:pt x="155" y="24"/>
                    <a:pt x="170" y="17"/>
                  </a:cubicBezTo>
                  <a:cubicBezTo>
                    <a:pt x="185" y="10"/>
                    <a:pt x="204" y="2"/>
                    <a:pt x="222" y="1"/>
                  </a:cubicBezTo>
                  <a:cubicBezTo>
                    <a:pt x="240" y="0"/>
                    <a:pt x="259" y="4"/>
                    <a:pt x="278" y="9"/>
                  </a:cubicBezTo>
                </a:path>
              </a:pathLst>
            </a:custGeom>
            <a:noFill/>
            <a:ln w="38100">
              <a:solidFill>
                <a:srgbClr val="00B0F0"/>
              </a:solidFill>
              <a:round/>
              <a:headEnd/>
              <a:tailEnd/>
            </a:ln>
          </p:spPr>
          <p:txBody>
            <a:bodyPr/>
            <a:lstStyle/>
            <a:p>
              <a:endParaRPr lang="en-US"/>
            </a:p>
          </p:txBody>
        </p:sp>
        <p:grpSp>
          <p:nvGrpSpPr>
            <p:cNvPr id="14347" name="Group 20"/>
            <p:cNvGrpSpPr>
              <a:grpSpLocks/>
            </p:cNvGrpSpPr>
            <p:nvPr/>
          </p:nvGrpSpPr>
          <p:grpSpPr bwMode="auto">
            <a:xfrm>
              <a:off x="2092325" y="2855913"/>
              <a:ext cx="666750" cy="1828800"/>
              <a:chOff x="3300" y="1671"/>
              <a:chExt cx="420" cy="1152"/>
            </a:xfrm>
          </p:grpSpPr>
          <p:sp>
            <p:nvSpPr>
              <p:cNvPr id="14375" name="Freeform 21"/>
              <p:cNvSpPr>
                <a:spLocks/>
              </p:cNvSpPr>
              <p:nvPr/>
            </p:nvSpPr>
            <p:spPr bwMode="auto">
              <a:xfrm>
                <a:off x="3300" y="2382"/>
                <a:ext cx="420" cy="441"/>
              </a:xfrm>
              <a:custGeom>
                <a:avLst/>
                <a:gdLst>
                  <a:gd name="T0" fmla="*/ 27 w 420"/>
                  <a:gd name="T1" fmla="*/ 27 h 441"/>
                  <a:gd name="T2" fmla="*/ 69 w 420"/>
                  <a:gd name="T3" fmla="*/ 60 h 441"/>
                  <a:gd name="T4" fmla="*/ 108 w 420"/>
                  <a:gd name="T5" fmla="*/ 105 h 441"/>
                  <a:gd name="T6" fmla="*/ 99 w 420"/>
                  <a:gd name="T7" fmla="*/ 159 h 441"/>
                  <a:gd name="T8" fmla="*/ 90 w 420"/>
                  <a:gd name="T9" fmla="*/ 207 h 441"/>
                  <a:gd name="T10" fmla="*/ 60 w 420"/>
                  <a:gd name="T11" fmla="*/ 252 h 441"/>
                  <a:gd name="T12" fmla="*/ 51 w 420"/>
                  <a:gd name="T13" fmla="*/ 294 h 441"/>
                  <a:gd name="T14" fmla="*/ 39 w 420"/>
                  <a:gd name="T15" fmla="*/ 342 h 441"/>
                  <a:gd name="T16" fmla="*/ 42 w 420"/>
                  <a:gd name="T17" fmla="*/ 402 h 441"/>
                  <a:gd name="T18" fmla="*/ 108 w 420"/>
                  <a:gd name="T19" fmla="*/ 429 h 441"/>
                  <a:gd name="T20" fmla="*/ 168 w 420"/>
                  <a:gd name="T21" fmla="*/ 441 h 441"/>
                  <a:gd name="T22" fmla="*/ 183 w 420"/>
                  <a:gd name="T23" fmla="*/ 387 h 441"/>
                  <a:gd name="T24" fmla="*/ 210 w 420"/>
                  <a:gd name="T25" fmla="*/ 339 h 441"/>
                  <a:gd name="T26" fmla="*/ 192 w 420"/>
                  <a:gd name="T27" fmla="*/ 297 h 441"/>
                  <a:gd name="T28" fmla="*/ 150 w 420"/>
                  <a:gd name="T29" fmla="*/ 264 h 441"/>
                  <a:gd name="T30" fmla="*/ 135 w 420"/>
                  <a:gd name="T31" fmla="*/ 222 h 441"/>
                  <a:gd name="T32" fmla="*/ 147 w 420"/>
                  <a:gd name="T33" fmla="*/ 216 h 441"/>
                  <a:gd name="T34" fmla="*/ 201 w 420"/>
                  <a:gd name="T35" fmla="*/ 207 h 441"/>
                  <a:gd name="T36" fmla="*/ 246 w 420"/>
                  <a:gd name="T37" fmla="*/ 216 h 441"/>
                  <a:gd name="T38" fmla="*/ 252 w 420"/>
                  <a:gd name="T39" fmla="*/ 261 h 441"/>
                  <a:gd name="T40" fmla="*/ 261 w 420"/>
                  <a:gd name="T41" fmla="*/ 321 h 441"/>
                  <a:gd name="T42" fmla="*/ 300 w 420"/>
                  <a:gd name="T43" fmla="*/ 285 h 441"/>
                  <a:gd name="T44" fmla="*/ 333 w 420"/>
                  <a:gd name="T45" fmla="*/ 246 h 441"/>
                  <a:gd name="T46" fmla="*/ 372 w 420"/>
                  <a:gd name="T47" fmla="*/ 243 h 441"/>
                  <a:gd name="T48" fmla="*/ 414 w 420"/>
                  <a:gd name="T49" fmla="*/ 222 h 441"/>
                  <a:gd name="T50" fmla="*/ 399 w 420"/>
                  <a:gd name="T51" fmla="*/ 162 h 441"/>
                  <a:gd name="T52" fmla="*/ 354 w 420"/>
                  <a:gd name="T53" fmla="*/ 156 h 441"/>
                  <a:gd name="T54" fmla="*/ 306 w 420"/>
                  <a:gd name="T55" fmla="*/ 156 h 441"/>
                  <a:gd name="T56" fmla="*/ 261 w 420"/>
                  <a:gd name="T57" fmla="*/ 156 h 441"/>
                  <a:gd name="T58" fmla="*/ 279 w 420"/>
                  <a:gd name="T59" fmla="*/ 105 h 441"/>
                  <a:gd name="T60" fmla="*/ 231 w 420"/>
                  <a:gd name="T61" fmla="*/ 69 h 441"/>
                  <a:gd name="T62" fmla="*/ 171 w 420"/>
                  <a:gd name="T63" fmla="*/ 75 h 441"/>
                  <a:gd name="T64" fmla="*/ 129 w 420"/>
                  <a:gd name="T65" fmla="*/ 66 h 4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0"/>
                  <a:gd name="T100" fmla="*/ 0 h 441"/>
                  <a:gd name="T101" fmla="*/ 420 w 420"/>
                  <a:gd name="T102" fmla="*/ 441 h 4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0" h="441">
                    <a:moveTo>
                      <a:pt x="0" y="0"/>
                    </a:moveTo>
                    <a:lnTo>
                      <a:pt x="27" y="27"/>
                    </a:lnTo>
                    <a:lnTo>
                      <a:pt x="51" y="39"/>
                    </a:lnTo>
                    <a:lnTo>
                      <a:pt x="69" y="60"/>
                    </a:lnTo>
                    <a:lnTo>
                      <a:pt x="75" y="84"/>
                    </a:lnTo>
                    <a:lnTo>
                      <a:pt x="108" y="105"/>
                    </a:lnTo>
                    <a:lnTo>
                      <a:pt x="99" y="132"/>
                    </a:lnTo>
                    <a:lnTo>
                      <a:pt x="99" y="159"/>
                    </a:lnTo>
                    <a:lnTo>
                      <a:pt x="93" y="180"/>
                    </a:lnTo>
                    <a:lnTo>
                      <a:pt x="90" y="207"/>
                    </a:lnTo>
                    <a:lnTo>
                      <a:pt x="81" y="225"/>
                    </a:lnTo>
                    <a:lnTo>
                      <a:pt x="60" y="252"/>
                    </a:lnTo>
                    <a:lnTo>
                      <a:pt x="54" y="270"/>
                    </a:lnTo>
                    <a:cubicBezTo>
                      <a:pt x="53" y="278"/>
                      <a:pt x="51" y="294"/>
                      <a:pt x="51" y="294"/>
                    </a:cubicBezTo>
                    <a:lnTo>
                      <a:pt x="45" y="312"/>
                    </a:lnTo>
                    <a:cubicBezTo>
                      <a:pt x="43" y="322"/>
                      <a:pt x="39" y="342"/>
                      <a:pt x="39" y="342"/>
                    </a:cubicBezTo>
                    <a:lnTo>
                      <a:pt x="36" y="366"/>
                    </a:lnTo>
                    <a:lnTo>
                      <a:pt x="42" y="402"/>
                    </a:lnTo>
                    <a:lnTo>
                      <a:pt x="75" y="423"/>
                    </a:lnTo>
                    <a:lnTo>
                      <a:pt x="108" y="429"/>
                    </a:lnTo>
                    <a:lnTo>
                      <a:pt x="147" y="441"/>
                    </a:lnTo>
                    <a:lnTo>
                      <a:pt x="168" y="441"/>
                    </a:lnTo>
                    <a:lnTo>
                      <a:pt x="183" y="420"/>
                    </a:lnTo>
                    <a:lnTo>
                      <a:pt x="183" y="387"/>
                    </a:lnTo>
                    <a:lnTo>
                      <a:pt x="189" y="366"/>
                    </a:lnTo>
                    <a:lnTo>
                      <a:pt x="210" y="339"/>
                    </a:lnTo>
                    <a:lnTo>
                      <a:pt x="210" y="321"/>
                    </a:lnTo>
                    <a:lnTo>
                      <a:pt x="192" y="297"/>
                    </a:lnTo>
                    <a:lnTo>
                      <a:pt x="174" y="279"/>
                    </a:lnTo>
                    <a:lnTo>
                      <a:pt x="150" y="264"/>
                    </a:lnTo>
                    <a:lnTo>
                      <a:pt x="144" y="243"/>
                    </a:lnTo>
                    <a:lnTo>
                      <a:pt x="135" y="222"/>
                    </a:lnTo>
                    <a:lnTo>
                      <a:pt x="135" y="201"/>
                    </a:lnTo>
                    <a:lnTo>
                      <a:pt x="147" y="216"/>
                    </a:lnTo>
                    <a:lnTo>
                      <a:pt x="174" y="222"/>
                    </a:lnTo>
                    <a:lnTo>
                      <a:pt x="201" y="207"/>
                    </a:lnTo>
                    <a:lnTo>
                      <a:pt x="231" y="186"/>
                    </a:lnTo>
                    <a:lnTo>
                      <a:pt x="246" y="216"/>
                    </a:lnTo>
                    <a:lnTo>
                      <a:pt x="252" y="243"/>
                    </a:lnTo>
                    <a:lnTo>
                      <a:pt x="252" y="261"/>
                    </a:lnTo>
                    <a:lnTo>
                      <a:pt x="249" y="300"/>
                    </a:lnTo>
                    <a:lnTo>
                      <a:pt x="261" y="321"/>
                    </a:lnTo>
                    <a:lnTo>
                      <a:pt x="285" y="303"/>
                    </a:lnTo>
                    <a:lnTo>
                      <a:pt x="300" y="285"/>
                    </a:lnTo>
                    <a:lnTo>
                      <a:pt x="312" y="270"/>
                    </a:lnTo>
                    <a:lnTo>
                      <a:pt x="333" y="246"/>
                    </a:lnTo>
                    <a:lnTo>
                      <a:pt x="348" y="234"/>
                    </a:lnTo>
                    <a:lnTo>
                      <a:pt x="372" y="243"/>
                    </a:lnTo>
                    <a:lnTo>
                      <a:pt x="408" y="246"/>
                    </a:lnTo>
                    <a:lnTo>
                      <a:pt x="414" y="222"/>
                    </a:lnTo>
                    <a:lnTo>
                      <a:pt x="420" y="198"/>
                    </a:lnTo>
                    <a:lnTo>
                      <a:pt x="399" y="162"/>
                    </a:lnTo>
                    <a:lnTo>
                      <a:pt x="372" y="159"/>
                    </a:lnTo>
                    <a:lnTo>
                      <a:pt x="354" y="156"/>
                    </a:lnTo>
                    <a:lnTo>
                      <a:pt x="330" y="153"/>
                    </a:lnTo>
                    <a:lnTo>
                      <a:pt x="306" y="156"/>
                    </a:lnTo>
                    <a:lnTo>
                      <a:pt x="279" y="162"/>
                    </a:lnTo>
                    <a:lnTo>
                      <a:pt x="261" y="156"/>
                    </a:lnTo>
                    <a:lnTo>
                      <a:pt x="276" y="126"/>
                    </a:lnTo>
                    <a:lnTo>
                      <a:pt x="279" y="105"/>
                    </a:lnTo>
                    <a:lnTo>
                      <a:pt x="267" y="81"/>
                    </a:lnTo>
                    <a:lnTo>
                      <a:pt x="231" y="69"/>
                    </a:lnTo>
                    <a:lnTo>
                      <a:pt x="189" y="69"/>
                    </a:lnTo>
                    <a:lnTo>
                      <a:pt x="171" y="75"/>
                    </a:lnTo>
                    <a:lnTo>
                      <a:pt x="150" y="75"/>
                    </a:lnTo>
                    <a:lnTo>
                      <a:pt x="129" y="66"/>
                    </a:lnTo>
                  </a:path>
                </a:pathLst>
              </a:custGeom>
              <a:solidFill>
                <a:srgbClr val="FFCC00"/>
              </a:solidFill>
              <a:ln w="9525">
                <a:solidFill>
                  <a:schemeClr val="tx1"/>
                </a:solidFill>
                <a:round/>
                <a:headEnd/>
                <a:tailEnd/>
              </a:ln>
            </p:spPr>
            <p:txBody>
              <a:bodyPr/>
              <a:lstStyle/>
              <a:p>
                <a:endParaRPr lang="en-US"/>
              </a:p>
            </p:txBody>
          </p:sp>
          <p:sp>
            <p:nvSpPr>
              <p:cNvPr id="14376" name="Freeform 22"/>
              <p:cNvSpPr>
                <a:spLocks/>
              </p:cNvSpPr>
              <p:nvPr/>
            </p:nvSpPr>
            <p:spPr bwMode="auto">
              <a:xfrm>
                <a:off x="3300" y="1671"/>
                <a:ext cx="294" cy="777"/>
              </a:xfrm>
              <a:custGeom>
                <a:avLst/>
                <a:gdLst>
                  <a:gd name="T0" fmla="*/ 129 w 294"/>
                  <a:gd name="T1" fmla="*/ 777 h 777"/>
                  <a:gd name="T2" fmla="*/ 123 w 294"/>
                  <a:gd name="T3" fmla="*/ 759 h 777"/>
                  <a:gd name="T4" fmla="*/ 117 w 294"/>
                  <a:gd name="T5" fmla="*/ 735 h 777"/>
                  <a:gd name="T6" fmla="*/ 102 w 294"/>
                  <a:gd name="T7" fmla="*/ 711 h 777"/>
                  <a:gd name="T8" fmla="*/ 90 w 294"/>
                  <a:gd name="T9" fmla="*/ 693 h 777"/>
                  <a:gd name="T10" fmla="*/ 84 w 294"/>
                  <a:gd name="T11" fmla="*/ 672 h 777"/>
                  <a:gd name="T12" fmla="*/ 81 w 294"/>
                  <a:gd name="T13" fmla="*/ 639 h 777"/>
                  <a:gd name="T14" fmla="*/ 90 w 294"/>
                  <a:gd name="T15" fmla="*/ 591 h 777"/>
                  <a:gd name="T16" fmla="*/ 93 w 294"/>
                  <a:gd name="T17" fmla="*/ 564 h 777"/>
                  <a:gd name="T18" fmla="*/ 108 w 294"/>
                  <a:gd name="T19" fmla="*/ 537 h 777"/>
                  <a:gd name="T20" fmla="*/ 117 w 294"/>
                  <a:gd name="T21" fmla="*/ 513 h 777"/>
                  <a:gd name="T22" fmla="*/ 135 w 294"/>
                  <a:gd name="T23" fmla="*/ 477 h 777"/>
                  <a:gd name="T24" fmla="*/ 144 w 294"/>
                  <a:gd name="T25" fmla="*/ 438 h 777"/>
                  <a:gd name="T26" fmla="*/ 153 w 294"/>
                  <a:gd name="T27" fmla="*/ 408 h 777"/>
                  <a:gd name="T28" fmla="*/ 159 w 294"/>
                  <a:gd name="T29" fmla="*/ 372 h 777"/>
                  <a:gd name="T30" fmla="*/ 168 w 294"/>
                  <a:gd name="T31" fmla="*/ 348 h 777"/>
                  <a:gd name="T32" fmla="*/ 189 w 294"/>
                  <a:gd name="T33" fmla="*/ 324 h 777"/>
                  <a:gd name="T34" fmla="*/ 213 w 294"/>
                  <a:gd name="T35" fmla="*/ 300 h 777"/>
                  <a:gd name="T36" fmla="*/ 228 w 294"/>
                  <a:gd name="T37" fmla="*/ 270 h 777"/>
                  <a:gd name="T38" fmla="*/ 234 w 294"/>
                  <a:gd name="T39" fmla="*/ 249 h 777"/>
                  <a:gd name="T40" fmla="*/ 240 w 294"/>
                  <a:gd name="T41" fmla="*/ 219 h 777"/>
                  <a:gd name="T42" fmla="*/ 249 w 294"/>
                  <a:gd name="T43" fmla="*/ 201 h 777"/>
                  <a:gd name="T44" fmla="*/ 261 w 294"/>
                  <a:gd name="T45" fmla="*/ 174 h 777"/>
                  <a:gd name="T46" fmla="*/ 270 w 294"/>
                  <a:gd name="T47" fmla="*/ 153 h 777"/>
                  <a:gd name="T48" fmla="*/ 273 w 294"/>
                  <a:gd name="T49" fmla="*/ 129 h 777"/>
                  <a:gd name="T50" fmla="*/ 282 w 294"/>
                  <a:gd name="T51" fmla="*/ 111 h 777"/>
                  <a:gd name="T52" fmla="*/ 291 w 294"/>
                  <a:gd name="T53" fmla="*/ 93 h 777"/>
                  <a:gd name="T54" fmla="*/ 294 w 294"/>
                  <a:gd name="T55" fmla="*/ 72 h 777"/>
                  <a:gd name="T56" fmla="*/ 282 w 294"/>
                  <a:gd name="T57" fmla="*/ 0 h 777"/>
                  <a:gd name="T58" fmla="*/ 279 w 294"/>
                  <a:gd name="T59" fmla="*/ 33 h 777"/>
                  <a:gd name="T60" fmla="*/ 279 w 294"/>
                  <a:gd name="T61" fmla="*/ 66 h 777"/>
                  <a:gd name="T62" fmla="*/ 264 w 294"/>
                  <a:gd name="T63" fmla="*/ 90 h 777"/>
                  <a:gd name="T64" fmla="*/ 255 w 294"/>
                  <a:gd name="T65" fmla="*/ 111 h 777"/>
                  <a:gd name="T66" fmla="*/ 246 w 294"/>
                  <a:gd name="T67" fmla="*/ 141 h 777"/>
                  <a:gd name="T68" fmla="*/ 237 w 294"/>
                  <a:gd name="T69" fmla="*/ 174 h 777"/>
                  <a:gd name="T70" fmla="*/ 222 w 294"/>
                  <a:gd name="T71" fmla="*/ 201 h 777"/>
                  <a:gd name="T72" fmla="*/ 204 w 294"/>
                  <a:gd name="T73" fmla="*/ 237 h 777"/>
                  <a:gd name="T74" fmla="*/ 186 w 294"/>
                  <a:gd name="T75" fmla="*/ 276 h 777"/>
                  <a:gd name="T76" fmla="*/ 171 w 294"/>
                  <a:gd name="T77" fmla="*/ 309 h 777"/>
                  <a:gd name="T78" fmla="*/ 150 w 294"/>
                  <a:gd name="T79" fmla="*/ 342 h 777"/>
                  <a:gd name="T80" fmla="*/ 141 w 294"/>
                  <a:gd name="T81" fmla="*/ 378 h 777"/>
                  <a:gd name="T82" fmla="*/ 120 w 294"/>
                  <a:gd name="T83" fmla="*/ 423 h 777"/>
                  <a:gd name="T84" fmla="*/ 111 w 294"/>
                  <a:gd name="T85" fmla="*/ 456 h 777"/>
                  <a:gd name="T86" fmla="*/ 90 w 294"/>
                  <a:gd name="T87" fmla="*/ 504 h 777"/>
                  <a:gd name="T88" fmla="*/ 69 w 294"/>
                  <a:gd name="T89" fmla="*/ 537 h 777"/>
                  <a:gd name="T90" fmla="*/ 63 w 294"/>
                  <a:gd name="T91" fmla="*/ 564 h 777"/>
                  <a:gd name="T92" fmla="*/ 45 w 294"/>
                  <a:gd name="T93" fmla="*/ 609 h 777"/>
                  <a:gd name="T94" fmla="*/ 30 w 294"/>
                  <a:gd name="T95" fmla="*/ 633 h 777"/>
                  <a:gd name="T96" fmla="*/ 21 w 294"/>
                  <a:gd name="T97" fmla="*/ 657 h 777"/>
                  <a:gd name="T98" fmla="*/ 12 w 294"/>
                  <a:gd name="T99" fmla="*/ 693 h 777"/>
                  <a:gd name="T100" fmla="*/ 0 w 294"/>
                  <a:gd name="T101" fmla="*/ 714 h 7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4"/>
                  <a:gd name="T154" fmla="*/ 0 h 777"/>
                  <a:gd name="T155" fmla="*/ 294 w 294"/>
                  <a:gd name="T156" fmla="*/ 777 h 7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4" h="777">
                    <a:moveTo>
                      <a:pt x="129" y="777"/>
                    </a:moveTo>
                    <a:lnTo>
                      <a:pt x="123" y="759"/>
                    </a:lnTo>
                    <a:lnTo>
                      <a:pt x="117" y="735"/>
                    </a:lnTo>
                    <a:lnTo>
                      <a:pt x="102" y="711"/>
                    </a:lnTo>
                    <a:lnTo>
                      <a:pt x="90" y="693"/>
                    </a:lnTo>
                    <a:lnTo>
                      <a:pt x="84" y="672"/>
                    </a:lnTo>
                    <a:lnTo>
                      <a:pt x="81" y="639"/>
                    </a:lnTo>
                    <a:lnTo>
                      <a:pt x="90" y="591"/>
                    </a:lnTo>
                    <a:lnTo>
                      <a:pt x="93" y="564"/>
                    </a:lnTo>
                    <a:lnTo>
                      <a:pt x="108" y="537"/>
                    </a:lnTo>
                    <a:lnTo>
                      <a:pt x="117" y="513"/>
                    </a:lnTo>
                    <a:lnTo>
                      <a:pt x="135" y="477"/>
                    </a:lnTo>
                    <a:lnTo>
                      <a:pt x="144" y="438"/>
                    </a:lnTo>
                    <a:lnTo>
                      <a:pt x="153" y="408"/>
                    </a:lnTo>
                    <a:lnTo>
                      <a:pt x="159" y="372"/>
                    </a:lnTo>
                    <a:lnTo>
                      <a:pt x="168" y="348"/>
                    </a:lnTo>
                    <a:lnTo>
                      <a:pt x="189" y="324"/>
                    </a:lnTo>
                    <a:lnTo>
                      <a:pt x="213" y="300"/>
                    </a:lnTo>
                    <a:lnTo>
                      <a:pt x="228" y="270"/>
                    </a:lnTo>
                    <a:lnTo>
                      <a:pt x="234" y="249"/>
                    </a:lnTo>
                    <a:lnTo>
                      <a:pt x="240" y="219"/>
                    </a:lnTo>
                    <a:lnTo>
                      <a:pt x="249" y="201"/>
                    </a:lnTo>
                    <a:lnTo>
                      <a:pt x="261" y="174"/>
                    </a:lnTo>
                    <a:lnTo>
                      <a:pt x="270" y="153"/>
                    </a:lnTo>
                    <a:lnTo>
                      <a:pt x="273" y="129"/>
                    </a:lnTo>
                    <a:lnTo>
                      <a:pt x="282" y="111"/>
                    </a:lnTo>
                    <a:lnTo>
                      <a:pt x="291" y="93"/>
                    </a:lnTo>
                    <a:lnTo>
                      <a:pt x="294" y="72"/>
                    </a:lnTo>
                    <a:lnTo>
                      <a:pt x="282" y="0"/>
                    </a:lnTo>
                    <a:lnTo>
                      <a:pt x="279" y="33"/>
                    </a:lnTo>
                    <a:lnTo>
                      <a:pt x="279" y="66"/>
                    </a:lnTo>
                    <a:lnTo>
                      <a:pt x="264" y="90"/>
                    </a:lnTo>
                    <a:lnTo>
                      <a:pt x="255" y="111"/>
                    </a:lnTo>
                    <a:lnTo>
                      <a:pt x="246" y="141"/>
                    </a:lnTo>
                    <a:lnTo>
                      <a:pt x="237" y="174"/>
                    </a:lnTo>
                    <a:lnTo>
                      <a:pt x="222" y="201"/>
                    </a:lnTo>
                    <a:lnTo>
                      <a:pt x="204" y="237"/>
                    </a:lnTo>
                    <a:lnTo>
                      <a:pt x="186" y="276"/>
                    </a:lnTo>
                    <a:lnTo>
                      <a:pt x="171" y="309"/>
                    </a:lnTo>
                    <a:lnTo>
                      <a:pt x="150" y="342"/>
                    </a:lnTo>
                    <a:lnTo>
                      <a:pt x="141" y="378"/>
                    </a:lnTo>
                    <a:lnTo>
                      <a:pt x="120" y="423"/>
                    </a:lnTo>
                    <a:lnTo>
                      <a:pt x="111" y="456"/>
                    </a:lnTo>
                    <a:lnTo>
                      <a:pt x="90" y="504"/>
                    </a:lnTo>
                    <a:lnTo>
                      <a:pt x="69" y="537"/>
                    </a:lnTo>
                    <a:lnTo>
                      <a:pt x="63" y="564"/>
                    </a:lnTo>
                    <a:lnTo>
                      <a:pt x="45" y="609"/>
                    </a:lnTo>
                    <a:lnTo>
                      <a:pt x="30" y="633"/>
                    </a:lnTo>
                    <a:lnTo>
                      <a:pt x="21" y="657"/>
                    </a:lnTo>
                    <a:lnTo>
                      <a:pt x="12" y="693"/>
                    </a:lnTo>
                    <a:lnTo>
                      <a:pt x="0" y="714"/>
                    </a:lnTo>
                  </a:path>
                </a:pathLst>
              </a:custGeom>
              <a:solidFill>
                <a:srgbClr val="FFCC00"/>
              </a:solidFill>
              <a:ln w="9525">
                <a:solidFill>
                  <a:schemeClr val="tx1"/>
                </a:solidFill>
                <a:round/>
                <a:headEnd/>
                <a:tailEnd/>
              </a:ln>
            </p:spPr>
            <p:txBody>
              <a:bodyPr/>
              <a:lstStyle/>
              <a:p>
                <a:endParaRPr lang="en-US"/>
              </a:p>
            </p:txBody>
          </p:sp>
        </p:grpSp>
        <p:sp>
          <p:nvSpPr>
            <p:cNvPr id="14348" name="Freeform 23"/>
            <p:cNvSpPr>
              <a:spLocks/>
            </p:cNvSpPr>
            <p:nvPr/>
          </p:nvSpPr>
          <p:spPr bwMode="auto">
            <a:xfrm>
              <a:off x="1954213" y="2917825"/>
              <a:ext cx="447675" cy="1023938"/>
            </a:xfrm>
            <a:custGeom>
              <a:avLst/>
              <a:gdLst>
                <a:gd name="T0" fmla="*/ 2147483647 w 282"/>
                <a:gd name="T1" fmla="*/ 2147483647 h 645"/>
                <a:gd name="T2" fmla="*/ 0 w 282"/>
                <a:gd name="T3" fmla="*/ 2147483647 h 645"/>
                <a:gd name="T4" fmla="*/ 2147483647 w 282"/>
                <a:gd name="T5" fmla="*/ 2147483647 h 645"/>
                <a:gd name="T6" fmla="*/ 2147483647 w 282"/>
                <a:gd name="T7" fmla="*/ 2147483647 h 645"/>
                <a:gd name="T8" fmla="*/ 2147483647 w 282"/>
                <a:gd name="T9" fmla="*/ 2147483647 h 645"/>
                <a:gd name="T10" fmla="*/ 2147483647 w 282"/>
                <a:gd name="T11" fmla="*/ 2147483647 h 645"/>
                <a:gd name="T12" fmla="*/ 2147483647 w 282"/>
                <a:gd name="T13" fmla="*/ 2147483647 h 645"/>
                <a:gd name="T14" fmla="*/ 2147483647 w 282"/>
                <a:gd name="T15" fmla="*/ 2147483647 h 645"/>
                <a:gd name="T16" fmla="*/ 2147483647 w 282"/>
                <a:gd name="T17" fmla="*/ 2147483647 h 645"/>
                <a:gd name="T18" fmla="*/ 2147483647 w 282"/>
                <a:gd name="T19" fmla="*/ 2147483647 h 645"/>
                <a:gd name="T20" fmla="*/ 2147483647 w 282"/>
                <a:gd name="T21" fmla="*/ 2147483647 h 645"/>
                <a:gd name="T22" fmla="*/ 2147483647 w 282"/>
                <a:gd name="T23" fmla="*/ 2147483647 h 645"/>
                <a:gd name="T24" fmla="*/ 2147483647 w 282"/>
                <a:gd name="T25" fmla="*/ 2147483647 h 645"/>
                <a:gd name="T26" fmla="*/ 2147483647 w 282"/>
                <a:gd name="T27" fmla="*/ 2147483647 h 645"/>
                <a:gd name="T28" fmla="*/ 2147483647 w 282"/>
                <a:gd name="T29" fmla="*/ 0 h 645"/>
                <a:gd name="T30" fmla="*/ 2147483647 w 282"/>
                <a:gd name="T31" fmla="*/ 2147483647 h 645"/>
                <a:gd name="T32" fmla="*/ 2147483647 w 282"/>
                <a:gd name="T33" fmla="*/ 2147483647 h 645"/>
                <a:gd name="T34" fmla="*/ 2147483647 w 282"/>
                <a:gd name="T35" fmla="*/ 2147483647 h 6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2"/>
                <a:gd name="T55" fmla="*/ 0 h 645"/>
                <a:gd name="T56" fmla="*/ 282 w 282"/>
                <a:gd name="T57" fmla="*/ 645 h 6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2" h="645">
                  <a:moveTo>
                    <a:pt x="18" y="645"/>
                  </a:moveTo>
                  <a:lnTo>
                    <a:pt x="0" y="621"/>
                  </a:lnTo>
                  <a:lnTo>
                    <a:pt x="15" y="567"/>
                  </a:lnTo>
                  <a:lnTo>
                    <a:pt x="33" y="522"/>
                  </a:lnTo>
                  <a:lnTo>
                    <a:pt x="45" y="486"/>
                  </a:lnTo>
                  <a:lnTo>
                    <a:pt x="87" y="423"/>
                  </a:lnTo>
                  <a:lnTo>
                    <a:pt x="114" y="366"/>
                  </a:lnTo>
                  <a:lnTo>
                    <a:pt x="135" y="315"/>
                  </a:lnTo>
                  <a:lnTo>
                    <a:pt x="165" y="255"/>
                  </a:lnTo>
                  <a:lnTo>
                    <a:pt x="198" y="183"/>
                  </a:lnTo>
                  <a:lnTo>
                    <a:pt x="219" y="132"/>
                  </a:lnTo>
                  <a:lnTo>
                    <a:pt x="231" y="96"/>
                  </a:lnTo>
                  <a:lnTo>
                    <a:pt x="249" y="60"/>
                  </a:lnTo>
                  <a:lnTo>
                    <a:pt x="249" y="27"/>
                  </a:lnTo>
                  <a:lnTo>
                    <a:pt x="243" y="0"/>
                  </a:lnTo>
                  <a:lnTo>
                    <a:pt x="270" y="27"/>
                  </a:lnTo>
                  <a:lnTo>
                    <a:pt x="282" y="51"/>
                  </a:lnTo>
                  <a:cubicBezTo>
                    <a:pt x="194" y="249"/>
                    <a:pt x="18" y="645"/>
                    <a:pt x="18" y="645"/>
                  </a:cubicBezTo>
                  <a:close/>
                </a:path>
              </a:pathLst>
            </a:custGeom>
            <a:solidFill>
              <a:srgbClr val="FFCC00"/>
            </a:solidFill>
            <a:ln w="9525">
              <a:solidFill>
                <a:schemeClr val="tx1"/>
              </a:solidFill>
              <a:round/>
              <a:headEnd/>
              <a:tailEnd/>
            </a:ln>
          </p:spPr>
          <p:txBody>
            <a:bodyPr/>
            <a:lstStyle/>
            <a:p>
              <a:endParaRPr lang="en-US"/>
            </a:p>
          </p:txBody>
        </p:sp>
        <p:sp>
          <p:nvSpPr>
            <p:cNvPr id="14349" name="Freeform 24"/>
            <p:cNvSpPr>
              <a:spLocks/>
            </p:cNvSpPr>
            <p:nvPr/>
          </p:nvSpPr>
          <p:spPr bwMode="auto">
            <a:xfrm>
              <a:off x="911225" y="3209925"/>
              <a:ext cx="377825" cy="1008063"/>
            </a:xfrm>
            <a:custGeom>
              <a:avLst/>
              <a:gdLst>
                <a:gd name="T0" fmla="*/ 2147483647 w 238"/>
                <a:gd name="T1" fmla="*/ 2147483647 h 635"/>
                <a:gd name="T2" fmla="*/ 2147483647 w 238"/>
                <a:gd name="T3" fmla="*/ 2147483647 h 635"/>
                <a:gd name="T4" fmla="*/ 2147483647 w 238"/>
                <a:gd name="T5" fmla="*/ 2147483647 h 635"/>
                <a:gd name="T6" fmla="*/ 2147483647 w 238"/>
                <a:gd name="T7" fmla="*/ 2147483647 h 635"/>
                <a:gd name="T8" fmla="*/ 2147483647 w 238"/>
                <a:gd name="T9" fmla="*/ 2147483647 h 635"/>
                <a:gd name="T10" fmla="*/ 2147483647 w 238"/>
                <a:gd name="T11" fmla="*/ 2147483647 h 635"/>
                <a:gd name="T12" fmla="*/ 2147483647 w 238"/>
                <a:gd name="T13" fmla="*/ 2147483647 h 635"/>
                <a:gd name="T14" fmla="*/ 2147483647 w 238"/>
                <a:gd name="T15" fmla="*/ 2147483647 h 635"/>
                <a:gd name="T16" fmla="*/ 2147483647 w 238"/>
                <a:gd name="T17" fmla="*/ 2147483647 h 635"/>
                <a:gd name="T18" fmla="*/ 2147483647 w 238"/>
                <a:gd name="T19" fmla="*/ 2147483647 h 635"/>
                <a:gd name="T20" fmla="*/ 2147483647 w 238"/>
                <a:gd name="T21" fmla="*/ 2147483647 h 635"/>
                <a:gd name="T22" fmla="*/ 2147483647 w 238"/>
                <a:gd name="T23" fmla="*/ 2147483647 h 635"/>
                <a:gd name="T24" fmla="*/ 2147483647 w 238"/>
                <a:gd name="T25" fmla="*/ 2147483647 h 635"/>
                <a:gd name="T26" fmla="*/ 2147483647 w 238"/>
                <a:gd name="T27" fmla="*/ 2147483647 h 635"/>
                <a:gd name="T28" fmla="*/ 2147483647 w 238"/>
                <a:gd name="T29" fmla="*/ 2147483647 h 635"/>
                <a:gd name="T30" fmla="*/ 2147483647 w 238"/>
                <a:gd name="T31" fmla="*/ 2147483647 h 635"/>
                <a:gd name="T32" fmla="*/ 2147483647 w 238"/>
                <a:gd name="T33" fmla="*/ 2147483647 h 635"/>
                <a:gd name="T34" fmla="*/ 2147483647 w 238"/>
                <a:gd name="T35" fmla="*/ 2147483647 h 635"/>
                <a:gd name="T36" fmla="*/ 2147483647 w 238"/>
                <a:gd name="T37" fmla="*/ 2147483647 h 635"/>
                <a:gd name="T38" fmla="*/ 2147483647 w 238"/>
                <a:gd name="T39" fmla="*/ 2147483647 h 635"/>
                <a:gd name="T40" fmla="*/ 2147483647 w 238"/>
                <a:gd name="T41" fmla="*/ 2147483647 h 635"/>
                <a:gd name="T42" fmla="*/ 2147483647 w 238"/>
                <a:gd name="T43" fmla="*/ 2147483647 h 635"/>
                <a:gd name="T44" fmla="*/ 2147483647 w 238"/>
                <a:gd name="T45" fmla="*/ 0 h 6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8"/>
                <a:gd name="T70" fmla="*/ 0 h 635"/>
                <a:gd name="T71" fmla="*/ 238 w 238"/>
                <a:gd name="T72" fmla="*/ 635 h 6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8" h="635">
                  <a:moveTo>
                    <a:pt x="152" y="634"/>
                  </a:moveTo>
                  <a:cubicBezTo>
                    <a:pt x="167" y="634"/>
                    <a:pt x="183" y="635"/>
                    <a:pt x="194" y="632"/>
                  </a:cubicBezTo>
                  <a:cubicBezTo>
                    <a:pt x="205" y="629"/>
                    <a:pt x="211" y="622"/>
                    <a:pt x="218" y="614"/>
                  </a:cubicBezTo>
                  <a:cubicBezTo>
                    <a:pt x="225" y="606"/>
                    <a:pt x="234" y="596"/>
                    <a:pt x="236" y="586"/>
                  </a:cubicBezTo>
                  <a:cubicBezTo>
                    <a:pt x="238" y="576"/>
                    <a:pt x="231" y="565"/>
                    <a:pt x="228" y="554"/>
                  </a:cubicBezTo>
                  <a:cubicBezTo>
                    <a:pt x="225" y="543"/>
                    <a:pt x="224" y="537"/>
                    <a:pt x="216" y="522"/>
                  </a:cubicBezTo>
                  <a:cubicBezTo>
                    <a:pt x="208" y="507"/>
                    <a:pt x="187" y="478"/>
                    <a:pt x="180" y="464"/>
                  </a:cubicBezTo>
                  <a:cubicBezTo>
                    <a:pt x="173" y="450"/>
                    <a:pt x="181" y="445"/>
                    <a:pt x="172" y="436"/>
                  </a:cubicBezTo>
                  <a:cubicBezTo>
                    <a:pt x="163" y="427"/>
                    <a:pt x="145" y="420"/>
                    <a:pt x="128" y="412"/>
                  </a:cubicBezTo>
                  <a:cubicBezTo>
                    <a:pt x="111" y="404"/>
                    <a:pt x="87" y="397"/>
                    <a:pt x="72" y="390"/>
                  </a:cubicBezTo>
                  <a:cubicBezTo>
                    <a:pt x="57" y="383"/>
                    <a:pt x="46" y="377"/>
                    <a:pt x="36" y="370"/>
                  </a:cubicBezTo>
                  <a:cubicBezTo>
                    <a:pt x="26" y="363"/>
                    <a:pt x="20" y="358"/>
                    <a:pt x="14" y="348"/>
                  </a:cubicBezTo>
                  <a:cubicBezTo>
                    <a:pt x="8" y="338"/>
                    <a:pt x="4" y="325"/>
                    <a:pt x="2" y="312"/>
                  </a:cubicBezTo>
                  <a:cubicBezTo>
                    <a:pt x="0" y="299"/>
                    <a:pt x="1" y="281"/>
                    <a:pt x="4" y="268"/>
                  </a:cubicBezTo>
                  <a:cubicBezTo>
                    <a:pt x="7" y="255"/>
                    <a:pt x="14" y="247"/>
                    <a:pt x="20" y="236"/>
                  </a:cubicBezTo>
                  <a:cubicBezTo>
                    <a:pt x="26" y="225"/>
                    <a:pt x="31" y="210"/>
                    <a:pt x="42" y="200"/>
                  </a:cubicBezTo>
                  <a:cubicBezTo>
                    <a:pt x="53" y="190"/>
                    <a:pt x="78" y="181"/>
                    <a:pt x="90" y="172"/>
                  </a:cubicBezTo>
                  <a:cubicBezTo>
                    <a:pt x="102" y="163"/>
                    <a:pt x="111" y="156"/>
                    <a:pt x="116" y="144"/>
                  </a:cubicBezTo>
                  <a:cubicBezTo>
                    <a:pt x="121" y="132"/>
                    <a:pt x="121" y="113"/>
                    <a:pt x="122" y="102"/>
                  </a:cubicBezTo>
                  <a:cubicBezTo>
                    <a:pt x="123" y="91"/>
                    <a:pt x="120" y="87"/>
                    <a:pt x="122" y="78"/>
                  </a:cubicBezTo>
                  <a:cubicBezTo>
                    <a:pt x="124" y="69"/>
                    <a:pt x="128" y="56"/>
                    <a:pt x="136" y="46"/>
                  </a:cubicBezTo>
                  <a:cubicBezTo>
                    <a:pt x="144" y="36"/>
                    <a:pt x="163" y="26"/>
                    <a:pt x="170" y="18"/>
                  </a:cubicBezTo>
                  <a:cubicBezTo>
                    <a:pt x="177" y="10"/>
                    <a:pt x="178" y="5"/>
                    <a:pt x="180" y="0"/>
                  </a:cubicBezTo>
                </a:path>
              </a:pathLst>
            </a:custGeom>
            <a:noFill/>
            <a:ln w="38100">
              <a:solidFill>
                <a:srgbClr val="00B0F0"/>
              </a:solidFill>
              <a:round/>
              <a:headEnd/>
              <a:tailEnd/>
            </a:ln>
          </p:spPr>
          <p:txBody>
            <a:bodyPr/>
            <a:lstStyle/>
            <a:p>
              <a:endParaRPr lang="en-US"/>
            </a:p>
          </p:txBody>
        </p:sp>
        <p:sp>
          <p:nvSpPr>
            <p:cNvPr id="14350" name="Freeform 25"/>
            <p:cNvSpPr>
              <a:spLocks/>
            </p:cNvSpPr>
            <p:nvPr/>
          </p:nvSpPr>
          <p:spPr bwMode="auto">
            <a:xfrm>
              <a:off x="923925" y="3025775"/>
              <a:ext cx="287338" cy="214313"/>
            </a:xfrm>
            <a:custGeom>
              <a:avLst/>
              <a:gdLst>
                <a:gd name="T0" fmla="*/ 2147483647 w 181"/>
                <a:gd name="T1" fmla="*/ 2147483647 h 135"/>
                <a:gd name="T2" fmla="*/ 2147483647 w 181"/>
                <a:gd name="T3" fmla="*/ 2147483647 h 135"/>
                <a:gd name="T4" fmla="*/ 2147483647 w 181"/>
                <a:gd name="T5" fmla="*/ 2147483647 h 135"/>
                <a:gd name="T6" fmla="*/ 2147483647 w 181"/>
                <a:gd name="T7" fmla="*/ 2147483647 h 135"/>
                <a:gd name="T8" fmla="*/ 2147483647 w 181"/>
                <a:gd name="T9" fmla="*/ 2147483647 h 135"/>
                <a:gd name="T10" fmla="*/ 2147483647 w 181"/>
                <a:gd name="T11" fmla="*/ 2147483647 h 135"/>
                <a:gd name="T12" fmla="*/ 2147483647 w 181"/>
                <a:gd name="T13" fmla="*/ 2147483647 h 135"/>
                <a:gd name="T14" fmla="*/ 2147483647 w 181"/>
                <a:gd name="T15" fmla="*/ 2147483647 h 135"/>
                <a:gd name="T16" fmla="*/ 2147483647 w 181"/>
                <a:gd name="T17" fmla="*/ 2147483647 h 135"/>
                <a:gd name="T18" fmla="*/ 2147483647 w 181"/>
                <a:gd name="T19" fmla="*/ 2147483647 h 135"/>
                <a:gd name="T20" fmla="*/ 2147483647 w 181"/>
                <a:gd name="T21" fmla="*/ 2147483647 h 135"/>
                <a:gd name="T22" fmla="*/ 2147483647 w 181"/>
                <a:gd name="T23" fmla="*/ 2147483647 h 135"/>
                <a:gd name="T24" fmla="*/ 2147483647 w 181"/>
                <a:gd name="T25" fmla="*/ 2147483647 h 135"/>
                <a:gd name="T26" fmla="*/ 2147483647 w 181"/>
                <a:gd name="T27" fmla="*/ 2147483647 h 135"/>
                <a:gd name="T28" fmla="*/ 2147483647 w 181"/>
                <a:gd name="T29" fmla="*/ 2147483647 h 135"/>
                <a:gd name="T30" fmla="*/ 2147483647 w 181"/>
                <a:gd name="T31" fmla="*/ 2147483647 h 135"/>
                <a:gd name="T32" fmla="*/ 2147483647 w 181"/>
                <a:gd name="T33" fmla="*/ 2147483647 h 135"/>
                <a:gd name="T34" fmla="*/ 2147483647 w 181"/>
                <a:gd name="T35" fmla="*/ 2147483647 h 135"/>
                <a:gd name="T36" fmla="*/ 2147483647 w 181"/>
                <a:gd name="T37" fmla="*/ 2147483647 h 135"/>
                <a:gd name="T38" fmla="*/ 2147483647 w 181"/>
                <a:gd name="T39" fmla="*/ 2147483647 h 135"/>
                <a:gd name="T40" fmla="*/ 2147483647 w 181"/>
                <a:gd name="T41" fmla="*/ 2147483647 h 135"/>
                <a:gd name="T42" fmla="*/ 2147483647 w 181"/>
                <a:gd name="T43" fmla="*/ 2147483647 h 135"/>
                <a:gd name="T44" fmla="*/ 2147483647 w 181"/>
                <a:gd name="T45" fmla="*/ 2147483647 h 135"/>
                <a:gd name="T46" fmla="*/ 2147483647 w 181"/>
                <a:gd name="T47" fmla="*/ 2147483647 h 135"/>
                <a:gd name="T48" fmla="*/ 2147483647 w 181"/>
                <a:gd name="T49" fmla="*/ 2147483647 h 135"/>
                <a:gd name="T50" fmla="*/ 2147483647 w 181"/>
                <a:gd name="T51" fmla="*/ 2147483647 h 135"/>
                <a:gd name="T52" fmla="*/ 2147483647 w 181"/>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35"/>
                <a:gd name="T83" fmla="*/ 181 w 181"/>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35">
                  <a:moveTo>
                    <a:pt x="174" y="118"/>
                  </a:moveTo>
                  <a:cubicBezTo>
                    <a:pt x="176" y="110"/>
                    <a:pt x="179" y="103"/>
                    <a:pt x="180" y="96"/>
                  </a:cubicBezTo>
                  <a:cubicBezTo>
                    <a:pt x="181" y="89"/>
                    <a:pt x="179" y="80"/>
                    <a:pt x="178" y="74"/>
                  </a:cubicBezTo>
                  <a:cubicBezTo>
                    <a:pt x="177" y="68"/>
                    <a:pt x="178" y="62"/>
                    <a:pt x="176" y="58"/>
                  </a:cubicBezTo>
                  <a:cubicBezTo>
                    <a:pt x="174" y="54"/>
                    <a:pt x="169" y="55"/>
                    <a:pt x="166" y="52"/>
                  </a:cubicBezTo>
                  <a:cubicBezTo>
                    <a:pt x="163" y="49"/>
                    <a:pt x="163" y="42"/>
                    <a:pt x="158" y="40"/>
                  </a:cubicBezTo>
                  <a:cubicBezTo>
                    <a:pt x="153" y="38"/>
                    <a:pt x="140" y="39"/>
                    <a:pt x="134" y="40"/>
                  </a:cubicBezTo>
                  <a:cubicBezTo>
                    <a:pt x="128" y="41"/>
                    <a:pt x="126" y="44"/>
                    <a:pt x="124" y="48"/>
                  </a:cubicBezTo>
                  <a:cubicBezTo>
                    <a:pt x="122" y="52"/>
                    <a:pt x="123" y="60"/>
                    <a:pt x="122" y="66"/>
                  </a:cubicBezTo>
                  <a:cubicBezTo>
                    <a:pt x="121" y="72"/>
                    <a:pt x="120" y="77"/>
                    <a:pt x="120" y="82"/>
                  </a:cubicBezTo>
                  <a:cubicBezTo>
                    <a:pt x="120" y="87"/>
                    <a:pt x="122" y="93"/>
                    <a:pt x="122" y="98"/>
                  </a:cubicBezTo>
                  <a:cubicBezTo>
                    <a:pt x="122" y="103"/>
                    <a:pt x="124" y="106"/>
                    <a:pt x="122" y="112"/>
                  </a:cubicBezTo>
                  <a:cubicBezTo>
                    <a:pt x="120" y="118"/>
                    <a:pt x="118" y="129"/>
                    <a:pt x="112" y="132"/>
                  </a:cubicBezTo>
                  <a:cubicBezTo>
                    <a:pt x="106" y="135"/>
                    <a:pt x="92" y="133"/>
                    <a:pt x="88" y="128"/>
                  </a:cubicBezTo>
                  <a:cubicBezTo>
                    <a:pt x="84" y="123"/>
                    <a:pt x="88" y="111"/>
                    <a:pt x="88" y="104"/>
                  </a:cubicBezTo>
                  <a:cubicBezTo>
                    <a:pt x="88" y="97"/>
                    <a:pt x="90" y="89"/>
                    <a:pt x="90" y="84"/>
                  </a:cubicBezTo>
                  <a:cubicBezTo>
                    <a:pt x="90" y="79"/>
                    <a:pt x="88" y="77"/>
                    <a:pt x="88" y="72"/>
                  </a:cubicBezTo>
                  <a:cubicBezTo>
                    <a:pt x="88" y="67"/>
                    <a:pt x="93" y="59"/>
                    <a:pt x="90" y="56"/>
                  </a:cubicBezTo>
                  <a:cubicBezTo>
                    <a:pt x="87" y="53"/>
                    <a:pt x="77" y="54"/>
                    <a:pt x="70" y="54"/>
                  </a:cubicBezTo>
                  <a:cubicBezTo>
                    <a:pt x="63" y="54"/>
                    <a:pt x="55" y="56"/>
                    <a:pt x="50" y="58"/>
                  </a:cubicBezTo>
                  <a:cubicBezTo>
                    <a:pt x="45" y="60"/>
                    <a:pt x="44" y="63"/>
                    <a:pt x="40" y="64"/>
                  </a:cubicBezTo>
                  <a:cubicBezTo>
                    <a:pt x="36" y="65"/>
                    <a:pt x="30" y="64"/>
                    <a:pt x="26" y="64"/>
                  </a:cubicBezTo>
                  <a:cubicBezTo>
                    <a:pt x="22" y="64"/>
                    <a:pt x="18" y="67"/>
                    <a:pt x="14" y="66"/>
                  </a:cubicBezTo>
                  <a:cubicBezTo>
                    <a:pt x="10" y="65"/>
                    <a:pt x="4" y="60"/>
                    <a:pt x="2" y="56"/>
                  </a:cubicBezTo>
                  <a:cubicBezTo>
                    <a:pt x="0" y="52"/>
                    <a:pt x="1" y="49"/>
                    <a:pt x="2" y="44"/>
                  </a:cubicBezTo>
                  <a:cubicBezTo>
                    <a:pt x="3" y="39"/>
                    <a:pt x="4" y="33"/>
                    <a:pt x="6" y="26"/>
                  </a:cubicBezTo>
                  <a:cubicBezTo>
                    <a:pt x="8" y="19"/>
                    <a:pt x="14" y="5"/>
                    <a:pt x="16" y="0"/>
                  </a:cubicBezTo>
                </a:path>
              </a:pathLst>
            </a:custGeom>
            <a:noFill/>
            <a:ln w="38100">
              <a:solidFill>
                <a:srgbClr val="00B0F0"/>
              </a:solidFill>
              <a:round/>
              <a:headEnd/>
              <a:tailEnd/>
            </a:ln>
          </p:spPr>
          <p:txBody>
            <a:bodyPr/>
            <a:lstStyle/>
            <a:p>
              <a:endParaRPr lang="en-US"/>
            </a:p>
          </p:txBody>
        </p:sp>
        <p:sp>
          <p:nvSpPr>
            <p:cNvPr id="14351" name="Freeform 26"/>
            <p:cNvSpPr>
              <a:spLocks/>
            </p:cNvSpPr>
            <p:nvPr/>
          </p:nvSpPr>
          <p:spPr bwMode="auto">
            <a:xfrm>
              <a:off x="600075" y="4822825"/>
              <a:ext cx="260350" cy="444500"/>
            </a:xfrm>
            <a:custGeom>
              <a:avLst/>
              <a:gdLst>
                <a:gd name="T0" fmla="*/ 2147483647 w 164"/>
                <a:gd name="T1" fmla="*/ 2147483647 h 280"/>
                <a:gd name="T2" fmla="*/ 2147483647 w 164"/>
                <a:gd name="T3" fmla="*/ 2147483647 h 280"/>
                <a:gd name="T4" fmla="*/ 2147483647 w 164"/>
                <a:gd name="T5" fmla="*/ 2147483647 h 280"/>
                <a:gd name="T6" fmla="*/ 2147483647 w 164"/>
                <a:gd name="T7" fmla="*/ 2147483647 h 280"/>
                <a:gd name="T8" fmla="*/ 2147483647 w 164"/>
                <a:gd name="T9" fmla="*/ 2147483647 h 280"/>
                <a:gd name="T10" fmla="*/ 2147483647 w 164"/>
                <a:gd name="T11" fmla="*/ 2147483647 h 280"/>
                <a:gd name="T12" fmla="*/ 2147483647 w 164"/>
                <a:gd name="T13" fmla="*/ 2147483647 h 280"/>
                <a:gd name="T14" fmla="*/ 2147483647 w 164"/>
                <a:gd name="T15" fmla="*/ 2147483647 h 280"/>
                <a:gd name="T16" fmla="*/ 2147483647 w 164"/>
                <a:gd name="T17" fmla="*/ 2147483647 h 280"/>
                <a:gd name="T18" fmla="*/ 2147483647 w 164"/>
                <a:gd name="T19" fmla="*/ 2147483647 h 280"/>
                <a:gd name="T20" fmla="*/ 2147483647 w 164"/>
                <a:gd name="T21" fmla="*/ 2147483647 h 280"/>
                <a:gd name="T22" fmla="*/ 2147483647 w 164"/>
                <a:gd name="T23" fmla="*/ 2147483647 h 280"/>
                <a:gd name="T24" fmla="*/ 2147483647 w 164"/>
                <a:gd name="T25" fmla="*/ 2147483647 h 280"/>
                <a:gd name="T26" fmla="*/ 2147483647 w 164"/>
                <a:gd name="T27" fmla="*/ 2147483647 h 280"/>
                <a:gd name="T28" fmla="*/ 2147483647 w 164"/>
                <a:gd name="T29" fmla="*/ 2147483647 h 280"/>
                <a:gd name="T30" fmla="*/ 2147483647 w 164"/>
                <a:gd name="T31" fmla="*/ 2147483647 h 280"/>
                <a:gd name="T32" fmla="*/ 2147483647 w 164"/>
                <a:gd name="T33" fmla="*/ 2147483647 h 280"/>
                <a:gd name="T34" fmla="*/ 2147483647 w 164"/>
                <a:gd name="T35" fmla="*/ 2147483647 h 280"/>
                <a:gd name="T36" fmla="*/ 2147483647 w 164"/>
                <a:gd name="T37" fmla="*/ 2147483647 h 280"/>
                <a:gd name="T38" fmla="*/ 2147483647 w 164"/>
                <a:gd name="T39" fmla="*/ 2147483647 h 280"/>
                <a:gd name="T40" fmla="*/ 2147483647 w 164"/>
                <a:gd name="T41" fmla="*/ 2147483647 h 280"/>
                <a:gd name="T42" fmla="*/ 2147483647 w 164"/>
                <a:gd name="T43" fmla="*/ 2147483647 h 280"/>
                <a:gd name="T44" fmla="*/ 2147483647 w 164"/>
                <a:gd name="T45" fmla="*/ 2147483647 h 280"/>
                <a:gd name="T46" fmla="*/ 2147483647 w 164"/>
                <a:gd name="T47" fmla="*/ 0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4"/>
                <a:gd name="T73" fmla="*/ 0 h 280"/>
                <a:gd name="T74" fmla="*/ 164 w 164"/>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4" h="280">
                  <a:moveTo>
                    <a:pt x="34" y="280"/>
                  </a:moveTo>
                  <a:cubicBezTo>
                    <a:pt x="30" y="279"/>
                    <a:pt x="26" y="278"/>
                    <a:pt x="22" y="276"/>
                  </a:cubicBezTo>
                  <a:cubicBezTo>
                    <a:pt x="18" y="274"/>
                    <a:pt x="15" y="273"/>
                    <a:pt x="12" y="270"/>
                  </a:cubicBezTo>
                  <a:cubicBezTo>
                    <a:pt x="9" y="267"/>
                    <a:pt x="4" y="264"/>
                    <a:pt x="2" y="260"/>
                  </a:cubicBezTo>
                  <a:cubicBezTo>
                    <a:pt x="0" y="256"/>
                    <a:pt x="2" y="252"/>
                    <a:pt x="2" y="248"/>
                  </a:cubicBezTo>
                  <a:cubicBezTo>
                    <a:pt x="2" y="244"/>
                    <a:pt x="2" y="237"/>
                    <a:pt x="4" y="234"/>
                  </a:cubicBezTo>
                  <a:cubicBezTo>
                    <a:pt x="6" y="231"/>
                    <a:pt x="12" y="230"/>
                    <a:pt x="16" y="230"/>
                  </a:cubicBezTo>
                  <a:cubicBezTo>
                    <a:pt x="20" y="230"/>
                    <a:pt x="24" y="232"/>
                    <a:pt x="28" y="234"/>
                  </a:cubicBezTo>
                  <a:cubicBezTo>
                    <a:pt x="32" y="236"/>
                    <a:pt x="34" y="240"/>
                    <a:pt x="38" y="242"/>
                  </a:cubicBezTo>
                  <a:cubicBezTo>
                    <a:pt x="42" y="244"/>
                    <a:pt x="50" y="250"/>
                    <a:pt x="54" y="248"/>
                  </a:cubicBezTo>
                  <a:cubicBezTo>
                    <a:pt x="58" y="246"/>
                    <a:pt x="60" y="235"/>
                    <a:pt x="62" y="230"/>
                  </a:cubicBezTo>
                  <a:cubicBezTo>
                    <a:pt x="64" y="225"/>
                    <a:pt x="63" y="220"/>
                    <a:pt x="64" y="216"/>
                  </a:cubicBezTo>
                  <a:cubicBezTo>
                    <a:pt x="65" y="212"/>
                    <a:pt x="66" y="209"/>
                    <a:pt x="68" y="204"/>
                  </a:cubicBezTo>
                  <a:cubicBezTo>
                    <a:pt x="70" y="199"/>
                    <a:pt x="72" y="191"/>
                    <a:pt x="74" y="186"/>
                  </a:cubicBezTo>
                  <a:cubicBezTo>
                    <a:pt x="76" y="181"/>
                    <a:pt x="75" y="177"/>
                    <a:pt x="78" y="172"/>
                  </a:cubicBezTo>
                  <a:cubicBezTo>
                    <a:pt x="81" y="167"/>
                    <a:pt x="86" y="162"/>
                    <a:pt x="90" y="156"/>
                  </a:cubicBezTo>
                  <a:cubicBezTo>
                    <a:pt x="94" y="150"/>
                    <a:pt x="98" y="143"/>
                    <a:pt x="102" y="138"/>
                  </a:cubicBezTo>
                  <a:cubicBezTo>
                    <a:pt x="106" y="133"/>
                    <a:pt x="107" y="131"/>
                    <a:pt x="112" y="126"/>
                  </a:cubicBezTo>
                  <a:cubicBezTo>
                    <a:pt x="117" y="121"/>
                    <a:pt x="126" y="114"/>
                    <a:pt x="132" y="106"/>
                  </a:cubicBezTo>
                  <a:cubicBezTo>
                    <a:pt x="138" y="98"/>
                    <a:pt x="143" y="86"/>
                    <a:pt x="146" y="78"/>
                  </a:cubicBezTo>
                  <a:cubicBezTo>
                    <a:pt x="149" y="70"/>
                    <a:pt x="148" y="66"/>
                    <a:pt x="150" y="60"/>
                  </a:cubicBezTo>
                  <a:cubicBezTo>
                    <a:pt x="152" y="54"/>
                    <a:pt x="158" y="47"/>
                    <a:pt x="160" y="40"/>
                  </a:cubicBezTo>
                  <a:cubicBezTo>
                    <a:pt x="162" y="33"/>
                    <a:pt x="159" y="25"/>
                    <a:pt x="160" y="18"/>
                  </a:cubicBezTo>
                  <a:cubicBezTo>
                    <a:pt x="161" y="11"/>
                    <a:pt x="163" y="5"/>
                    <a:pt x="164" y="0"/>
                  </a:cubicBezTo>
                </a:path>
              </a:pathLst>
            </a:custGeom>
            <a:noFill/>
            <a:ln w="38100">
              <a:solidFill>
                <a:srgbClr val="00B0F0"/>
              </a:solidFill>
              <a:round/>
              <a:headEnd/>
              <a:tailEnd/>
            </a:ln>
          </p:spPr>
          <p:txBody>
            <a:bodyPr/>
            <a:lstStyle/>
            <a:p>
              <a:endParaRPr lang="en-US"/>
            </a:p>
          </p:txBody>
        </p:sp>
        <p:sp>
          <p:nvSpPr>
            <p:cNvPr id="14352" name="Freeform 27"/>
            <p:cNvSpPr>
              <a:spLocks/>
            </p:cNvSpPr>
            <p:nvPr/>
          </p:nvSpPr>
          <p:spPr bwMode="auto">
            <a:xfrm>
              <a:off x="666750" y="4968875"/>
              <a:ext cx="101600" cy="142875"/>
            </a:xfrm>
            <a:custGeom>
              <a:avLst/>
              <a:gdLst>
                <a:gd name="T0" fmla="*/ 2147483647 w 64"/>
                <a:gd name="T1" fmla="*/ 2147483647 h 90"/>
                <a:gd name="T2" fmla="*/ 2147483647 w 64"/>
                <a:gd name="T3" fmla="*/ 2147483647 h 90"/>
                <a:gd name="T4" fmla="*/ 2147483647 w 64"/>
                <a:gd name="T5" fmla="*/ 2147483647 h 90"/>
                <a:gd name="T6" fmla="*/ 2147483647 w 64"/>
                <a:gd name="T7" fmla="*/ 2147483647 h 90"/>
                <a:gd name="T8" fmla="*/ 2147483647 w 64"/>
                <a:gd name="T9" fmla="*/ 2147483647 h 90"/>
                <a:gd name="T10" fmla="*/ 2147483647 w 64"/>
                <a:gd name="T11" fmla="*/ 2147483647 h 90"/>
                <a:gd name="T12" fmla="*/ 2147483647 w 64"/>
                <a:gd name="T13" fmla="*/ 2147483647 h 90"/>
                <a:gd name="T14" fmla="*/ 2147483647 w 64"/>
                <a:gd name="T15" fmla="*/ 0 h 90"/>
                <a:gd name="T16" fmla="*/ 2147483647 w 6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90"/>
                <a:gd name="T29" fmla="*/ 64 w 6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90">
                  <a:moveTo>
                    <a:pt x="12" y="90"/>
                  </a:moveTo>
                  <a:cubicBezTo>
                    <a:pt x="8" y="83"/>
                    <a:pt x="4" y="77"/>
                    <a:pt x="2" y="70"/>
                  </a:cubicBezTo>
                  <a:cubicBezTo>
                    <a:pt x="0" y="63"/>
                    <a:pt x="1" y="56"/>
                    <a:pt x="2" y="50"/>
                  </a:cubicBezTo>
                  <a:cubicBezTo>
                    <a:pt x="3" y="44"/>
                    <a:pt x="5" y="40"/>
                    <a:pt x="6" y="36"/>
                  </a:cubicBezTo>
                  <a:cubicBezTo>
                    <a:pt x="7" y="32"/>
                    <a:pt x="8" y="28"/>
                    <a:pt x="10" y="24"/>
                  </a:cubicBezTo>
                  <a:cubicBezTo>
                    <a:pt x="12" y="20"/>
                    <a:pt x="16" y="14"/>
                    <a:pt x="20" y="10"/>
                  </a:cubicBezTo>
                  <a:cubicBezTo>
                    <a:pt x="24" y="6"/>
                    <a:pt x="29" y="4"/>
                    <a:pt x="34" y="2"/>
                  </a:cubicBezTo>
                  <a:cubicBezTo>
                    <a:pt x="39" y="0"/>
                    <a:pt x="45" y="0"/>
                    <a:pt x="50" y="0"/>
                  </a:cubicBezTo>
                  <a:cubicBezTo>
                    <a:pt x="55" y="0"/>
                    <a:pt x="62" y="4"/>
                    <a:pt x="64" y="4"/>
                  </a:cubicBezTo>
                </a:path>
              </a:pathLst>
            </a:custGeom>
            <a:noFill/>
            <a:ln w="38100">
              <a:solidFill>
                <a:srgbClr val="00B0F0"/>
              </a:solidFill>
              <a:round/>
              <a:headEnd/>
              <a:tailEnd/>
            </a:ln>
          </p:spPr>
          <p:txBody>
            <a:bodyPr/>
            <a:lstStyle/>
            <a:p>
              <a:endParaRPr lang="en-US"/>
            </a:p>
          </p:txBody>
        </p:sp>
        <p:sp>
          <p:nvSpPr>
            <p:cNvPr id="14353" name="Freeform 28"/>
            <p:cNvSpPr>
              <a:spLocks/>
            </p:cNvSpPr>
            <p:nvPr/>
          </p:nvSpPr>
          <p:spPr bwMode="auto">
            <a:xfrm>
              <a:off x="687388" y="5238750"/>
              <a:ext cx="87312" cy="209550"/>
            </a:xfrm>
            <a:custGeom>
              <a:avLst/>
              <a:gdLst>
                <a:gd name="T0" fmla="*/ 2147483647 w 55"/>
                <a:gd name="T1" fmla="*/ 2147483647 h 132"/>
                <a:gd name="T2" fmla="*/ 2147483647 w 55"/>
                <a:gd name="T3" fmla="*/ 2147483647 h 132"/>
                <a:gd name="T4" fmla="*/ 2147483647 w 55"/>
                <a:gd name="T5" fmla="*/ 2147483647 h 132"/>
                <a:gd name="T6" fmla="*/ 2147483647 w 55"/>
                <a:gd name="T7" fmla="*/ 2147483647 h 132"/>
                <a:gd name="T8" fmla="*/ 2147483647 w 55"/>
                <a:gd name="T9" fmla="*/ 2147483647 h 132"/>
                <a:gd name="T10" fmla="*/ 2147483647 w 55"/>
                <a:gd name="T11" fmla="*/ 2147483647 h 132"/>
                <a:gd name="T12" fmla="*/ 2147483647 w 55"/>
                <a:gd name="T13" fmla="*/ 2147483647 h 132"/>
                <a:gd name="T14" fmla="*/ 2147483647 w 55"/>
                <a:gd name="T15" fmla="*/ 2147483647 h 132"/>
                <a:gd name="T16" fmla="*/ 2147483647 w 55"/>
                <a:gd name="T17" fmla="*/ 2147483647 h 132"/>
                <a:gd name="T18" fmla="*/ 2147483647 w 55"/>
                <a:gd name="T19" fmla="*/ 2147483647 h 132"/>
                <a:gd name="T20" fmla="*/ 2147483647 w 55"/>
                <a:gd name="T21" fmla="*/ 2147483647 h 132"/>
                <a:gd name="T22" fmla="*/ 2147483647 w 55"/>
                <a:gd name="T23" fmla="*/ 2147483647 h 132"/>
                <a:gd name="T24" fmla="*/ 2147483647 w 55"/>
                <a:gd name="T25" fmla="*/ 2147483647 h 132"/>
                <a:gd name="T26" fmla="*/ 2147483647 w 55"/>
                <a:gd name="T27" fmla="*/ 0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132"/>
                <a:gd name="T44" fmla="*/ 55 w 55"/>
                <a:gd name="T45" fmla="*/ 132 h 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132">
                  <a:moveTo>
                    <a:pt x="13" y="90"/>
                  </a:moveTo>
                  <a:cubicBezTo>
                    <a:pt x="13" y="94"/>
                    <a:pt x="13" y="98"/>
                    <a:pt x="15" y="104"/>
                  </a:cubicBezTo>
                  <a:cubicBezTo>
                    <a:pt x="17" y="110"/>
                    <a:pt x="22" y="124"/>
                    <a:pt x="27" y="128"/>
                  </a:cubicBezTo>
                  <a:cubicBezTo>
                    <a:pt x="32" y="132"/>
                    <a:pt x="39" y="131"/>
                    <a:pt x="43" y="130"/>
                  </a:cubicBezTo>
                  <a:cubicBezTo>
                    <a:pt x="47" y="129"/>
                    <a:pt x="51" y="126"/>
                    <a:pt x="53" y="122"/>
                  </a:cubicBezTo>
                  <a:cubicBezTo>
                    <a:pt x="55" y="118"/>
                    <a:pt x="54" y="110"/>
                    <a:pt x="53" y="104"/>
                  </a:cubicBezTo>
                  <a:cubicBezTo>
                    <a:pt x="52" y="98"/>
                    <a:pt x="49" y="89"/>
                    <a:pt x="47" y="84"/>
                  </a:cubicBezTo>
                  <a:cubicBezTo>
                    <a:pt x="45" y="79"/>
                    <a:pt x="45" y="79"/>
                    <a:pt x="41" y="74"/>
                  </a:cubicBezTo>
                  <a:cubicBezTo>
                    <a:pt x="37" y="69"/>
                    <a:pt x="28" y="61"/>
                    <a:pt x="23" y="56"/>
                  </a:cubicBezTo>
                  <a:cubicBezTo>
                    <a:pt x="18" y="51"/>
                    <a:pt x="13" y="50"/>
                    <a:pt x="9" y="46"/>
                  </a:cubicBezTo>
                  <a:cubicBezTo>
                    <a:pt x="5" y="42"/>
                    <a:pt x="2" y="35"/>
                    <a:pt x="1" y="30"/>
                  </a:cubicBezTo>
                  <a:cubicBezTo>
                    <a:pt x="0" y="25"/>
                    <a:pt x="0" y="22"/>
                    <a:pt x="3" y="18"/>
                  </a:cubicBezTo>
                  <a:cubicBezTo>
                    <a:pt x="6" y="14"/>
                    <a:pt x="13" y="9"/>
                    <a:pt x="17" y="6"/>
                  </a:cubicBezTo>
                  <a:cubicBezTo>
                    <a:pt x="21" y="3"/>
                    <a:pt x="25" y="2"/>
                    <a:pt x="27" y="0"/>
                  </a:cubicBezTo>
                </a:path>
              </a:pathLst>
            </a:custGeom>
            <a:noFill/>
            <a:ln w="38100">
              <a:solidFill>
                <a:srgbClr val="00B0F0"/>
              </a:solidFill>
              <a:round/>
              <a:headEnd/>
              <a:tailEnd/>
            </a:ln>
          </p:spPr>
          <p:txBody>
            <a:bodyPr/>
            <a:lstStyle/>
            <a:p>
              <a:endParaRPr lang="en-US"/>
            </a:p>
          </p:txBody>
        </p:sp>
        <p:sp>
          <p:nvSpPr>
            <p:cNvPr id="14354" name="Freeform 29"/>
            <p:cNvSpPr>
              <a:spLocks/>
            </p:cNvSpPr>
            <p:nvPr/>
          </p:nvSpPr>
          <p:spPr bwMode="auto">
            <a:xfrm>
              <a:off x="873125" y="4972050"/>
              <a:ext cx="60325" cy="28575"/>
            </a:xfrm>
            <a:custGeom>
              <a:avLst/>
              <a:gdLst>
                <a:gd name="T0" fmla="*/ 0 w 38"/>
                <a:gd name="T1" fmla="*/ 2147483647 h 18"/>
                <a:gd name="T2" fmla="*/ 2147483647 w 38"/>
                <a:gd name="T3" fmla="*/ 2147483647 h 18"/>
                <a:gd name="T4" fmla="*/ 2147483647 w 38"/>
                <a:gd name="T5" fmla="*/ 0 h 18"/>
                <a:gd name="T6" fmla="*/ 2147483647 w 38"/>
                <a:gd name="T7" fmla="*/ 2147483647 h 18"/>
                <a:gd name="T8" fmla="*/ 0 60000 65536"/>
                <a:gd name="T9" fmla="*/ 0 60000 65536"/>
                <a:gd name="T10" fmla="*/ 0 60000 65536"/>
                <a:gd name="T11" fmla="*/ 0 60000 65536"/>
                <a:gd name="T12" fmla="*/ 0 w 38"/>
                <a:gd name="T13" fmla="*/ 0 h 18"/>
                <a:gd name="T14" fmla="*/ 38 w 38"/>
                <a:gd name="T15" fmla="*/ 18 h 18"/>
              </a:gdLst>
              <a:ahLst/>
              <a:cxnLst>
                <a:cxn ang="T8">
                  <a:pos x="T0" y="T1"/>
                </a:cxn>
                <a:cxn ang="T9">
                  <a:pos x="T2" y="T3"/>
                </a:cxn>
                <a:cxn ang="T10">
                  <a:pos x="T4" y="T5"/>
                </a:cxn>
                <a:cxn ang="T11">
                  <a:pos x="T6" y="T7"/>
                </a:cxn>
              </a:cxnLst>
              <a:rect l="T12" t="T13" r="T14" b="T15"/>
              <a:pathLst>
                <a:path w="38" h="18">
                  <a:moveTo>
                    <a:pt x="0" y="18"/>
                  </a:moveTo>
                  <a:cubicBezTo>
                    <a:pt x="2" y="13"/>
                    <a:pt x="4" y="9"/>
                    <a:pt x="8" y="6"/>
                  </a:cubicBezTo>
                  <a:cubicBezTo>
                    <a:pt x="12" y="3"/>
                    <a:pt x="19" y="0"/>
                    <a:pt x="24" y="0"/>
                  </a:cubicBezTo>
                  <a:cubicBezTo>
                    <a:pt x="29" y="0"/>
                    <a:pt x="35" y="4"/>
                    <a:pt x="38" y="6"/>
                  </a:cubicBezTo>
                </a:path>
              </a:pathLst>
            </a:custGeom>
            <a:noFill/>
            <a:ln w="38100">
              <a:solidFill>
                <a:srgbClr val="00B0F0"/>
              </a:solidFill>
              <a:round/>
              <a:headEnd/>
              <a:tailEnd/>
            </a:ln>
          </p:spPr>
          <p:txBody>
            <a:bodyPr/>
            <a:lstStyle/>
            <a:p>
              <a:endParaRPr lang="en-US"/>
            </a:p>
          </p:txBody>
        </p:sp>
        <p:sp>
          <p:nvSpPr>
            <p:cNvPr id="14355" name="Freeform 30"/>
            <p:cNvSpPr>
              <a:spLocks/>
            </p:cNvSpPr>
            <p:nvPr/>
          </p:nvSpPr>
          <p:spPr bwMode="auto">
            <a:xfrm>
              <a:off x="774700" y="5026025"/>
              <a:ext cx="188913" cy="193675"/>
            </a:xfrm>
            <a:custGeom>
              <a:avLst/>
              <a:gdLst>
                <a:gd name="T0" fmla="*/ 2147483647 w 119"/>
                <a:gd name="T1" fmla="*/ 2147483647 h 122"/>
                <a:gd name="T2" fmla="*/ 2147483647 w 119"/>
                <a:gd name="T3" fmla="*/ 2147483647 h 122"/>
                <a:gd name="T4" fmla="*/ 0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2147483647 w 119"/>
                <a:gd name="T15" fmla="*/ 2147483647 h 122"/>
                <a:gd name="T16" fmla="*/ 2147483647 w 119"/>
                <a:gd name="T17" fmla="*/ 2147483647 h 122"/>
                <a:gd name="T18" fmla="*/ 2147483647 w 119"/>
                <a:gd name="T19" fmla="*/ 2147483647 h 122"/>
                <a:gd name="T20" fmla="*/ 2147483647 w 119"/>
                <a:gd name="T21" fmla="*/ 2147483647 h 122"/>
                <a:gd name="T22" fmla="*/ 2147483647 w 119"/>
                <a:gd name="T23" fmla="*/ 2147483647 h 122"/>
                <a:gd name="T24" fmla="*/ 2147483647 w 119"/>
                <a:gd name="T25" fmla="*/ 2147483647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2147483647 w 119"/>
                <a:gd name="T35" fmla="*/ 2147483647 h 122"/>
                <a:gd name="T36" fmla="*/ 2147483647 w 119"/>
                <a:gd name="T37" fmla="*/ 2147483647 h 122"/>
                <a:gd name="T38" fmla="*/ 2147483647 w 119"/>
                <a:gd name="T39" fmla="*/ 2147483647 h 122"/>
                <a:gd name="T40" fmla="*/ 2147483647 w 119"/>
                <a:gd name="T41" fmla="*/ 2147483647 h 122"/>
                <a:gd name="T42" fmla="*/ 2147483647 w 119"/>
                <a:gd name="T43" fmla="*/ 2147483647 h 122"/>
                <a:gd name="T44" fmla="*/ 2147483647 w 119"/>
                <a:gd name="T45" fmla="*/ 2147483647 h 122"/>
                <a:gd name="T46" fmla="*/ 2147483647 w 119"/>
                <a:gd name="T47" fmla="*/ 2147483647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122"/>
                <a:gd name="T74" fmla="*/ 119 w 119"/>
                <a:gd name="T75" fmla="*/ 122 h 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122">
                  <a:moveTo>
                    <a:pt x="16" y="122"/>
                  </a:moveTo>
                  <a:cubicBezTo>
                    <a:pt x="13" y="116"/>
                    <a:pt x="11" y="110"/>
                    <a:pt x="8" y="104"/>
                  </a:cubicBezTo>
                  <a:cubicBezTo>
                    <a:pt x="5" y="98"/>
                    <a:pt x="0" y="93"/>
                    <a:pt x="0" y="86"/>
                  </a:cubicBezTo>
                  <a:cubicBezTo>
                    <a:pt x="0" y="79"/>
                    <a:pt x="3" y="67"/>
                    <a:pt x="6" y="62"/>
                  </a:cubicBezTo>
                  <a:cubicBezTo>
                    <a:pt x="9" y="57"/>
                    <a:pt x="13" y="56"/>
                    <a:pt x="18" y="54"/>
                  </a:cubicBezTo>
                  <a:cubicBezTo>
                    <a:pt x="23" y="52"/>
                    <a:pt x="31" y="49"/>
                    <a:pt x="34" y="52"/>
                  </a:cubicBezTo>
                  <a:cubicBezTo>
                    <a:pt x="37" y="55"/>
                    <a:pt x="35" y="67"/>
                    <a:pt x="36" y="72"/>
                  </a:cubicBezTo>
                  <a:cubicBezTo>
                    <a:pt x="37" y="77"/>
                    <a:pt x="37" y="79"/>
                    <a:pt x="38" y="84"/>
                  </a:cubicBezTo>
                  <a:cubicBezTo>
                    <a:pt x="39" y="89"/>
                    <a:pt x="37" y="100"/>
                    <a:pt x="40" y="104"/>
                  </a:cubicBezTo>
                  <a:cubicBezTo>
                    <a:pt x="43" y="108"/>
                    <a:pt x="51" y="110"/>
                    <a:pt x="56" y="110"/>
                  </a:cubicBezTo>
                  <a:cubicBezTo>
                    <a:pt x="61" y="110"/>
                    <a:pt x="67" y="105"/>
                    <a:pt x="70" y="102"/>
                  </a:cubicBezTo>
                  <a:cubicBezTo>
                    <a:pt x="73" y="99"/>
                    <a:pt x="72" y="94"/>
                    <a:pt x="72" y="90"/>
                  </a:cubicBezTo>
                  <a:cubicBezTo>
                    <a:pt x="72" y="86"/>
                    <a:pt x="71" y="81"/>
                    <a:pt x="70" y="76"/>
                  </a:cubicBezTo>
                  <a:cubicBezTo>
                    <a:pt x="69" y="71"/>
                    <a:pt x="69" y="65"/>
                    <a:pt x="68" y="58"/>
                  </a:cubicBezTo>
                  <a:cubicBezTo>
                    <a:pt x="67" y="51"/>
                    <a:pt x="66" y="43"/>
                    <a:pt x="66" y="36"/>
                  </a:cubicBezTo>
                  <a:cubicBezTo>
                    <a:pt x="66" y="29"/>
                    <a:pt x="66" y="20"/>
                    <a:pt x="68" y="14"/>
                  </a:cubicBezTo>
                  <a:cubicBezTo>
                    <a:pt x="70" y="8"/>
                    <a:pt x="72" y="4"/>
                    <a:pt x="76" y="2"/>
                  </a:cubicBezTo>
                  <a:cubicBezTo>
                    <a:pt x="80" y="0"/>
                    <a:pt x="86" y="3"/>
                    <a:pt x="90" y="4"/>
                  </a:cubicBezTo>
                  <a:cubicBezTo>
                    <a:pt x="94" y="5"/>
                    <a:pt x="99" y="6"/>
                    <a:pt x="102" y="8"/>
                  </a:cubicBezTo>
                  <a:cubicBezTo>
                    <a:pt x="105" y="10"/>
                    <a:pt x="107" y="13"/>
                    <a:pt x="110" y="18"/>
                  </a:cubicBezTo>
                  <a:cubicBezTo>
                    <a:pt x="113" y="23"/>
                    <a:pt x="117" y="31"/>
                    <a:pt x="118" y="36"/>
                  </a:cubicBezTo>
                  <a:cubicBezTo>
                    <a:pt x="119" y="41"/>
                    <a:pt x="118" y="44"/>
                    <a:pt x="116" y="50"/>
                  </a:cubicBezTo>
                  <a:cubicBezTo>
                    <a:pt x="114" y="56"/>
                    <a:pt x="109" y="65"/>
                    <a:pt x="106" y="70"/>
                  </a:cubicBezTo>
                  <a:cubicBezTo>
                    <a:pt x="103" y="75"/>
                    <a:pt x="99" y="77"/>
                    <a:pt x="96" y="80"/>
                  </a:cubicBezTo>
                </a:path>
              </a:pathLst>
            </a:custGeom>
            <a:noFill/>
            <a:ln w="38100">
              <a:solidFill>
                <a:srgbClr val="00B0F0"/>
              </a:solidFill>
              <a:round/>
              <a:headEnd/>
              <a:tailEnd/>
            </a:ln>
          </p:spPr>
          <p:txBody>
            <a:bodyPr/>
            <a:lstStyle/>
            <a:p>
              <a:endParaRPr lang="en-US"/>
            </a:p>
          </p:txBody>
        </p:sp>
        <p:sp>
          <p:nvSpPr>
            <p:cNvPr id="14356" name="Freeform 31"/>
            <p:cNvSpPr>
              <a:spLocks/>
            </p:cNvSpPr>
            <p:nvPr/>
          </p:nvSpPr>
          <p:spPr bwMode="auto">
            <a:xfrm>
              <a:off x="825500" y="5022850"/>
              <a:ext cx="6350" cy="19050"/>
            </a:xfrm>
            <a:custGeom>
              <a:avLst/>
              <a:gdLst>
                <a:gd name="T0" fmla="*/ 0 w 4"/>
                <a:gd name="T1" fmla="*/ 0 h 12"/>
                <a:gd name="T2" fmla="*/ 2147483647 w 4"/>
                <a:gd name="T3" fmla="*/ 2147483647 h 12"/>
                <a:gd name="T4" fmla="*/ 0 60000 65536"/>
                <a:gd name="T5" fmla="*/ 0 60000 65536"/>
                <a:gd name="T6" fmla="*/ 0 w 4"/>
                <a:gd name="T7" fmla="*/ 0 h 12"/>
                <a:gd name="T8" fmla="*/ 4 w 4"/>
                <a:gd name="T9" fmla="*/ 12 h 12"/>
              </a:gdLst>
              <a:ahLst/>
              <a:cxnLst>
                <a:cxn ang="T4">
                  <a:pos x="T0" y="T1"/>
                </a:cxn>
                <a:cxn ang="T5">
                  <a:pos x="T2" y="T3"/>
                </a:cxn>
              </a:cxnLst>
              <a:rect l="T6" t="T7" r="T8" b="T9"/>
              <a:pathLst>
                <a:path w="4" h="12">
                  <a:moveTo>
                    <a:pt x="0" y="0"/>
                  </a:moveTo>
                  <a:cubicBezTo>
                    <a:pt x="1" y="4"/>
                    <a:pt x="3" y="8"/>
                    <a:pt x="4" y="12"/>
                  </a:cubicBezTo>
                </a:path>
              </a:pathLst>
            </a:custGeom>
            <a:noFill/>
            <a:ln w="38100">
              <a:solidFill>
                <a:srgbClr val="00B0F0"/>
              </a:solidFill>
              <a:round/>
              <a:headEnd/>
              <a:tailEnd/>
            </a:ln>
          </p:spPr>
          <p:txBody>
            <a:bodyPr/>
            <a:lstStyle/>
            <a:p>
              <a:endParaRPr lang="en-US"/>
            </a:p>
          </p:txBody>
        </p:sp>
        <p:sp>
          <p:nvSpPr>
            <p:cNvPr id="14357" name="Freeform 32"/>
            <p:cNvSpPr>
              <a:spLocks/>
            </p:cNvSpPr>
            <p:nvPr/>
          </p:nvSpPr>
          <p:spPr bwMode="auto">
            <a:xfrm>
              <a:off x="723900" y="5219700"/>
              <a:ext cx="101600" cy="196850"/>
            </a:xfrm>
            <a:custGeom>
              <a:avLst/>
              <a:gdLst>
                <a:gd name="T0" fmla="*/ 2147483647 w 64"/>
                <a:gd name="T1" fmla="*/ 2147483647 h 124"/>
                <a:gd name="T2" fmla="*/ 2147483647 w 64"/>
                <a:gd name="T3" fmla="*/ 2147483647 h 124"/>
                <a:gd name="T4" fmla="*/ 2147483647 w 64"/>
                <a:gd name="T5" fmla="*/ 2147483647 h 124"/>
                <a:gd name="T6" fmla="*/ 2147483647 w 64"/>
                <a:gd name="T7" fmla="*/ 2147483647 h 124"/>
                <a:gd name="T8" fmla="*/ 2147483647 w 64"/>
                <a:gd name="T9" fmla="*/ 2147483647 h 124"/>
                <a:gd name="T10" fmla="*/ 2147483647 w 64"/>
                <a:gd name="T11" fmla="*/ 2147483647 h 124"/>
                <a:gd name="T12" fmla="*/ 2147483647 w 64"/>
                <a:gd name="T13" fmla="*/ 2147483647 h 124"/>
                <a:gd name="T14" fmla="*/ 2147483647 w 64"/>
                <a:gd name="T15" fmla="*/ 2147483647 h 124"/>
                <a:gd name="T16" fmla="*/ 2147483647 w 64"/>
                <a:gd name="T17" fmla="*/ 2147483647 h 124"/>
                <a:gd name="T18" fmla="*/ 2147483647 w 64"/>
                <a:gd name="T19" fmla="*/ 2147483647 h 124"/>
                <a:gd name="T20" fmla="*/ 0 w 64"/>
                <a:gd name="T21" fmla="*/ 2147483647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24"/>
                <a:gd name="T35" fmla="*/ 64 w 64"/>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24">
                  <a:moveTo>
                    <a:pt x="46" y="124"/>
                  </a:moveTo>
                  <a:cubicBezTo>
                    <a:pt x="53" y="121"/>
                    <a:pt x="60" y="119"/>
                    <a:pt x="62" y="116"/>
                  </a:cubicBezTo>
                  <a:cubicBezTo>
                    <a:pt x="64" y="113"/>
                    <a:pt x="58" y="108"/>
                    <a:pt x="56" y="104"/>
                  </a:cubicBezTo>
                  <a:cubicBezTo>
                    <a:pt x="54" y="100"/>
                    <a:pt x="52" y="97"/>
                    <a:pt x="50" y="92"/>
                  </a:cubicBezTo>
                  <a:cubicBezTo>
                    <a:pt x="48" y="87"/>
                    <a:pt x="49" y="82"/>
                    <a:pt x="46" y="76"/>
                  </a:cubicBezTo>
                  <a:cubicBezTo>
                    <a:pt x="43" y="70"/>
                    <a:pt x="37" y="64"/>
                    <a:pt x="34" y="58"/>
                  </a:cubicBezTo>
                  <a:cubicBezTo>
                    <a:pt x="31" y="52"/>
                    <a:pt x="28" y="47"/>
                    <a:pt x="26" y="42"/>
                  </a:cubicBezTo>
                  <a:cubicBezTo>
                    <a:pt x="24" y="37"/>
                    <a:pt x="21" y="31"/>
                    <a:pt x="20" y="26"/>
                  </a:cubicBezTo>
                  <a:cubicBezTo>
                    <a:pt x="19" y="21"/>
                    <a:pt x="19" y="16"/>
                    <a:pt x="18" y="12"/>
                  </a:cubicBezTo>
                  <a:cubicBezTo>
                    <a:pt x="17" y="8"/>
                    <a:pt x="15" y="4"/>
                    <a:pt x="12" y="2"/>
                  </a:cubicBezTo>
                  <a:cubicBezTo>
                    <a:pt x="9" y="0"/>
                    <a:pt x="2" y="2"/>
                    <a:pt x="0" y="2"/>
                  </a:cubicBezTo>
                </a:path>
              </a:pathLst>
            </a:custGeom>
            <a:noFill/>
            <a:ln w="38100">
              <a:solidFill>
                <a:srgbClr val="00B0F0"/>
              </a:solidFill>
              <a:round/>
              <a:headEnd/>
              <a:tailEnd/>
            </a:ln>
          </p:spPr>
          <p:txBody>
            <a:bodyPr/>
            <a:lstStyle/>
            <a:p>
              <a:endParaRPr lang="en-US"/>
            </a:p>
          </p:txBody>
        </p:sp>
        <p:sp>
          <p:nvSpPr>
            <p:cNvPr id="14358" name="Freeform 33"/>
            <p:cNvSpPr>
              <a:spLocks/>
            </p:cNvSpPr>
            <p:nvPr/>
          </p:nvSpPr>
          <p:spPr bwMode="auto">
            <a:xfrm>
              <a:off x="847725" y="5324475"/>
              <a:ext cx="85725" cy="69850"/>
            </a:xfrm>
            <a:custGeom>
              <a:avLst/>
              <a:gdLst>
                <a:gd name="T0" fmla="*/ 0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0 h 44"/>
                <a:gd name="T12" fmla="*/ 0 60000 65536"/>
                <a:gd name="T13" fmla="*/ 0 60000 65536"/>
                <a:gd name="T14" fmla="*/ 0 60000 65536"/>
                <a:gd name="T15" fmla="*/ 0 60000 65536"/>
                <a:gd name="T16" fmla="*/ 0 60000 65536"/>
                <a:gd name="T17" fmla="*/ 0 60000 65536"/>
                <a:gd name="T18" fmla="*/ 0 w 54"/>
                <a:gd name="T19" fmla="*/ 0 h 44"/>
                <a:gd name="T20" fmla="*/ 54 w 5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4" h="44">
                  <a:moveTo>
                    <a:pt x="0" y="44"/>
                  </a:moveTo>
                  <a:cubicBezTo>
                    <a:pt x="6" y="43"/>
                    <a:pt x="13" y="42"/>
                    <a:pt x="18" y="42"/>
                  </a:cubicBezTo>
                  <a:cubicBezTo>
                    <a:pt x="23" y="42"/>
                    <a:pt x="27" y="44"/>
                    <a:pt x="32" y="42"/>
                  </a:cubicBezTo>
                  <a:cubicBezTo>
                    <a:pt x="37" y="40"/>
                    <a:pt x="43" y="32"/>
                    <a:pt x="46" y="28"/>
                  </a:cubicBezTo>
                  <a:cubicBezTo>
                    <a:pt x="49" y="24"/>
                    <a:pt x="51" y="21"/>
                    <a:pt x="52" y="16"/>
                  </a:cubicBezTo>
                  <a:cubicBezTo>
                    <a:pt x="53" y="11"/>
                    <a:pt x="54" y="4"/>
                    <a:pt x="54" y="0"/>
                  </a:cubicBezTo>
                </a:path>
              </a:pathLst>
            </a:custGeom>
            <a:noFill/>
            <a:ln w="38100">
              <a:solidFill>
                <a:srgbClr val="00B0F0"/>
              </a:solidFill>
              <a:round/>
              <a:headEnd/>
              <a:tailEnd/>
            </a:ln>
          </p:spPr>
          <p:txBody>
            <a:bodyPr/>
            <a:lstStyle/>
            <a:p>
              <a:endParaRPr lang="en-US"/>
            </a:p>
          </p:txBody>
        </p:sp>
        <p:sp>
          <p:nvSpPr>
            <p:cNvPr id="14359" name="Freeform 34"/>
            <p:cNvSpPr>
              <a:spLocks/>
            </p:cNvSpPr>
            <p:nvPr/>
          </p:nvSpPr>
          <p:spPr bwMode="auto">
            <a:xfrm>
              <a:off x="781050" y="5218113"/>
              <a:ext cx="171450" cy="122237"/>
            </a:xfrm>
            <a:custGeom>
              <a:avLst/>
              <a:gdLst>
                <a:gd name="T0" fmla="*/ 0 w 108"/>
                <a:gd name="T1" fmla="*/ 2147483647 h 77"/>
                <a:gd name="T2" fmla="*/ 2147483647 w 108"/>
                <a:gd name="T3" fmla="*/ 2147483647 h 77"/>
                <a:gd name="T4" fmla="*/ 2147483647 w 108"/>
                <a:gd name="T5" fmla="*/ 2147483647 h 77"/>
                <a:gd name="T6" fmla="*/ 2147483647 w 108"/>
                <a:gd name="T7" fmla="*/ 2147483647 h 77"/>
                <a:gd name="T8" fmla="*/ 2147483647 w 108"/>
                <a:gd name="T9" fmla="*/ 2147483647 h 77"/>
                <a:gd name="T10" fmla="*/ 2147483647 w 108"/>
                <a:gd name="T11" fmla="*/ 2147483647 h 77"/>
                <a:gd name="T12" fmla="*/ 2147483647 w 108"/>
                <a:gd name="T13" fmla="*/ 2147483647 h 77"/>
                <a:gd name="T14" fmla="*/ 2147483647 w 108"/>
                <a:gd name="T15" fmla="*/ 2147483647 h 77"/>
                <a:gd name="T16" fmla="*/ 2147483647 w 108"/>
                <a:gd name="T17" fmla="*/ 2147483647 h 77"/>
                <a:gd name="T18" fmla="*/ 2147483647 w 108"/>
                <a:gd name="T19" fmla="*/ 2147483647 h 77"/>
                <a:gd name="T20" fmla="*/ 2147483647 w 108"/>
                <a:gd name="T21" fmla="*/ 2147483647 h 77"/>
                <a:gd name="T22" fmla="*/ 2147483647 w 108"/>
                <a:gd name="T23" fmla="*/ 2147483647 h 77"/>
                <a:gd name="T24" fmla="*/ 2147483647 w 108"/>
                <a:gd name="T25" fmla="*/ 2147483647 h 77"/>
                <a:gd name="T26" fmla="*/ 2147483647 w 108"/>
                <a:gd name="T27" fmla="*/ 2147483647 h 77"/>
                <a:gd name="T28" fmla="*/ 2147483647 w 108"/>
                <a:gd name="T29" fmla="*/ 2147483647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77"/>
                <a:gd name="T47" fmla="*/ 108 w 108"/>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77">
                  <a:moveTo>
                    <a:pt x="0" y="17"/>
                  </a:moveTo>
                  <a:cubicBezTo>
                    <a:pt x="7" y="20"/>
                    <a:pt x="15" y="23"/>
                    <a:pt x="20" y="25"/>
                  </a:cubicBezTo>
                  <a:cubicBezTo>
                    <a:pt x="25" y="27"/>
                    <a:pt x="28" y="27"/>
                    <a:pt x="32" y="27"/>
                  </a:cubicBezTo>
                  <a:cubicBezTo>
                    <a:pt x="36" y="27"/>
                    <a:pt x="41" y="29"/>
                    <a:pt x="46" y="27"/>
                  </a:cubicBezTo>
                  <a:cubicBezTo>
                    <a:pt x="51" y="25"/>
                    <a:pt x="59" y="18"/>
                    <a:pt x="64" y="15"/>
                  </a:cubicBezTo>
                  <a:cubicBezTo>
                    <a:pt x="69" y="12"/>
                    <a:pt x="70" y="9"/>
                    <a:pt x="74" y="7"/>
                  </a:cubicBezTo>
                  <a:cubicBezTo>
                    <a:pt x="78" y="5"/>
                    <a:pt x="84" y="6"/>
                    <a:pt x="88" y="5"/>
                  </a:cubicBezTo>
                  <a:cubicBezTo>
                    <a:pt x="92" y="4"/>
                    <a:pt x="97" y="0"/>
                    <a:pt x="100" y="1"/>
                  </a:cubicBezTo>
                  <a:cubicBezTo>
                    <a:pt x="103" y="2"/>
                    <a:pt x="108" y="9"/>
                    <a:pt x="108" y="13"/>
                  </a:cubicBezTo>
                  <a:cubicBezTo>
                    <a:pt x="108" y="17"/>
                    <a:pt x="105" y="23"/>
                    <a:pt x="102" y="27"/>
                  </a:cubicBezTo>
                  <a:cubicBezTo>
                    <a:pt x="99" y="31"/>
                    <a:pt x="94" y="35"/>
                    <a:pt x="90" y="37"/>
                  </a:cubicBezTo>
                  <a:cubicBezTo>
                    <a:pt x="86" y="39"/>
                    <a:pt x="83" y="39"/>
                    <a:pt x="78" y="41"/>
                  </a:cubicBezTo>
                  <a:cubicBezTo>
                    <a:pt x="73" y="43"/>
                    <a:pt x="65" y="45"/>
                    <a:pt x="60" y="49"/>
                  </a:cubicBezTo>
                  <a:cubicBezTo>
                    <a:pt x="55" y="53"/>
                    <a:pt x="51" y="58"/>
                    <a:pt x="48" y="63"/>
                  </a:cubicBezTo>
                  <a:cubicBezTo>
                    <a:pt x="45" y="68"/>
                    <a:pt x="46" y="75"/>
                    <a:pt x="44" y="77"/>
                  </a:cubicBezTo>
                </a:path>
              </a:pathLst>
            </a:custGeom>
            <a:noFill/>
            <a:ln w="38100">
              <a:solidFill>
                <a:srgbClr val="00B0F0"/>
              </a:solidFill>
              <a:round/>
              <a:headEnd/>
              <a:tailEnd/>
            </a:ln>
          </p:spPr>
          <p:txBody>
            <a:bodyPr/>
            <a:lstStyle/>
            <a:p>
              <a:endParaRPr lang="en-US"/>
            </a:p>
          </p:txBody>
        </p:sp>
        <p:sp>
          <p:nvSpPr>
            <p:cNvPr id="14360" name="Freeform 35"/>
            <p:cNvSpPr>
              <a:spLocks/>
            </p:cNvSpPr>
            <p:nvPr/>
          </p:nvSpPr>
          <p:spPr bwMode="auto">
            <a:xfrm>
              <a:off x="153988" y="6337300"/>
              <a:ext cx="676275" cy="277813"/>
            </a:xfrm>
            <a:custGeom>
              <a:avLst/>
              <a:gdLst>
                <a:gd name="T0" fmla="*/ 0 w 426"/>
                <a:gd name="T1" fmla="*/ 0 h 175"/>
                <a:gd name="T2" fmla="*/ 2147483647 w 426"/>
                <a:gd name="T3" fmla="*/ 2147483647 h 175"/>
                <a:gd name="T4" fmla="*/ 2147483647 w 426"/>
                <a:gd name="T5" fmla="*/ 2147483647 h 175"/>
                <a:gd name="T6" fmla="*/ 2147483647 w 426"/>
                <a:gd name="T7" fmla="*/ 2147483647 h 175"/>
                <a:gd name="T8" fmla="*/ 2147483647 w 426"/>
                <a:gd name="T9" fmla="*/ 2147483647 h 175"/>
                <a:gd name="T10" fmla="*/ 2147483647 w 426"/>
                <a:gd name="T11" fmla="*/ 2147483647 h 175"/>
                <a:gd name="T12" fmla="*/ 2147483647 w 426"/>
                <a:gd name="T13" fmla="*/ 2147483647 h 175"/>
                <a:gd name="T14" fmla="*/ 2147483647 w 426"/>
                <a:gd name="T15" fmla="*/ 2147483647 h 175"/>
                <a:gd name="T16" fmla="*/ 2147483647 w 426"/>
                <a:gd name="T17" fmla="*/ 2147483647 h 175"/>
                <a:gd name="T18" fmla="*/ 2147483647 w 426"/>
                <a:gd name="T19" fmla="*/ 2147483647 h 175"/>
                <a:gd name="T20" fmla="*/ 2147483647 w 426"/>
                <a:gd name="T21" fmla="*/ 2147483647 h 175"/>
                <a:gd name="T22" fmla="*/ 2147483647 w 426"/>
                <a:gd name="T23" fmla="*/ 2147483647 h 175"/>
                <a:gd name="T24" fmla="*/ 2147483647 w 426"/>
                <a:gd name="T25" fmla="*/ 2147483647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6"/>
                <a:gd name="T40" fmla="*/ 0 h 175"/>
                <a:gd name="T41" fmla="*/ 426 w 426"/>
                <a:gd name="T42" fmla="*/ 175 h 1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6" h="175">
                  <a:moveTo>
                    <a:pt x="0" y="0"/>
                  </a:moveTo>
                  <a:cubicBezTo>
                    <a:pt x="15" y="0"/>
                    <a:pt x="30" y="1"/>
                    <a:pt x="42" y="3"/>
                  </a:cubicBezTo>
                  <a:cubicBezTo>
                    <a:pt x="54" y="5"/>
                    <a:pt x="65" y="11"/>
                    <a:pt x="75" y="15"/>
                  </a:cubicBezTo>
                  <a:cubicBezTo>
                    <a:pt x="85" y="19"/>
                    <a:pt x="92" y="23"/>
                    <a:pt x="102" y="30"/>
                  </a:cubicBezTo>
                  <a:cubicBezTo>
                    <a:pt x="112" y="37"/>
                    <a:pt x="123" y="48"/>
                    <a:pt x="138" y="57"/>
                  </a:cubicBezTo>
                  <a:cubicBezTo>
                    <a:pt x="153" y="66"/>
                    <a:pt x="178" y="79"/>
                    <a:pt x="192" y="87"/>
                  </a:cubicBezTo>
                  <a:cubicBezTo>
                    <a:pt x="206" y="95"/>
                    <a:pt x="212" y="102"/>
                    <a:pt x="222" y="108"/>
                  </a:cubicBezTo>
                  <a:cubicBezTo>
                    <a:pt x="232" y="114"/>
                    <a:pt x="245" y="116"/>
                    <a:pt x="255" y="123"/>
                  </a:cubicBezTo>
                  <a:cubicBezTo>
                    <a:pt x="265" y="130"/>
                    <a:pt x="272" y="140"/>
                    <a:pt x="282" y="147"/>
                  </a:cubicBezTo>
                  <a:cubicBezTo>
                    <a:pt x="292" y="154"/>
                    <a:pt x="305" y="161"/>
                    <a:pt x="315" y="165"/>
                  </a:cubicBezTo>
                  <a:cubicBezTo>
                    <a:pt x="325" y="169"/>
                    <a:pt x="330" y="175"/>
                    <a:pt x="342" y="174"/>
                  </a:cubicBezTo>
                  <a:cubicBezTo>
                    <a:pt x="354" y="173"/>
                    <a:pt x="376" y="165"/>
                    <a:pt x="390" y="159"/>
                  </a:cubicBezTo>
                  <a:cubicBezTo>
                    <a:pt x="404" y="153"/>
                    <a:pt x="419" y="140"/>
                    <a:pt x="426" y="135"/>
                  </a:cubicBezTo>
                </a:path>
              </a:pathLst>
            </a:custGeom>
            <a:noFill/>
            <a:ln w="76200">
              <a:solidFill>
                <a:srgbClr val="FF0066"/>
              </a:solidFill>
              <a:round/>
              <a:headEnd/>
              <a:tailEnd/>
            </a:ln>
          </p:spPr>
          <p:txBody>
            <a:bodyPr/>
            <a:lstStyle/>
            <a:p>
              <a:endParaRPr lang="en-US"/>
            </a:p>
          </p:txBody>
        </p:sp>
        <p:sp>
          <p:nvSpPr>
            <p:cNvPr id="14361" name="Freeform 36"/>
            <p:cNvSpPr>
              <a:spLocks/>
            </p:cNvSpPr>
            <p:nvPr/>
          </p:nvSpPr>
          <p:spPr bwMode="auto">
            <a:xfrm>
              <a:off x="292100" y="5884863"/>
              <a:ext cx="866775" cy="438150"/>
            </a:xfrm>
            <a:custGeom>
              <a:avLst/>
              <a:gdLst>
                <a:gd name="T0" fmla="*/ 0 w 546"/>
                <a:gd name="T1" fmla="*/ 2147483647 h 276"/>
                <a:gd name="T2" fmla="*/ 2147483647 w 546"/>
                <a:gd name="T3" fmla="*/ 2147483647 h 276"/>
                <a:gd name="T4" fmla="*/ 2147483647 w 546"/>
                <a:gd name="T5" fmla="*/ 2147483647 h 276"/>
                <a:gd name="T6" fmla="*/ 2147483647 w 546"/>
                <a:gd name="T7" fmla="*/ 2147483647 h 276"/>
                <a:gd name="T8" fmla="*/ 2147483647 w 546"/>
                <a:gd name="T9" fmla="*/ 2147483647 h 276"/>
                <a:gd name="T10" fmla="*/ 2147483647 w 546"/>
                <a:gd name="T11" fmla="*/ 2147483647 h 276"/>
                <a:gd name="T12" fmla="*/ 2147483647 w 546"/>
                <a:gd name="T13" fmla="*/ 2147483647 h 276"/>
                <a:gd name="T14" fmla="*/ 2147483647 w 546"/>
                <a:gd name="T15" fmla="*/ 2147483647 h 276"/>
                <a:gd name="T16" fmla="*/ 2147483647 w 546"/>
                <a:gd name="T17" fmla="*/ 2147483647 h 276"/>
                <a:gd name="T18" fmla="*/ 2147483647 w 546"/>
                <a:gd name="T19" fmla="*/ 2147483647 h 276"/>
                <a:gd name="T20" fmla="*/ 2147483647 w 546"/>
                <a:gd name="T21" fmla="*/ 2147483647 h 276"/>
                <a:gd name="T22" fmla="*/ 2147483647 w 546"/>
                <a:gd name="T23" fmla="*/ 2147483647 h 276"/>
                <a:gd name="T24" fmla="*/ 2147483647 w 546"/>
                <a:gd name="T25" fmla="*/ 2147483647 h 276"/>
                <a:gd name="T26" fmla="*/ 2147483647 w 546"/>
                <a:gd name="T27" fmla="*/ 2147483647 h 276"/>
                <a:gd name="T28" fmla="*/ 2147483647 w 546"/>
                <a:gd name="T29" fmla="*/ 2147483647 h 276"/>
                <a:gd name="T30" fmla="*/ 2147483647 w 546"/>
                <a:gd name="T31" fmla="*/ 2147483647 h 276"/>
                <a:gd name="T32" fmla="*/ 2147483647 w 546"/>
                <a:gd name="T33" fmla="*/ 2147483647 h 276"/>
                <a:gd name="T34" fmla="*/ 2147483647 w 546"/>
                <a:gd name="T35" fmla="*/ 2147483647 h 276"/>
                <a:gd name="T36" fmla="*/ 2147483647 w 546"/>
                <a:gd name="T37" fmla="*/ 2147483647 h 276"/>
                <a:gd name="T38" fmla="*/ 2147483647 w 546"/>
                <a:gd name="T39" fmla="*/ 2147483647 h 276"/>
                <a:gd name="T40" fmla="*/ 2147483647 w 546"/>
                <a:gd name="T41" fmla="*/ 2147483647 h 276"/>
                <a:gd name="T42" fmla="*/ 2147483647 w 546"/>
                <a:gd name="T43" fmla="*/ 2147483647 h 276"/>
                <a:gd name="T44" fmla="*/ 2147483647 w 546"/>
                <a:gd name="T45" fmla="*/ 2147483647 h 276"/>
                <a:gd name="T46" fmla="*/ 2147483647 w 546"/>
                <a:gd name="T47" fmla="*/ 2147483647 h 276"/>
                <a:gd name="T48" fmla="*/ 2147483647 w 546"/>
                <a:gd name="T49" fmla="*/ 2147483647 h 276"/>
                <a:gd name="T50" fmla="*/ 2147483647 w 546"/>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6"/>
                <a:gd name="T79" fmla="*/ 0 h 276"/>
                <a:gd name="T80" fmla="*/ 546 w 546"/>
                <a:gd name="T81" fmla="*/ 276 h 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6" h="276">
                  <a:moveTo>
                    <a:pt x="0" y="276"/>
                  </a:moveTo>
                  <a:cubicBezTo>
                    <a:pt x="2" y="267"/>
                    <a:pt x="5" y="259"/>
                    <a:pt x="9" y="252"/>
                  </a:cubicBezTo>
                  <a:cubicBezTo>
                    <a:pt x="13" y="245"/>
                    <a:pt x="18" y="240"/>
                    <a:pt x="24" y="234"/>
                  </a:cubicBezTo>
                  <a:cubicBezTo>
                    <a:pt x="30" y="228"/>
                    <a:pt x="37" y="219"/>
                    <a:pt x="45" y="216"/>
                  </a:cubicBezTo>
                  <a:cubicBezTo>
                    <a:pt x="53" y="213"/>
                    <a:pt x="63" y="215"/>
                    <a:pt x="72" y="216"/>
                  </a:cubicBezTo>
                  <a:cubicBezTo>
                    <a:pt x="81" y="217"/>
                    <a:pt x="89" y="222"/>
                    <a:pt x="99" y="225"/>
                  </a:cubicBezTo>
                  <a:cubicBezTo>
                    <a:pt x="109" y="228"/>
                    <a:pt x="120" y="231"/>
                    <a:pt x="132" y="234"/>
                  </a:cubicBezTo>
                  <a:cubicBezTo>
                    <a:pt x="144" y="237"/>
                    <a:pt x="159" y="240"/>
                    <a:pt x="171" y="243"/>
                  </a:cubicBezTo>
                  <a:cubicBezTo>
                    <a:pt x="183" y="246"/>
                    <a:pt x="196" y="253"/>
                    <a:pt x="207" y="255"/>
                  </a:cubicBezTo>
                  <a:cubicBezTo>
                    <a:pt x="218" y="257"/>
                    <a:pt x="231" y="255"/>
                    <a:pt x="240" y="255"/>
                  </a:cubicBezTo>
                  <a:cubicBezTo>
                    <a:pt x="249" y="255"/>
                    <a:pt x="255" y="258"/>
                    <a:pt x="264" y="255"/>
                  </a:cubicBezTo>
                  <a:cubicBezTo>
                    <a:pt x="273" y="252"/>
                    <a:pt x="288" y="244"/>
                    <a:pt x="294" y="237"/>
                  </a:cubicBezTo>
                  <a:cubicBezTo>
                    <a:pt x="300" y="230"/>
                    <a:pt x="299" y="221"/>
                    <a:pt x="300" y="213"/>
                  </a:cubicBezTo>
                  <a:cubicBezTo>
                    <a:pt x="301" y="205"/>
                    <a:pt x="299" y="198"/>
                    <a:pt x="300" y="189"/>
                  </a:cubicBezTo>
                  <a:cubicBezTo>
                    <a:pt x="301" y="180"/>
                    <a:pt x="305" y="165"/>
                    <a:pt x="306" y="156"/>
                  </a:cubicBezTo>
                  <a:cubicBezTo>
                    <a:pt x="307" y="147"/>
                    <a:pt x="302" y="138"/>
                    <a:pt x="309" y="135"/>
                  </a:cubicBezTo>
                  <a:cubicBezTo>
                    <a:pt x="316" y="132"/>
                    <a:pt x="334" y="135"/>
                    <a:pt x="348" y="135"/>
                  </a:cubicBezTo>
                  <a:cubicBezTo>
                    <a:pt x="362" y="135"/>
                    <a:pt x="381" y="137"/>
                    <a:pt x="393" y="138"/>
                  </a:cubicBezTo>
                  <a:cubicBezTo>
                    <a:pt x="405" y="139"/>
                    <a:pt x="412" y="141"/>
                    <a:pt x="420" y="141"/>
                  </a:cubicBezTo>
                  <a:cubicBezTo>
                    <a:pt x="428" y="141"/>
                    <a:pt x="434" y="143"/>
                    <a:pt x="441" y="141"/>
                  </a:cubicBezTo>
                  <a:cubicBezTo>
                    <a:pt x="448" y="139"/>
                    <a:pt x="456" y="131"/>
                    <a:pt x="462" y="126"/>
                  </a:cubicBezTo>
                  <a:cubicBezTo>
                    <a:pt x="468" y="121"/>
                    <a:pt x="471" y="119"/>
                    <a:pt x="477" y="114"/>
                  </a:cubicBezTo>
                  <a:cubicBezTo>
                    <a:pt x="483" y="109"/>
                    <a:pt x="491" y="103"/>
                    <a:pt x="498" y="93"/>
                  </a:cubicBezTo>
                  <a:cubicBezTo>
                    <a:pt x="505" y="83"/>
                    <a:pt x="516" y="66"/>
                    <a:pt x="522" y="54"/>
                  </a:cubicBezTo>
                  <a:cubicBezTo>
                    <a:pt x="528" y="42"/>
                    <a:pt x="533" y="30"/>
                    <a:pt x="537" y="21"/>
                  </a:cubicBezTo>
                  <a:cubicBezTo>
                    <a:pt x="541" y="12"/>
                    <a:pt x="543" y="6"/>
                    <a:pt x="546" y="0"/>
                  </a:cubicBezTo>
                </a:path>
              </a:pathLst>
            </a:custGeom>
            <a:noFill/>
            <a:ln w="19050">
              <a:solidFill>
                <a:srgbClr val="FF0066"/>
              </a:solidFill>
              <a:round/>
              <a:headEnd/>
              <a:tailEnd/>
            </a:ln>
          </p:spPr>
          <p:txBody>
            <a:bodyPr/>
            <a:lstStyle/>
            <a:p>
              <a:endParaRPr lang="en-US"/>
            </a:p>
          </p:txBody>
        </p:sp>
        <p:sp>
          <p:nvSpPr>
            <p:cNvPr id="14362" name="Freeform 37"/>
            <p:cNvSpPr>
              <a:spLocks/>
            </p:cNvSpPr>
            <p:nvPr/>
          </p:nvSpPr>
          <p:spPr bwMode="auto">
            <a:xfrm>
              <a:off x="1163638" y="5922963"/>
              <a:ext cx="414337" cy="490537"/>
            </a:xfrm>
            <a:custGeom>
              <a:avLst/>
              <a:gdLst>
                <a:gd name="T0" fmla="*/ 2147483647 w 261"/>
                <a:gd name="T1" fmla="*/ 0 h 309"/>
                <a:gd name="T2" fmla="*/ 2147483647 w 261"/>
                <a:gd name="T3" fmla="*/ 2147483647 h 309"/>
                <a:gd name="T4" fmla="*/ 2147483647 w 261"/>
                <a:gd name="T5" fmla="*/ 2147483647 h 309"/>
                <a:gd name="T6" fmla="*/ 2147483647 w 261"/>
                <a:gd name="T7" fmla="*/ 2147483647 h 309"/>
                <a:gd name="T8" fmla="*/ 0 w 261"/>
                <a:gd name="T9" fmla="*/ 2147483647 h 309"/>
                <a:gd name="T10" fmla="*/ 2147483647 w 261"/>
                <a:gd name="T11" fmla="*/ 2147483647 h 309"/>
                <a:gd name="T12" fmla="*/ 2147483647 w 261"/>
                <a:gd name="T13" fmla="*/ 2147483647 h 309"/>
                <a:gd name="T14" fmla="*/ 2147483647 w 261"/>
                <a:gd name="T15" fmla="*/ 2147483647 h 309"/>
                <a:gd name="T16" fmla="*/ 2147483647 w 261"/>
                <a:gd name="T17" fmla="*/ 2147483647 h 309"/>
                <a:gd name="T18" fmla="*/ 2147483647 w 261"/>
                <a:gd name="T19" fmla="*/ 2147483647 h 309"/>
                <a:gd name="T20" fmla="*/ 2147483647 w 261"/>
                <a:gd name="T21" fmla="*/ 2147483647 h 309"/>
                <a:gd name="T22" fmla="*/ 2147483647 w 261"/>
                <a:gd name="T23" fmla="*/ 2147483647 h 309"/>
                <a:gd name="T24" fmla="*/ 2147483647 w 261"/>
                <a:gd name="T25" fmla="*/ 2147483647 h 309"/>
                <a:gd name="T26" fmla="*/ 2147483647 w 261"/>
                <a:gd name="T27" fmla="*/ 2147483647 h 309"/>
                <a:gd name="T28" fmla="*/ 2147483647 w 261"/>
                <a:gd name="T29" fmla="*/ 2147483647 h 309"/>
                <a:gd name="T30" fmla="*/ 2147483647 w 261"/>
                <a:gd name="T31" fmla="*/ 2147483647 h 309"/>
                <a:gd name="T32" fmla="*/ 2147483647 w 261"/>
                <a:gd name="T33" fmla="*/ 2147483647 h 309"/>
                <a:gd name="T34" fmla="*/ 2147483647 w 261"/>
                <a:gd name="T35" fmla="*/ 2147483647 h 309"/>
                <a:gd name="T36" fmla="*/ 2147483647 w 261"/>
                <a:gd name="T37" fmla="*/ 2147483647 h 309"/>
                <a:gd name="T38" fmla="*/ 2147483647 w 261"/>
                <a:gd name="T39" fmla="*/ 2147483647 h 309"/>
                <a:gd name="T40" fmla="*/ 2147483647 w 261"/>
                <a:gd name="T41" fmla="*/ 2147483647 h 3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
                <a:gd name="T64" fmla="*/ 0 h 309"/>
                <a:gd name="T65" fmla="*/ 261 w 261"/>
                <a:gd name="T66" fmla="*/ 309 h 3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 h="309">
                  <a:moveTo>
                    <a:pt x="45" y="0"/>
                  </a:moveTo>
                  <a:cubicBezTo>
                    <a:pt x="39" y="15"/>
                    <a:pt x="34" y="30"/>
                    <a:pt x="30" y="42"/>
                  </a:cubicBezTo>
                  <a:cubicBezTo>
                    <a:pt x="26" y="54"/>
                    <a:pt x="22" y="62"/>
                    <a:pt x="18" y="72"/>
                  </a:cubicBezTo>
                  <a:cubicBezTo>
                    <a:pt x="14" y="82"/>
                    <a:pt x="9" y="96"/>
                    <a:pt x="6" y="105"/>
                  </a:cubicBezTo>
                  <a:cubicBezTo>
                    <a:pt x="3" y="114"/>
                    <a:pt x="0" y="121"/>
                    <a:pt x="0" y="129"/>
                  </a:cubicBezTo>
                  <a:cubicBezTo>
                    <a:pt x="0" y="137"/>
                    <a:pt x="1" y="148"/>
                    <a:pt x="3" y="156"/>
                  </a:cubicBezTo>
                  <a:cubicBezTo>
                    <a:pt x="5" y="164"/>
                    <a:pt x="8" y="171"/>
                    <a:pt x="12" y="177"/>
                  </a:cubicBezTo>
                  <a:cubicBezTo>
                    <a:pt x="16" y="183"/>
                    <a:pt x="21" y="187"/>
                    <a:pt x="27" y="192"/>
                  </a:cubicBezTo>
                  <a:cubicBezTo>
                    <a:pt x="33" y="197"/>
                    <a:pt x="42" y="206"/>
                    <a:pt x="51" y="207"/>
                  </a:cubicBezTo>
                  <a:cubicBezTo>
                    <a:pt x="60" y="208"/>
                    <a:pt x="72" y="200"/>
                    <a:pt x="84" y="198"/>
                  </a:cubicBezTo>
                  <a:cubicBezTo>
                    <a:pt x="96" y="196"/>
                    <a:pt x="111" y="197"/>
                    <a:pt x="123" y="195"/>
                  </a:cubicBezTo>
                  <a:cubicBezTo>
                    <a:pt x="135" y="193"/>
                    <a:pt x="146" y="189"/>
                    <a:pt x="156" y="186"/>
                  </a:cubicBezTo>
                  <a:cubicBezTo>
                    <a:pt x="166" y="183"/>
                    <a:pt x="173" y="180"/>
                    <a:pt x="183" y="180"/>
                  </a:cubicBezTo>
                  <a:cubicBezTo>
                    <a:pt x="193" y="180"/>
                    <a:pt x="207" y="185"/>
                    <a:pt x="216" y="186"/>
                  </a:cubicBezTo>
                  <a:cubicBezTo>
                    <a:pt x="225" y="187"/>
                    <a:pt x="233" y="185"/>
                    <a:pt x="240" y="189"/>
                  </a:cubicBezTo>
                  <a:cubicBezTo>
                    <a:pt x="247" y="193"/>
                    <a:pt x="255" y="203"/>
                    <a:pt x="258" y="210"/>
                  </a:cubicBezTo>
                  <a:cubicBezTo>
                    <a:pt x="261" y="217"/>
                    <a:pt x="261" y="227"/>
                    <a:pt x="261" y="234"/>
                  </a:cubicBezTo>
                  <a:cubicBezTo>
                    <a:pt x="261" y="241"/>
                    <a:pt x="257" y="249"/>
                    <a:pt x="255" y="255"/>
                  </a:cubicBezTo>
                  <a:cubicBezTo>
                    <a:pt x="253" y="261"/>
                    <a:pt x="251" y="267"/>
                    <a:pt x="249" y="273"/>
                  </a:cubicBezTo>
                  <a:cubicBezTo>
                    <a:pt x="247" y="279"/>
                    <a:pt x="243" y="288"/>
                    <a:pt x="240" y="294"/>
                  </a:cubicBezTo>
                  <a:cubicBezTo>
                    <a:pt x="237" y="300"/>
                    <a:pt x="231" y="306"/>
                    <a:pt x="228" y="309"/>
                  </a:cubicBezTo>
                </a:path>
              </a:pathLst>
            </a:custGeom>
            <a:noFill/>
            <a:ln w="19050">
              <a:solidFill>
                <a:srgbClr val="CC0000"/>
              </a:solidFill>
              <a:round/>
              <a:headEnd/>
              <a:tailEnd/>
            </a:ln>
          </p:spPr>
          <p:txBody>
            <a:bodyPr/>
            <a:lstStyle/>
            <a:p>
              <a:endParaRPr lang="en-US"/>
            </a:p>
          </p:txBody>
        </p:sp>
        <p:sp>
          <p:nvSpPr>
            <p:cNvPr id="14363" name="Freeform 38"/>
            <p:cNvSpPr>
              <a:spLocks/>
            </p:cNvSpPr>
            <p:nvPr/>
          </p:nvSpPr>
          <p:spPr bwMode="auto">
            <a:xfrm>
              <a:off x="1154113" y="5792788"/>
              <a:ext cx="104775" cy="120650"/>
            </a:xfrm>
            <a:custGeom>
              <a:avLst/>
              <a:gdLst>
                <a:gd name="T0" fmla="*/ 0 w 66"/>
                <a:gd name="T1" fmla="*/ 2147483647 h 76"/>
                <a:gd name="T2" fmla="*/ 2147483647 w 66"/>
                <a:gd name="T3" fmla="*/ 2147483647 h 76"/>
                <a:gd name="T4" fmla="*/ 2147483647 w 66"/>
                <a:gd name="T5" fmla="*/ 2147483647 h 76"/>
                <a:gd name="T6" fmla="*/ 2147483647 w 66"/>
                <a:gd name="T7" fmla="*/ 2147483647 h 76"/>
                <a:gd name="T8" fmla="*/ 2147483647 w 66"/>
                <a:gd name="T9" fmla="*/ 2147483647 h 76"/>
                <a:gd name="T10" fmla="*/ 2147483647 w 66"/>
                <a:gd name="T11" fmla="*/ 2147483647 h 76"/>
                <a:gd name="T12" fmla="*/ 2147483647 w 66"/>
                <a:gd name="T13" fmla="*/ 2147483647 h 76"/>
                <a:gd name="T14" fmla="*/ 2147483647 w 66"/>
                <a:gd name="T15" fmla="*/ 2147483647 h 76"/>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6"/>
                <a:gd name="T26" fmla="*/ 66 w 66"/>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6">
                  <a:moveTo>
                    <a:pt x="0" y="55"/>
                  </a:moveTo>
                  <a:cubicBezTo>
                    <a:pt x="4" y="48"/>
                    <a:pt x="9" y="41"/>
                    <a:pt x="12" y="34"/>
                  </a:cubicBezTo>
                  <a:cubicBezTo>
                    <a:pt x="15" y="27"/>
                    <a:pt x="17" y="18"/>
                    <a:pt x="21" y="13"/>
                  </a:cubicBezTo>
                  <a:cubicBezTo>
                    <a:pt x="25" y="8"/>
                    <a:pt x="33" y="2"/>
                    <a:pt x="39" y="1"/>
                  </a:cubicBezTo>
                  <a:cubicBezTo>
                    <a:pt x="45" y="0"/>
                    <a:pt x="55" y="1"/>
                    <a:pt x="60" y="7"/>
                  </a:cubicBezTo>
                  <a:cubicBezTo>
                    <a:pt x="65" y="13"/>
                    <a:pt x="66" y="29"/>
                    <a:pt x="66" y="37"/>
                  </a:cubicBezTo>
                  <a:cubicBezTo>
                    <a:pt x="66" y="45"/>
                    <a:pt x="62" y="52"/>
                    <a:pt x="60" y="58"/>
                  </a:cubicBezTo>
                  <a:cubicBezTo>
                    <a:pt x="58" y="64"/>
                    <a:pt x="53" y="73"/>
                    <a:pt x="51" y="76"/>
                  </a:cubicBezTo>
                </a:path>
              </a:pathLst>
            </a:custGeom>
            <a:noFill/>
            <a:ln w="9525">
              <a:solidFill>
                <a:srgbClr val="FF0066"/>
              </a:solidFill>
              <a:round/>
              <a:headEnd/>
              <a:tailEnd/>
            </a:ln>
          </p:spPr>
          <p:txBody>
            <a:bodyPr/>
            <a:lstStyle/>
            <a:p>
              <a:endParaRPr lang="en-US"/>
            </a:p>
          </p:txBody>
        </p:sp>
        <p:sp>
          <p:nvSpPr>
            <p:cNvPr id="14364" name="Freeform 39"/>
            <p:cNvSpPr>
              <a:spLocks/>
            </p:cNvSpPr>
            <p:nvPr/>
          </p:nvSpPr>
          <p:spPr bwMode="auto">
            <a:xfrm>
              <a:off x="1177925" y="5832475"/>
              <a:ext cx="61913" cy="38100"/>
            </a:xfrm>
            <a:custGeom>
              <a:avLst/>
              <a:gdLst>
                <a:gd name="T0" fmla="*/ 0 w 39"/>
                <a:gd name="T1" fmla="*/ 2147483647 h 24"/>
                <a:gd name="T2" fmla="*/ 2147483647 w 39"/>
                <a:gd name="T3" fmla="*/ 2147483647 h 24"/>
                <a:gd name="T4" fmla="*/ 2147483647 w 39"/>
                <a:gd name="T5" fmla="*/ 2147483647 h 24"/>
                <a:gd name="T6" fmla="*/ 0 60000 65536"/>
                <a:gd name="T7" fmla="*/ 0 60000 65536"/>
                <a:gd name="T8" fmla="*/ 0 60000 65536"/>
                <a:gd name="T9" fmla="*/ 0 w 39"/>
                <a:gd name="T10" fmla="*/ 0 h 24"/>
                <a:gd name="T11" fmla="*/ 39 w 39"/>
                <a:gd name="T12" fmla="*/ 24 h 24"/>
              </a:gdLst>
              <a:ahLst/>
              <a:cxnLst>
                <a:cxn ang="T6">
                  <a:pos x="T0" y="T1"/>
                </a:cxn>
                <a:cxn ang="T7">
                  <a:pos x="T2" y="T3"/>
                </a:cxn>
                <a:cxn ang="T8">
                  <a:pos x="T4" y="T5"/>
                </a:cxn>
              </a:cxnLst>
              <a:rect l="T9" t="T10" r="T11" b="T12"/>
              <a:pathLst>
                <a:path w="39" h="24">
                  <a:moveTo>
                    <a:pt x="0" y="3"/>
                  </a:moveTo>
                  <a:cubicBezTo>
                    <a:pt x="6" y="1"/>
                    <a:pt x="12" y="0"/>
                    <a:pt x="18" y="3"/>
                  </a:cubicBezTo>
                  <a:cubicBezTo>
                    <a:pt x="24" y="6"/>
                    <a:pt x="35" y="19"/>
                    <a:pt x="39" y="24"/>
                  </a:cubicBezTo>
                </a:path>
              </a:pathLst>
            </a:custGeom>
            <a:noFill/>
            <a:ln w="9525">
              <a:solidFill>
                <a:srgbClr val="FF0066"/>
              </a:solidFill>
              <a:round/>
              <a:headEnd/>
              <a:tailEnd/>
            </a:ln>
          </p:spPr>
          <p:txBody>
            <a:bodyPr/>
            <a:lstStyle/>
            <a:p>
              <a:endParaRPr lang="en-US"/>
            </a:p>
          </p:txBody>
        </p:sp>
        <p:sp>
          <p:nvSpPr>
            <p:cNvPr id="14365" name="Freeform 40"/>
            <p:cNvSpPr>
              <a:spLocks/>
            </p:cNvSpPr>
            <p:nvPr/>
          </p:nvSpPr>
          <p:spPr bwMode="auto">
            <a:xfrm>
              <a:off x="1154113" y="5878513"/>
              <a:ext cx="80962" cy="34925"/>
            </a:xfrm>
            <a:custGeom>
              <a:avLst/>
              <a:gdLst>
                <a:gd name="T0" fmla="*/ 0 w 51"/>
                <a:gd name="T1" fmla="*/ 2147483647 h 22"/>
                <a:gd name="T2" fmla="*/ 2147483647 w 51"/>
                <a:gd name="T3" fmla="*/ 2147483647 h 22"/>
                <a:gd name="T4" fmla="*/ 2147483647 w 51"/>
                <a:gd name="T5" fmla="*/ 2147483647 h 22"/>
                <a:gd name="T6" fmla="*/ 2147483647 w 51"/>
                <a:gd name="T7" fmla="*/ 2147483647 h 22"/>
                <a:gd name="T8" fmla="*/ 0 60000 65536"/>
                <a:gd name="T9" fmla="*/ 0 60000 65536"/>
                <a:gd name="T10" fmla="*/ 0 60000 65536"/>
                <a:gd name="T11" fmla="*/ 0 60000 65536"/>
                <a:gd name="T12" fmla="*/ 0 w 51"/>
                <a:gd name="T13" fmla="*/ 0 h 22"/>
                <a:gd name="T14" fmla="*/ 51 w 51"/>
                <a:gd name="T15" fmla="*/ 22 h 22"/>
              </a:gdLst>
              <a:ahLst/>
              <a:cxnLst>
                <a:cxn ang="T8">
                  <a:pos x="T0" y="T1"/>
                </a:cxn>
                <a:cxn ang="T9">
                  <a:pos x="T2" y="T3"/>
                </a:cxn>
                <a:cxn ang="T10">
                  <a:pos x="T4" y="T5"/>
                </a:cxn>
                <a:cxn ang="T11">
                  <a:pos x="T6" y="T7"/>
                </a:cxn>
              </a:cxnLst>
              <a:rect l="T12" t="T13" r="T14" b="T15"/>
              <a:pathLst>
                <a:path w="51" h="22">
                  <a:moveTo>
                    <a:pt x="0" y="1"/>
                  </a:moveTo>
                  <a:cubicBezTo>
                    <a:pt x="7" y="0"/>
                    <a:pt x="15" y="0"/>
                    <a:pt x="21" y="1"/>
                  </a:cubicBezTo>
                  <a:cubicBezTo>
                    <a:pt x="27" y="2"/>
                    <a:pt x="34" y="4"/>
                    <a:pt x="39" y="7"/>
                  </a:cubicBezTo>
                  <a:cubicBezTo>
                    <a:pt x="44" y="10"/>
                    <a:pt x="49" y="19"/>
                    <a:pt x="51" y="22"/>
                  </a:cubicBezTo>
                </a:path>
              </a:pathLst>
            </a:custGeom>
            <a:noFill/>
            <a:ln w="9525">
              <a:solidFill>
                <a:srgbClr val="FF0066"/>
              </a:solidFill>
              <a:round/>
              <a:headEnd/>
              <a:tailEnd/>
            </a:ln>
          </p:spPr>
          <p:txBody>
            <a:bodyPr/>
            <a:lstStyle/>
            <a:p>
              <a:endParaRPr lang="en-US"/>
            </a:p>
          </p:txBody>
        </p:sp>
        <p:sp>
          <p:nvSpPr>
            <p:cNvPr id="14366" name="Freeform 41"/>
            <p:cNvSpPr>
              <a:spLocks/>
            </p:cNvSpPr>
            <p:nvPr/>
          </p:nvSpPr>
          <p:spPr bwMode="auto">
            <a:xfrm>
              <a:off x="749300" y="6264275"/>
              <a:ext cx="342900" cy="41275"/>
            </a:xfrm>
            <a:custGeom>
              <a:avLst/>
              <a:gdLst>
                <a:gd name="T0" fmla="*/ 0 w 216"/>
                <a:gd name="T1" fmla="*/ 2147483647 h 26"/>
                <a:gd name="T2" fmla="*/ 2147483647 w 216"/>
                <a:gd name="T3" fmla="*/ 2147483647 h 26"/>
                <a:gd name="T4" fmla="*/ 2147483647 w 216"/>
                <a:gd name="T5" fmla="*/ 2147483647 h 26"/>
                <a:gd name="T6" fmla="*/ 2147483647 w 216"/>
                <a:gd name="T7" fmla="*/ 2147483647 h 26"/>
                <a:gd name="T8" fmla="*/ 2147483647 w 216"/>
                <a:gd name="T9" fmla="*/ 2147483647 h 26"/>
                <a:gd name="T10" fmla="*/ 2147483647 w 216"/>
                <a:gd name="T11" fmla="*/ 2147483647 h 26"/>
                <a:gd name="T12" fmla="*/ 2147483647 w 216"/>
                <a:gd name="T13" fmla="*/ 2147483647 h 26"/>
                <a:gd name="T14" fmla="*/ 2147483647 w 216"/>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26"/>
                <a:gd name="T26" fmla="*/ 216 w 21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26">
                  <a:moveTo>
                    <a:pt x="0" y="1"/>
                  </a:moveTo>
                  <a:cubicBezTo>
                    <a:pt x="14" y="0"/>
                    <a:pt x="28" y="0"/>
                    <a:pt x="39" y="1"/>
                  </a:cubicBezTo>
                  <a:cubicBezTo>
                    <a:pt x="50" y="2"/>
                    <a:pt x="58" y="5"/>
                    <a:pt x="69" y="7"/>
                  </a:cubicBezTo>
                  <a:cubicBezTo>
                    <a:pt x="80" y="9"/>
                    <a:pt x="96" y="14"/>
                    <a:pt x="105" y="16"/>
                  </a:cubicBezTo>
                  <a:cubicBezTo>
                    <a:pt x="114" y="18"/>
                    <a:pt x="117" y="22"/>
                    <a:pt x="126" y="22"/>
                  </a:cubicBezTo>
                  <a:cubicBezTo>
                    <a:pt x="135" y="22"/>
                    <a:pt x="147" y="18"/>
                    <a:pt x="159" y="19"/>
                  </a:cubicBezTo>
                  <a:cubicBezTo>
                    <a:pt x="171" y="20"/>
                    <a:pt x="189" y="24"/>
                    <a:pt x="198" y="25"/>
                  </a:cubicBezTo>
                  <a:cubicBezTo>
                    <a:pt x="207" y="26"/>
                    <a:pt x="212" y="24"/>
                    <a:pt x="216" y="25"/>
                  </a:cubicBezTo>
                </a:path>
              </a:pathLst>
            </a:custGeom>
            <a:noFill/>
            <a:ln w="28575">
              <a:solidFill>
                <a:srgbClr val="FF0066"/>
              </a:solidFill>
              <a:round/>
              <a:headEnd/>
              <a:tailEnd/>
            </a:ln>
          </p:spPr>
          <p:txBody>
            <a:bodyPr/>
            <a:lstStyle/>
            <a:p>
              <a:endParaRPr lang="en-US"/>
            </a:p>
          </p:txBody>
        </p:sp>
        <p:sp>
          <p:nvSpPr>
            <p:cNvPr id="14367" name="Freeform 42"/>
            <p:cNvSpPr>
              <a:spLocks/>
            </p:cNvSpPr>
            <p:nvPr/>
          </p:nvSpPr>
          <p:spPr bwMode="auto">
            <a:xfrm>
              <a:off x="1020763" y="6326188"/>
              <a:ext cx="481012" cy="63500"/>
            </a:xfrm>
            <a:custGeom>
              <a:avLst/>
              <a:gdLst>
                <a:gd name="T0" fmla="*/ 0 w 303"/>
                <a:gd name="T1" fmla="*/ 2147483647 h 40"/>
                <a:gd name="T2" fmla="*/ 2147483647 w 303"/>
                <a:gd name="T3" fmla="*/ 2147483647 h 40"/>
                <a:gd name="T4" fmla="*/ 2147483647 w 303"/>
                <a:gd name="T5" fmla="*/ 2147483647 h 40"/>
                <a:gd name="T6" fmla="*/ 2147483647 w 303"/>
                <a:gd name="T7" fmla="*/ 2147483647 h 40"/>
                <a:gd name="T8" fmla="*/ 2147483647 w 303"/>
                <a:gd name="T9" fmla="*/ 2147483647 h 40"/>
                <a:gd name="T10" fmla="*/ 2147483647 w 303"/>
                <a:gd name="T11" fmla="*/ 2147483647 h 40"/>
                <a:gd name="T12" fmla="*/ 2147483647 w 303"/>
                <a:gd name="T13" fmla="*/ 2147483647 h 40"/>
                <a:gd name="T14" fmla="*/ 2147483647 w 303"/>
                <a:gd name="T15" fmla="*/ 2147483647 h 40"/>
                <a:gd name="T16" fmla="*/ 2147483647 w 303"/>
                <a:gd name="T17" fmla="*/ 2147483647 h 40"/>
                <a:gd name="T18" fmla="*/ 2147483647 w 303"/>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3"/>
                <a:gd name="T31" fmla="*/ 0 h 40"/>
                <a:gd name="T32" fmla="*/ 303 w 303"/>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3" h="40">
                  <a:moveTo>
                    <a:pt x="0" y="40"/>
                  </a:moveTo>
                  <a:cubicBezTo>
                    <a:pt x="13" y="34"/>
                    <a:pt x="27" y="29"/>
                    <a:pt x="39" y="25"/>
                  </a:cubicBezTo>
                  <a:cubicBezTo>
                    <a:pt x="51" y="21"/>
                    <a:pt x="64" y="15"/>
                    <a:pt x="75" y="13"/>
                  </a:cubicBezTo>
                  <a:cubicBezTo>
                    <a:pt x="86" y="11"/>
                    <a:pt x="93" y="15"/>
                    <a:pt x="108" y="13"/>
                  </a:cubicBezTo>
                  <a:cubicBezTo>
                    <a:pt x="123" y="11"/>
                    <a:pt x="151" y="2"/>
                    <a:pt x="165" y="1"/>
                  </a:cubicBezTo>
                  <a:cubicBezTo>
                    <a:pt x="179" y="0"/>
                    <a:pt x="182" y="6"/>
                    <a:pt x="192" y="7"/>
                  </a:cubicBezTo>
                  <a:cubicBezTo>
                    <a:pt x="202" y="8"/>
                    <a:pt x="216" y="8"/>
                    <a:pt x="228" y="10"/>
                  </a:cubicBezTo>
                  <a:cubicBezTo>
                    <a:pt x="240" y="12"/>
                    <a:pt x="255" y="19"/>
                    <a:pt x="264" y="22"/>
                  </a:cubicBezTo>
                  <a:cubicBezTo>
                    <a:pt x="273" y="25"/>
                    <a:pt x="276" y="24"/>
                    <a:pt x="282" y="25"/>
                  </a:cubicBezTo>
                  <a:cubicBezTo>
                    <a:pt x="288" y="26"/>
                    <a:pt x="299" y="28"/>
                    <a:pt x="303" y="28"/>
                  </a:cubicBezTo>
                </a:path>
              </a:pathLst>
            </a:custGeom>
            <a:noFill/>
            <a:ln w="76200">
              <a:solidFill>
                <a:srgbClr val="FF0066"/>
              </a:solidFill>
              <a:round/>
              <a:headEnd/>
              <a:tailEnd/>
            </a:ln>
          </p:spPr>
          <p:txBody>
            <a:bodyPr/>
            <a:lstStyle/>
            <a:p>
              <a:endParaRPr lang="en-US"/>
            </a:p>
          </p:txBody>
        </p:sp>
        <p:sp>
          <p:nvSpPr>
            <p:cNvPr id="14368" name="Freeform 43"/>
            <p:cNvSpPr>
              <a:spLocks/>
            </p:cNvSpPr>
            <p:nvPr/>
          </p:nvSpPr>
          <p:spPr bwMode="auto">
            <a:xfrm>
              <a:off x="168275" y="6513513"/>
              <a:ext cx="247650" cy="42862"/>
            </a:xfrm>
            <a:custGeom>
              <a:avLst/>
              <a:gdLst>
                <a:gd name="T0" fmla="*/ 0 w 156"/>
                <a:gd name="T1" fmla="*/ 0 h 27"/>
                <a:gd name="T2" fmla="*/ 2147483647 w 156"/>
                <a:gd name="T3" fmla="*/ 2147483647 h 27"/>
                <a:gd name="T4" fmla="*/ 2147483647 w 156"/>
                <a:gd name="T5" fmla="*/ 2147483647 h 27"/>
                <a:gd name="T6" fmla="*/ 2147483647 w 156"/>
                <a:gd name="T7" fmla="*/ 2147483647 h 27"/>
                <a:gd name="T8" fmla="*/ 2147483647 w 156"/>
                <a:gd name="T9" fmla="*/ 2147483647 h 27"/>
                <a:gd name="T10" fmla="*/ 0 60000 65536"/>
                <a:gd name="T11" fmla="*/ 0 60000 65536"/>
                <a:gd name="T12" fmla="*/ 0 60000 65536"/>
                <a:gd name="T13" fmla="*/ 0 60000 65536"/>
                <a:gd name="T14" fmla="*/ 0 60000 65536"/>
                <a:gd name="T15" fmla="*/ 0 w 156"/>
                <a:gd name="T16" fmla="*/ 0 h 27"/>
                <a:gd name="T17" fmla="*/ 156 w 156"/>
                <a:gd name="T18" fmla="*/ 27 h 27"/>
              </a:gdLst>
              <a:ahLst/>
              <a:cxnLst>
                <a:cxn ang="T10">
                  <a:pos x="T0" y="T1"/>
                </a:cxn>
                <a:cxn ang="T11">
                  <a:pos x="T2" y="T3"/>
                </a:cxn>
                <a:cxn ang="T12">
                  <a:pos x="T4" y="T5"/>
                </a:cxn>
                <a:cxn ang="T13">
                  <a:pos x="T6" y="T7"/>
                </a:cxn>
                <a:cxn ang="T14">
                  <a:pos x="T8" y="T9"/>
                </a:cxn>
              </a:cxnLst>
              <a:rect l="T15" t="T16" r="T17" b="T18"/>
              <a:pathLst>
                <a:path w="156" h="27">
                  <a:moveTo>
                    <a:pt x="0" y="0"/>
                  </a:moveTo>
                  <a:cubicBezTo>
                    <a:pt x="20" y="7"/>
                    <a:pt x="40" y="14"/>
                    <a:pt x="57" y="18"/>
                  </a:cubicBezTo>
                  <a:cubicBezTo>
                    <a:pt x="74" y="22"/>
                    <a:pt x="89" y="27"/>
                    <a:pt x="102" y="27"/>
                  </a:cubicBezTo>
                  <a:cubicBezTo>
                    <a:pt x="115" y="27"/>
                    <a:pt x="126" y="21"/>
                    <a:pt x="135" y="18"/>
                  </a:cubicBezTo>
                  <a:cubicBezTo>
                    <a:pt x="144" y="15"/>
                    <a:pt x="152" y="11"/>
                    <a:pt x="156" y="9"/>
                  </a:cubicBezTo>
                </a:path>
              </a:pathLst>
            </a:custGeom>
            <a:noFill/>
            <a:ln w="76200">
              <a:solidFill>
                <a:srgbClr val="CC0000"/>
              </a:solidFill>
              <a:round/>
              <a:headEnd/>
              <a:tailEnd/>
            </a:ln>
          </p:spPr>
          <p:txBody>
            <a:bodyPr/>
            <a:lstStyle/>
            <a:p>
              <a:endParaRPr lang="en-US"/>
            </a:p>
          </p:txBody>
        </p:sp>
        <p:sp>
          <p:nvSpPr>
            <p:cNvPr id="14369" name="Freeform 44"/>
            <p:cNvSpPr>
              <a:spLocks/>
            </p:cNvSpPr>
            <p:nvPr/>
          </p:nvSpPr>
          <p:spPr bwMode="auto">
            <a:xfrm>
              <a:off x="158750" y="6589713"/>
              <a:ext cx="176213" cy="61912"/>
            </a:xfrm>
            <a:custGeom>
              <a:avLst/>
              <a:gdLst>
                <a:gd name="T0" fmla="*/ 0 w 111"/>
                <a:gd name="T1" fmla="*/ 2147483647 h 39"/>
                <a:gd name="T2" fmla="*/ 2147483647 w 111"/>
                <a:gd name="T3" fmla="*/ 2147483647 h 39"/>
                <a:gd name="T4" fmla="*/ 2147483647 w 111"/>
                <a:gd name="T5" fmla="*/ 2147483647 h 39"/>
                <a:gd name="T6" fmla="*/ 2147483647 w 111"/>
                <a:gd name="T7" fmla="*/ 2147483647 h 39"/>
                <a:gd name="T8" fmla="*/ 2147483647 w 111"/>
                <a:gd name="T9" fmla="*/ 0 h 39"/>
                <a:gd name="T10" fmla="*/ 0 60000 65536"/>
                <a:gd name="T11" fmla="*/ 0 60000 65536"/>
                <a:gd name="T12" fmla="*/ 0 60000 65536"/>
                <a:gd name="T13" fmla="*/ 0 60000 65536"/>
                <a:gd name="T14" fmla="*/ 0 60000 65536"/>
                <a:gd name="T15" fmla="*/ 0 w 111"/>
                <a:gd name="T16" fmla="*/ 0 h 39"/>
                <a:gd name="T17" fmla="*/ 111 w 111"/>
                <a:gd name="T18" fmla="*/ 39 h 39"/>
              </a:gdLst>
              <a:ahLst/>
              <a:cxnLst>
                <a:cxn ang="T10">
                  <a:pos x="T0" y="T1"/>
                </a:cxn>
                <a:cxn ang="T11">
                  <a:pos x="T2" y="T3"/>
                </a:cxn>
                <a:cxn ang="T12">
                  <a:pos x="T4" y="T5"/>
                </a:cxn>
                <a:cxn ang="T13">
                  <a:pos x="T6" y="T7"/>
                </a:cxn>
                <a:cxn ang="T14">
                  <a:pos x="T8" y="T9"/>
                </a:cxn>
              </a:cxnLst>
              <a:rect l="T15" t="T16" r="T17" b="T18"/>
              <a:pathLst>
                <a:path w="111" h="39">
                  <a:moveTo>
                    <a:pt x="0" y="39"/>
                  </a:moveTo>
                  <a:cubicBezTo>
                    <a:pt x="10" y="36"/>
                    <a:pt x="21" y="34"/>
                    <a:pt x="30" y="33"/>
                  </a:cubicBezTo>
                  <a:cubicBezTo>
                    <a:pt x="39" y="32"/>
                    <a:pt x="45" y="35"/>
                    <a:pt x="54" y="33"/>
                  </a:cubicBezTo>
                  <a:cubicBezTo>
                    <a:pt x="63" y="31"/>
                    <a:pt x="75" y="23"/>
                    <a:pt x="84" y="18"/>
                  </a:cubicBezTo>
                  <a:cubicBezTo>
                    <a:pt x="93" y="13"/>
                    <a:pt x="105" y="4"/>
                    <a:pt x="111" y="0"/>
                  </a:cubicBezTo>
                </a:path>
              </a:pathLst>
            </a:custGeom>
            <a:noFill/>
            <a:ln w="38100">
              <a:solidFill>
                <a:srgbClr val="CC0000"/>
              </a:solidFill>
              <a:round/>
              <a:headEnd/>
              <a:tailEnd/>
            </a:ln>
          </p:spPr>
          <p:txBody>
            <a:bodyPr/>
            <a:lstStyle/>
            <a:p>
              <a:endParaRPr lang="en-US"/>
            </a:p>
          </p:txBody>
        </p:sp>
        <p:sp>
          <p:nvSpPr>
            <p:cNvPr id="14370" name="Freeform 45"/>
            <p:cNvSpPr>
              <a:spLocks/>
            </p:cNvSpPr>
            <p:nvPr/>
          </p:nvSpPr>
          <p:spPr bwMode="auto">
            <a:xfrm>
              <a:off x="2416175" y="6394450"/>
              <a:ext cx="738188" cy="85725"/>
            </a:xfrm>
            <a:custGeom>
              <a:avLst/>
              <a:gdLst>
                <a:gd name="T0" fmla="*/ 0 w 465"/>
                <a:gd name="T1" fmla="*/ 2147483647 h 54"/>
                <a:gd name="T2" fmla="*/ 2147483647 w 465"/>
                <a:gd name="T3" fmla="*/ 2147483647 h 54"/>
                <a:gd name="T4" fmla="*/ 2147483647 w 465"/>
                <a:gd name="T5" fmla="*/ 2147483647 h 54"/>
                <a:gd name="T6" fmla="*/ 2147483647 w 465"/>
                <a:gd name="T7" fmla="*/ 2147483647 h 54"/>
                <a:gd name="T8" fmla="*/ 2147483647 w 465"/>
                <a:gd name="T9" fmla="*/ 2147483647 h 54"/>
                <a:gd name="T10" fmla="*/ 2147483647 w 465"/>
                <a:gd name="T11" fmla="*/ 2147483647 h 54"/>
                <a:gd name="T12" fmla="*/ 2147483647 w 465"/>
                <a:gd name="T13" fmla="*/ 2147483647 h 54"/>
                <a:gd name="T14" fmla="*/ 2147483647 w 465"/>
                <a:gd name="T15" fmla="*/ 2147483647 h 54"/>
                <a:gd name="T16" fmla="*/ 2147483647 w 465"/>
                <a:gd name="T17" fmla="*/ 2147483647 h 54"/>
                <a:gd name="T18" fmla="*/ 2147483647 w 465"/>
                <a:gd name="T19" fmla="*/ 2147483647 h 54"/>
                <a:gd name="T20" fmla="*/ 2147483647 w 465"/>
                <a:gd name="T21" fmla="*/ 2147483647 h 54"/>
                <a:gd name="T22" fmla="*/ 2147483647 w 465"/>
                <a:gd name="T23" fmla="*/ 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5"/>
                <a:gd name="T37" fmla="*/ 0 h 54"/>
                <a:gd name="T38" fmla="*/ 465 w 465"/>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5" h="54">
                  <a:moveTo>
                    <a:pt x="0" y="24"/>
                  </a:moveTo>
                  <a:cubicBezTo>
                    <a:pt x="9" y="27"/>
                    <a:pt x="19" y="30"/>
                    <a:pt x="30" y="33"/>
                  </a:cubicBezTo>
                  <a:cubicBezTo>
                    <a:pt x="41" y="36"/>
                    <a:pt x="52" y="43"/>
                    <a:pt x="66" y="45"/>
                  </a:cubicBezTo>
                  <a:cubicBezTo>
                    <a:pt x="80" y="47"/>
                    <a:pt x="100" y="47"/>
                    <a:pt x="117" y="48"/>
                  </a:cubicBezTo>
                  <a:cubicBezTo>
                    <a:pt x="134" y="49"/>
                    <a:pt x="156" y="50"/>
                    <a:pt x="171" y="51"/>
                  </a:cubicBezTo>
                  <a:cubicBezTo>
                    <a:pt x="186" y="52"/>
                    <a:pt x="195" y="54"/>
                    <a:pt x="210" y="54"/>
                  </a:cubicBezTo>
                  <a:cubicBezTo>
                    <a:pt x="225" y="54"/>
                    <a:pt x="245" y="54"/>
                    <a:pt x="264" y="51"/>
                  </a:cubicBezTo>
                  <a:cubicBezTo>
                    <a:pt x="283" y="48"/>
                    <a:pt x="304" y="40"/>
                    <a:pt x="324" y="36"/>
                  </a:cubicBezTo>
                  <a:cubicBezTo>
                    <a:pt x="344" y="32"/>
                    <a:pt x="369" y="28"/>
                    <a:pt x="384" y="24"/>
                  </a:cubicBezTo>
                  <a:cubicBezTo>
                    <a:pt x="399" y="20"/>
                    <a:pt x="406" y="14"/>
                    <a:pt x="417" y="12"/>
                  </a:cubicBezTo>
                  <a:cubicBezTo>
                    <a:pt x="428" y="10"/>
                    <a:pt x="442" y="14"/>
                    <a:pt x="450" y="12"/>
                  </a:cubicBezTo>
                  <a:cubicBezTo>
                    <a:pt x="458" y="10"/>
                    <a:pt x="461" y="5"/>
                    <a:pt x="465" y="0"/>
                  </a:cubicBezTo>
                </a:path>
              </a:pathLst>
            </a:custGeom>
            <a:noFill/>
            <a:ln w="76200">
              <a:solidFill>
                <a:srgbClr val="CC0000"/>
              </a:solidFill>
              <a:round/>
              <a:headEnd/>
              <a:tailEnd/>
            </a:ln>
          </p:spPr>
          <p:txBody>
            <a:bodyPr/>
            <a:lstStyle/>
            <a:p>
              <a:endParaRPr lang="en-US"/>
            </a:p>
          </p:txBody>
        </p:sp>
        <p:sp>
          <p:nvSpPr>
            <p:cNvPr id="14371" name="Freeform 46"/>
            <p:cNvSpPr>
              <a:spLocks/>
            </p:cNvSpPr>
            <p:nvPr/>
          </p:nvSpPr>
          <p:spPr bwMode="auto">
            <a:xfrm>
              <a:off x="1878013" y="6248400"/>
              <a:ext cx="1276350" cy="180975"/>
            </a:xfrm>
            <a:custGeom>
              <a:avLst/>
              <a:gdLst>
                <a:gd name="T0" fmla="*/ 0 w 804"/>
                <a:gd name="T1" fmla="*/ 2147483647 h 114"/>
                <a:gd name="T2" fmla="*/ 2147483647 w 804"/>
                <a:gd name="T3" fmla="*/ 2147483647 h 114"/>
                <a:gd name="T4" fmla="*/ 2147483647 w 804"/>
                <a:gd name="T5" fmla="*/ 2147483647 h 114"/>
                <a:gd name="T6" fmla="*/ 2147483647 w 804"/>
                <a:gd name="T7" fmla="*/ 2147483647 h 114"/>
                <a:gd name="T8" fmla="*/ 2147483647 w 804"/>
                <a:gd name="T9" fmla="*/ 2147483647 h 114"/>
                <a:gd name="T10" fmla="*/ 2147483647 w 804"/>
                <a:gd name="T11" fmla="*/ 2147483647 h 114"/>
                <a:gd name="T12" fmla="*/ 2147483647 w 804"/>
                <a:gd name="T13" fmla="*/ 2147483647 h 114"/>
                <a:gd name="T14" fmla="*/ 2147483647 w 804"/>
                <a:gd name="T15" fmla="*/ 2147483647 h 114"/>
                <a:gd name="T16" fmla="*/ 2147483647 w 804"/>
                <a:gd name="T17" fmla="*/ 2147483647 h 114"/>
                <a:gd name="T18" fmla="*/ 2147483647 w 804"/>
                <a:gd name="T19" fmla="*/ 214748364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4"/>
                <a:gd name="T31" fmla="*/ 0 h 114"/>
                <a:gd name="T32" fmla="*/ 804 w 80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4" h="114">
                  <a:moveTo>
                    <a:pt x="0" y="113"/>
                  </a:moveTo>
                  <a:cubicBezTo>
                    <a:pt x="31" y="113"/>
                    <a:pt x="63" y="114"/>
                    <a:pt x="93" y="113"/>
                  </a:cubicBezTo>
                  <a:cubicBezTo>
                    <a:pt x="123" y="112"/>
                    <a:pt x="152" y="110"/>
                    <a:pt x="183" y="107"/>
                  </a:cubicBezTo>
                  <a:cubicBezTo>
                    <a:pt x="214" y="104"/>
                    <a:pt x="248" y="99"/>
                    <a:pt x="282" y="92"/>
                  </a:cubicBezTo>
                  <a:cubicBezTo>
                    <a:pt x="316" y="85"/>
                    <a:pt x="356" y="74"/>
                    <a:pt x="390" y="65"/>
                  </a:cubicBezTo>
                  <a:cubicBezTo>
                    <a:pt x="424" y="56"/>
                    <a:pt x="461" y="46"/>
                    <a:pt x="489" y="38"/>
                  </a:cubicBezTo>
                  <a:cubicBezTo>
                    <a:pt x="517" y="30"/>
                    <a:pt x="534" y="23"/>
                    <a:pt x="558" y="17"/>
                  </a:cubicBezTo>
                  <a:cubicBezTo>
                    <a:pt x="582" y="11"/>
                    <a:pt x="607" y="4"/>
                    <a:pt x="636" y="2"/>
                  </a:cubicBezTo>
                  <a:cubicBezTo>
                    <a:pt x="665" y="0"/>
                    <a:pt x="704" y="0"/>
                    <a:pt x="732" y="2"/>
                  </a:cubicBezTo>
                  <a:cubicBezTo>
                    <a:pt x="760" y="4"/>
                    <a:pt x="782" y="9"/>
                    <a:pt x="804" y="14"/>
                  </a:cubicBezTo>
                </a:path>
              </a:pathLst>
            </a:custGeom>
            <a:noFill/>
            <a:ln w="76200">
              <a:solidFill>
                <a:srgbClr val="FF0066"/>
              </a:solidFill>
              <a:round/>
              <a:headEnd/>
              <a:tailEnd/>
            </a:ln>
          </p:spPr>
          <p:txBody>
            <a:bodyPr/>
            <a:lstStyle/>
            <a:p>
              <a:endParaRPr lang="en-US"/>
            </a:p>
          </p:txBody>
        </p:sp>
        <p:sp>
          <p:nvSpPr>
            <p:cNvPr id="14372" name="Freeform 47"/>
            <p:cNvSpPr>
              <a:spLocks/>
            </p:cNvSpPr>
            <p:nvPr/>
          </p:nvSpPr>
          <p:spPr bwMode="auto">
            <a:xfrm>
              <a:off x="825500" y="6399213"/>
              <a:ext cx="204788" cy="152400"/>
            </a:xfrm>
            <a:custGeom>
              <a:avLst/>
              <a:gdLst>
                <a:gd name="T0" fmla="*/ 0 w 129"/>
                <a:gd name="T1" fmla="*/ 2147483647 h 96"/>
                <a:gd name="T2" fmla="*/ 2147483647 w 129"/>
                <a:gd name="T3" fmla="*/ 2147483647 h 96"/>
                <a:gd name="T4" fmla="*/ 2147483647 w 129"/>
                <a:gd name="T5" fmla="*/ 2147483647 h 96"/>
                <a:gd name="T6" fmla="*/ 2147483647 w 129"/>
                <a:gd name="T7" fmla="*/ 2147483647 h 96"/>
                <a:gd name="T8" fmla="*/ 2147483647 w 129"/>
                <a:gd name="T9" fmla="*/ 2147483647 h 96"/>
                <a:gd name="T10" fmla="*/ 2147483647 w 129"/>
                <a:gd name="T11" fmla="*/ 0 h 96"/>
                <a:gd name="T12" fmla="*/ 0 60000 65536"/>
                <a:gd name="T13" fmla="*/ 0 60000 65536"/>
                <a:gd name="T14" fmla="*/ 0 60000 65536"/>
                <a:gd name="T15" fmla="*/ 0 60000 65536"/>
                <a:gd name="T16" fmla="*/ 0 60000 65536"/>
                <a:gd name="T17" fmla="*/ 0 60000 65536"/>
                <a:gd name="T18" fmla="*/ 0 w 129"/>
                <a:gd name="T19" fmla="*/ 0 h 96"/>
                <a:gd name="T20" fmla="*/ 129 w 129"/>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29" h="96">
                  <a:moveTo>
                    <a:pt x="0" y="96"/>
                  </a:moveTo>
                  <a:cubicBezTo>
                    <a:pt x="10" y="90"/>
                    <a:pt x="20" y="85"/>
                    <a:pt x="30" y="78"/>
                  </a:cubicBezTo>
                  <a:cubicBezTo>
                    <a:pt x="40" y="71"/>
                    <a:pt x="51" y="64"/>
                    <a:pt x="60" y="57"/>
                  </a:cubicBezTo>
                  <a:cubicBezTo>
                    <a:pt x="69" y="50"/>
                    <a:pt x="76" y="43"/>
                    <a:pt x="84" y="36"/>
                  </a:cubicBezTo>
                  <a:cubicBezTo>
                    <a:pt x="92" y="29"/>
                    <a:pt x="101" y="24"/>
                    <a:pt x="108" y="18"/>
                  </a:cubicBezTo>
                  <a:cubicBezTo>
                    <a:pt x="115" y="12"/>
                    <a:pt x="122" y="6"/>
                    <a:pt x="129" y="0"/>
                  </a:cubicBezTo>
                </a:path>
              </a:pathLst>
            </a:custGeom>
            <a:noFill/>
            <a:ln w="76200">
              <a:solidFill>
                <a:srgbClr val="FF0066"/>
              </a:solidFill>
              <a:round/>
              <a:headEnd/>
              <a:tailEnd/>
            </a:ln>
          </p:spPr>
          <p:txBody>
            <a:bodyPr/>
            <a:lstStyle/>
            <a:p>
              <a:endParaRPr lang="en-US"/>
            </a:p>
          </p:txBody>
        </p:sp>
        <p:sp>
          <p:nvSpPr>
            <p:cNvPr id="14373" name="Freeform 48"/>
            <p:cNvSpPr>
              <a:spLocks/>
            </p:cNvSpPr>
            <p:nvPr/>
          </p:nvSpPr>
          <p:spPr bwMode="auto">
            <a:xfrm>
              <a:off x="1706563" y="6418263"/>
              <a:ext cx="719137" cy="133350"/>
            </a:xfrm>
            <a:custGeom>
              <a:avLst/>
              <a:gdLst>
                <a:gd name="T0" fmla="*/ 0 w 453"/>
                <a:gd name="T1" fmla="*/ 0 h 84"/>
                <a:gd name="T2" fmla="*/ 2147483647 w 453"/>
                <a:gd name="T3" fmla="*/ 2147483647 h 84"/>
                <a:gd name="T4" fmla="*/ 2147483647 w 453"/>
                <a:gd name="T5" fmla="*/ 2147483647 h 84"/>
                <a:gd name="T6" fmla="*/ 2147483647 w 453"/>
                <a:gd name="T7" fmla="*/ 2147483647 h 84"/>
                <a:gd name="T8" fmla="*/ 2147483647 w 453"/>
                <a:gd name="T9" fmla="*/ 2147483647 h 84"/>
                <a:gd name="T10" fmla="*/ 2147483647 w 453"/>
                <a:gd name="T11" fmla="*/ 2147483647 h 84"/>
                <a:gd name="T12" fmla="*/ 2147483647 w 453"/>
                <a:gd name="T13" fmla="*/ 2147483647 h 84"/>
                <a:gd name="T14" fmla="*/ 2147483647 w 453"/>
                <a:gd name="T15" fmla="*/ 2147483647 h 84"/>
                <a:gd name="T16" fmla="*/ 2147483647 w 453"/>
                <a:gd name="T17" fmla="*/ 2147483647 h 84"/>
                <a:gd name="T18" fmla="*/ 2147483647 w 453"/>
                <a:gd name="T19" fmla="*/ 2147483647 h 84"/>
                <a:gd name="T20" fmla="*/ 2147483647 w 453"/>
                <a:gd name="T21" fmla="*/ 2147483647 h 84"/>
                <a:gd name="T22" fmla="*/ 2147483647 w 453"/>
                <a:gd name="T23" fmla="*/ 2147483647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84"/>
                <a:gd name="T38" fmla="*/ 453 w 453"/>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84">
                  <a:moveTo>
                    <a:pt x="0" y="0"/>
                  </a:moveTo>
                  <a:cubicBezTo>
                    <a:pt x="13" y="10"/>
                    <a:pt x="27" y="21"/>
                    <a:pt x="39" y="27"/>
                  </a:cubicBezTo>
                  <a:cubicBezTo>
                    <a:pt x="51" y="33"/>
                    <a:pt x="62" y="34"/>
                    <a:pt x="72" y="39"/>
                  </a:cubicBezTo>
                  <a:cubicBezTo>
                    <a:pt x="82" y="44"/>
                    <a:pt x="85" y="52"/>
                    <a:pt x="99" y="57"/>
                  </a:cubicBezTo>
                  <a:cubicBezTo>
                    <a:pt x="113" y="62"/>
                    <a:pt x="139" y="65"/>
                    <a:pt x="156" y="69"/>
                  </a:cubicBezTo>
                  <a:cubicBezTo>
                    <a:pt x="173" y="73"/>
                    <a:pt x="189" y="79"/>
                    <a:pt x="204" y="81"/>
                  </a:cubicBezTo>
                  <a:cubicBezTo>
                    <a:pt x="219" y="83"/>
                    <a:pt x="233" y="84"/>
                    <a:pt x="249" y="84"/>
                  </a:cubicBezTo>
                  <a:cubicBezTo>
                    <a:pt x="265" y="84"/>
                    <a:pt x="284" y="81"/>
                    <a:pt x="303" y="78"/>
                  </a:cubicBezTo>
                  <a:cubicBezTo>
                    <a:pt x="322" y="75"/>
                    <a:pt x="346" y="67"/>
                    <a:pt x="363" y="63"/>
                  </a:cubicBezTo>
                  <a:cubicBezTo>
                    <a:pt x="380" y="59"/>
                    <a:pt x="398" y="56"/>
                    <a:pt x="408" y="54"/>
                  </a:cubicBezTo>
                  <a:cubicBezTo>
                    <a:pt x="418" y="52"/>
                    <a:pt x="419" y="52"/>
                    <a:pt x="426" y="48"/>
                  </a:cubicBezTo>
                  <a:cubicBezTo>
                    <a:pt x="433" y="44"/>
                    <a:pt x="447" y="34"/>
                    <a:pt x="453" y="30"/>
                  </a:cubicBezTo>
                </a:path>
              </a:pathLst>
            </a:custGeom>
            <a:noFill/>
            <a:ln w="57150">
              <a:solidFill>
                <a:srgbClr val="CC0000"/>
              </a:solidFill>
              <a:round/>
              <a:headEnd/>
              <a:tailEnd/>
            </a:ln>
          </p:spPr>
          <p:txBody>
            <a:bodyPr/>
            <a:lstStyle/>
            <a:p>
              <a:endParaRPr lang="en-US"/>
            </a:p>
          </p:txBody>
        </p:sp>
        <p:sp>
          <p:nvSpPr>
            <p:cNvPr id="14374" name="Freeform 49"/>
            <p:cNvSpPr>
              <a:spLocks/>
            </p:cNvSpPr>
            <p:nvPr/>
          </p:nvSpPr>
          <p:spPr bwMode="auto">
            <a:xfrm>
              <a:off x="592138" y="6289675"/>
              <a:ext cx="1657350" cy="220663"/>
            </a:xfrm>
            <a:custGeom>
              <a:avLst/>
              <a:gdLst>
                <a:gd name="T0" fmla="*/ 0 w 1044"/>
                <a:gd name="T1" fmla="*/ 2147483647 h 139"/>
                <a:gd name="T2" fmla="*/ 2147483647 w 1044"/>
                <a:gd name="T3" fmla="*/ 2147483647 h 139"/>
                <a:gd name="T4" fmla="*/ 2147483647 w 1044"/>
                <a:gd name="T5" fmla="*/ 2147483647 h 139"/>
                <a:gd name="T6" fmla="*/ 2147483647 w 1044"/>
                <a:gd name="T7" fmla="*/ 2147483647 h 139"/>
                <a:gd name="T8" fmla="*/ 2147483647 w 1044"/>
                <a:gd name="T9" fmla="*/ 2147483647 h 139"/>
                <a:gd name="T10" fmla="*/ 2147483647 w 1044"/>
                <a:gd name="T11" fmla="*/ 2147483647 h 139"/>
                <a:gd name="T12" fmla="*/ 2147483647 w 1044"/>
                <a:gd name="T13" fmla="*/ 2147483647 h 139"/>
                <a:gd name="T14" fmla="*/ 2147483647 w 1044"/>
                <a:gd name="T15" fmla="*/ 2147483647 h 139"/>
                <a:gd name="T16" fmla="*/ 2147483647 w 1044"/>
                <a:gd name="T17" fmla="*/ 2147483647 h 139"/>
                <a:gd name="T18" fmla="*/ 2147483647 w 1044"/>
                <a:gd name="T19" fmla="*/ 2147483647 h 139"/>
                <a:gd name="T20" fmla="*/ 2147483647 w 1044"/>
                <a:gd name="T21" fmla="*/ 2147483647 h 139"/>
                <a:gd name="T22" fmla="*/ 2147483647 w 1044"/>
                <a:gd name="T23" fmla="*/ 2147483647 h 139"/>
                <a:gd name="T24" fmla="*/ 2147483647 w 1044"/>
                <a:gd name="T25" fmla="*/ 2147483647 h 139"/>
                <a:gd name="T26" fmla="*/ 2147483647 w 1044"/>
                <a:gd name="T27" fmla="*/ 2147483647 h 139"/>
                <a:gd name="T28" fmla="*/ 2147483647 w 1044"/>
                <a:gd name="T29" fmla="*/ 2147483647 h 139"/>
                <a:gd name="T30" fmla="*/ 2147483647 w 1044"/>
                <a:gd name="T31" fmla="*/ 2147483647 h 139"/>
                <a:gd name="T32" fmla="*/ 2147483647 w 1044"/>
                <a:gd name="T33" fmla="*/ 2147483647 h 139"/>
                <a:gd name="T34" fmla="*/ 2147483647 w 1044"/>
                <a:gd name="T35" fmla="*/ 2147483647 h 139"/>
                <a:gd name="T36" fmla="*/ 2147483647 w 1044"/>
                <a:gd name="T37" fmla="*/ 2147483647 h 139"/>
                <a:gd name="T38" fmla="*/ 2147483647 w 1044"/>
                <a:gd name="T39" fmla="*/ 2147483647 h 139"/>
                <a:gd name="T40" fmla="*/ 2147483647 w 1044"/>
                <a:gd name="T41" fmla="*/ 2147483647 h 139"/>
                <a:gd name="T42" fmla="*/ 2147483647 w 1044"/>
                <a:gd name="T43" fmla="*/ 2147483647 h 139"/>
                <a:gd name="T44" fmla="*/ 2147483647 w 1044"/>
                <a:gd name="T45" fmla="*/ 2147483647 h 139"/>
                <a:gd name="T46" fmla="*/ 2147483647 w 1044"/>
                <a:gd name="T47" fmla="*/ 2147483647 h 139"/>
                <a:gd name="T48" fmla="*/ 2147483647 w 1044"/>
                <a:gd name="T49" fmla="*/ 2147483647 h 139"/>
                <a:gd name="T50" fmla="*/ 2147483647 w 1044"/>
                <a:gd name="T51" fmla="*/ 0 h 139"/>
                <a:gd name="T52" fmla="*/ 2147483647 w 1044"/>
                <a:gd name="T53" fmla="*/ 2147483647 h 139"/>
                <a:gd name="T54" fmla="*/ 2147483647 w 1044"/>
                <a:gd name="T55" fmla="*/ 2147483647 h 139"/>
                <a:gd name="T56" fmla="*/ 2147483647 w 1044"/>
                <a:gd name="T57" fmla="*/ 2147483647 h 139"/>
                <a:gd name="T58" fmla="*/ 2147483647 w 1044"/>
                <a:gd name="T59" fmla="*/ 2147483647 h 139"/>
                <a:gd name="T60" fmla="*/ 2147483647 w 1044"/>
                <a:gd name="T61" fmla="*/ 2147483647 h 1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4"/>
                <a:gd name="T94" fmla="*/ 0 h 139"/>
                <a:gd name="T95" fmla="*/ 1044 w 1044"/>
                <a:gd name="T96" fmla="*/ 139 h 1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4" h="139">
                  <a:moveTo>
                    <a:pt x="0" y="129"/>
                  </a:moveTo>
                  <a:cubicBezTo>
                    <a:pt x="11" y="126"/>
                    <a:pt x="23" y="123"/>
                    <a:pt x="36" y="120"/>
                  </a:cubicBezTo>
                  <a:cubicBezTo>
                    <a:pt x="49" y="117"/>
                    <a:pt x="64" y="112"/>
                    <a:pt x="78" y="111"/>
                  </a:cubicBezTo>
                  <a:cubicBezTo>
                    <a:pt x="92" y="110"/>
                    <a:pt x="108" y="112"/>
                    <a:pt x="120" y="111"/>
                  </a:cubicBezTo>
                  <a:cubicBezTo>
                    <a:pt x="132" y="110"/>
                    <a:pt x="140" y="108"/>
                    <a:pt x="150" y="108"/>
                  </a:cubicBezTo>
                  <a:cubicBezTo>
                    <a:pt x="160" y="108"/>
                    <a:pt x="169" y="108"/>
                    <a:pt x="180" y="108"/>
                  </a:cubicBezTo>
                  <a:cubicBezTo>
                    <a:pt x="191" y="108"/>
                    <a:pt x="203" y="110"/>
                    <a:pt x="216" y="111"/>
                  </a:cubicBezTo>
                  <a:cubicBezTo>
                    <a:pt x="229" y="112"/>
                    <a:pt x="245" y="110"/>
                    <a:pt x="258" y="111"/>
                  </a:cubicBezTo>
                  <a:cubicBezTo>
                    <a:pt x="271" y="112"/>
                    <a:pt x="284" y="115"/>
                    <a:pt x="294" y="117"/>
                  </a:cubicBezTo>
                  <a:cubicBezTo>
                    <a:pt x="304" y="119"/>
                    <a:pt x="311" y="122"/>
                    <a:pt x="321" y="123"/>
                  </a:cubicBezTo>
                  <a:cubicBezTo>
                    <a:pt x="331" y="124"/>
                    <a:pt x="347" y="125"/>
                    <a:pt x="357" y="126"/>
                  </a:cubicBezTo>
                  <a:cubicBezTo>
                    <a:pt x="367" y="127"/>
                    <a:pt x="372" y="127"/>
                    <a:pt x="384" y="129"/>
                  </a:cubicBezTo>
                  <a:cubicBezTo>
                    <a:pt x="396" y="131"/>
                    <a:pt x="416" y="137"/>
                    <a:pt x="429" y="138"/>
                  </a:cubicBezTo>
                  <a:cubicBezTo>
                    <a:pt x="442" y="139"/>
                    <a:pt x="453" y="136"/>
                    <a:pt x="465" y="135"/>
                  </a:cubicBezTo>
                  <a:cubicBezTo>
                    <a:pt x="477" y="134"/>
                    <a:pt x="493" y="133"/>
                    <a:pt x="504" y="132"/>
                  </a:cubicBezTo>
                  <a:cubicBezTo>
                    <a:pt x="515" y="131"/>
                    <a:pt x="523" y="128"/>
                    <a:pt x="534" y="126"/>
                  </a:cubicBezTo>
                  <a:cubicBezTo>
                    <a:pt x="545" y="124"/>
                    <a:pt x="560" y="122"/>
                    <a:pt x="573" y="120"/>
                  </a:cubicBezTo>
                  <a:cubicBezTo>
                    <a:pt x="586" y="118"/>
                    <a:pt x="602" y="117"/>
                    <a:pt x="612" y="114"/>
                  </a:cubicBezTo>
                  <a:cubicBezTo>
                    <a:pt x="622" y="111"/>
                    <a:pt x="629" y="103"/>
                    <a:pt x="636" y="99"/>
                  </a:cubicBezTo>
                  <a:cubicBezTo>
                    <a:pt x="643" y="95"/>
                    <a:pt x="645" y="93"/>
                    <a:pt x="657" y="87"/>
                  </a:cubicBezTo>
                  <a:cubicBezTo>
                    <a:pt x="669" y="81"/>
                    <a:pt x="697" y="67"/>
                    <a:pt x="711" y="60"/>
                  </a:cubicBezTo>
                  <a:cubicBezTo>
                    <a:pt x="725" y="53"/>
                    <a:pt x="732" y="47"/>
                    <a:pt x="744" y="42"/>
                  </a:cubicBezTo>
                  <a:cubicBezTo>
                    <a:pt x="756" y="37"/>
                    <a:pt x="772" y="31"/>
                    <a:pt x="786" y="27"/>
                  </a:cubicBezTo>
                  <a:cubicBezTo>
                    <a:pt x="800" y="23"/>
                    <a:pt x="816" y="18"/>
                    <a:pt x="831" y="15"/>
                  </a:cubicBezTo>
                  <a:cubicBezTo>
                    <a:pt x="846" y="12"/>
                    <a:pt x="865" y="8"/>
                    <a:pt x="876" y="6"/>
                  </a:cubicBezTo>
                  <a:cubicBezTo>
                    <a:pt x="887" y="4"/>
                    <a:pt x="889" y="0"/>
                    <a:pt x="900" y="0"/>
                  </a:cubicBezTo>
                  <a:cubicBezTo>
                    <a:pt x="911" y="0"/>
                    <a:pt x="934" y="2"/>
                    <a:pt x="945" y="3"/>
                  </a:cubicBezTo>
                  <a:cubicBezTo>
                    <a:pt x="956" y="4"/>
                    <a:pt x="960" y="5"/>
                    <a:pt x="969" y="9"/>
                  </a:cubicBezTo>
                  <a:cubicBezTo>
                    <a:pt x="978" y="13"/>
                    <a:pt x="990" y="20"/>
                    <a:pt x="999" y="24"/>
                  </a:cubicBezTo>
                  <a:cubicBezTo>
                    <a:pt x="1008" y="28"/>
                    <a:pt x="1019" y="31"/>
                    <a:pt x="1026" y="33"/>
                  </a:cubicBezTo>
                  <a:cubicBezTo>
                    <a:pt x="1033" y="35"/>
                    <a:pt x="1041" y="36"/>
                    <a:pt x="1044" y="36"/>
                  </a:cubicBezTo>
                </a:path>
              </a:pathLst>
            </a:custGeom>
            <a:noFill/>
            <a:ln w="76200">
              <a:solidFill>
                <a:srgbClr val="CC0000"/>
              </a:solidFill>
              <a:round/>
              <a:headEnd/>
              <a:tailEnd/>
            </a:ln>
          </p:spPr>
          <p:txBody>
            <a:bodyPr/>
            <a:lstStyle/>
            <a:p>
              <a:endParaRPr lang="en-US"/>
            </a:p>
          </p:txBody>
        </p:sp>
      </p:grpSp>
      <p:sp>
        <p:nvSpPr>
          <p:cNvPr id="14338" name="Textfeld 1"/>
          <p:cNvSpPr txBox="1">
            <a:spLocks noChangeArrowheads="1"/>
          </p:cNvSpPr>
          <p:nvPr/>
        </p:nvSpPr>
        <p:spPr bwMode="auto">
          <a:xfrm flipH="1">
            <a:off x="499670" y="369889"/>
            <a:ext cx="3182040" cy="954107"/>
          </a:xfrm>
          <a:prstGeom prst="rect">
            <a:avLst/>
          </a:prstGeom>
          <a:noFill/>
          <a:ln w="9525">
            <a:noFill/>
            <a:miter lim="800000"/>
            <a:headEnd/>
            <a:tailEnd/>
          </a:ln>
        </p:spPr>
        <p:txBody>
          <a:bodyPr wrap="square">
            <a:spAutoFit/>
          </a:bodyPr>
          <a:lstStyle/>
          <a:p>
            <a:pPr algn="ctr"/>
            <a:r>
              <a:rPr lang="en-US" sz="2800" b="1" dirty="0">
                <a:solidFill>
                  <a:srgbClr val="8901F3"/>
                </a:solidFill>
                <a:latin typeface="Book Antiqua" pitchFamily="18" charset="0"/>
              </a:rPr>
              <a:t>Incorporation of </a:t>
            </a:r>
            <a:endParaRPr lang="en-US" sz="2800" b="1" dirty="0" smtClean="0">
              <a:solidFill>
                <a:srgbClr val="8901F3"/>
              </a:solidFill>
              <a:latin typeface="Book Antiqua" pitchFamily="18" charset="0"/>
            </a:endParaRPr>
          </a:p>
          <a:p>
            <a:pPr algn="ctr"/>
            <a:r>
              <a:rPr lang="en-US" sz="2800" b="1" dirty="0" err="1" smtClean="0">
                <a:solidFill>
                  <a:srgbClr val="8901F3"/>
                </a:solidFill>
                <a:latin typeface="Book Antiqua" pitchFamily="18" charset="0"/>
              </a:rPr>
              <a:t>EtG</a:t>
            </a:r>
            <a:r>
              <a:rPr lang="en-US" sz="2800" b="1" dirty="0" smtClean="0">
                <a:solidFill>
                  <a:srgbClr val="8901F3"/>
                </a:solidFill>
                <a:latin typeface="Book Antiqua" pitchFamily="18" charset="0"/>
              </a:rPr>
              <a:t> in </a:t>
            </a:r>
            <a:r>
              <a:rPr lang="en-US" sz="2800" b="1" dirty="0">
                <a:solidFill>
                  <a:srgbClr val="8901F3"/>
                </a:solidFill>
                <a:latin typeface="Book Antiqua" pitchFamily="18" charset="0"/>
              </a:rPr>
              <a:t>hair</a:t>
            </a:r>
          </a:p>
        </p:txBody>
      </p:sp>
      <p:sp>
        <p:nvSpPr>
          <p:cNvPr id="14340" name="Text Box 12"/>
          <p:cNvSpPr txBox="1">
            <a:spLocks noChangeArrowheads="1"/>
          </p:cNvSpPr>
          <p:nvPr/>
        </p:nvSpPr>
        <p:spPr bwMode="auto">
          <a:xfrm>
            <a:off x="2384429" y="5125343"/>
            <a:ext cx="1556836" cy="369332"/>
          </a:xfrm>
          <a:prstGeom prst="rect">
            <a:avLst/>
          </a:prstGeom>
          <a:solidFill>
            <a:schemeClr val="bg1"/>
          </a:solidFill>
          <a:ln w="9525">
            <a:noFill/>
            <a:miter lim="800000"/>
            <a:headEnd/>
            <a:tailEnd/>
          </a:ln>
        </p:spPr>
        <p:txBody>
          <a:bodyPr wrap="none">
            <a:spAutoFit/>
          </a:bodyPr>
          <a:lstStyle/>
          <a:p>
            <a:r>
              <a:rPr lang="en-US" b="1" dirty="0" err="1">
                <a:solidFill>
                  <a:srgbClr val="FF0000"/>
                </a:solidFill>
              </a:rPr>
              <a:t>EtG</a:t>
            </a:r>
            <a:r>
              <a:rPr lang="en-US" b="1" dirty="0">
                <a:solidFill>
                  <a:srgbClr val="FF0000"/>
                </a:solidFill>
              </a:rPr>
              <a:t> in blood</a:t>
            </a:r>
          </a:p>
        </p:txBody>
      </p:sp>
      <p:sp>
        <p:nvSpPr>
          <p:cNvPr id="14341" name="Textfeld 47"/>
          <p:cNvSpPr txBox="1">
            <a:spLocks noChangeArrowheads="1"/>
          </p:cNvSpPr>
          <p:nvPr/>
        </p:nvSpPr>
        <p:spPr bwMode="auto">
          <a:xfrm>
            <a:off x="4405909" y="527241"/>
            <a:ext cx="5881092" cy="5586145"/>
          </a:xfrm>
          <a:prstGeom prst="rect">
            <a:avLst/>
          </a:prstGeom>
          <a:noFill/>
          <a:ln w="9525">
            <a:noFill/>
            <a:miter lim="800000"/>
            <a:headEnd/>
            <a:tailEnd/>
          </a:ln>
        </p:spPr>
        <p:txBody>
          <a:bodyPr>
            <a:spAutoFit/>
          </a:bodyPr>
          <a:lstStyle/>
          <a:p>
            <a:r>
              <a:rPr lang="en-US" sz="2400" b="1" i="1" dirty="0" smtClean="0">
                <a:solidFill>
                  <a:srgbClr val="FAFD00"/>
                </a:solidFill>
                <a:latin typeface="Book Antiqua" pitchFamily="18" charset="0"/>
              </a:rPr>
              <a:t>Mechanism still being researched:</a:t>
            </a:r>
            <a:endParaRPr lang="en-US" sz="2400" b="1" i="1" dirty="0">
              <a:solidFill>
                <a:srgbClr val="FAFD00"/>
              </a:solidFill>
              <a:latin typeface="Book Antiqua" pitchFamily="18" charset="0"/>
            </a:endParaRPr>
          </a:p>
          <a:p>
            <a:pPr>
              <a:spcBef>
                <a:spcPts val="1200"/>
              </a:spcBef>
              <a:buFontTx/>
              <a:buAutoNum type="alphaLcParenBoth"/>
            </a:pPr>
            <a:r>
              <a:rPr lang="en-US" b="1" dirty="0">
                <a:latin typeface="Book Antiqua" pitchFamily="18" charset="0"/>
              </a:rPr>
              <a:t> Incorporation from blood</a:t>
            </a:r>
          </a:p>
          <a:p>
            <a:pPr>
              <a:spcBef>
                <a:spcPts val="600"/>
              </a:spcBef>
            </a:pPr>
            <a:r>
              <a:rPr lang="en-US" dirty="0">
                <a:latin typeface="Book Antiqua" pitchFamily="18" charset="0"/>
              </a:rPr>
              <a:t>     - </a:t>
            </a:r>
            <a:r>
              <a:rPr lang="en-US" sz="1600" dirty="0">
                <a:latin typeface="Book Antiqua" pitchFamily="18" charset="0"/>
              </a:rPr>
              <a:t>low incorporation rate because of anionic </a:t>
            </a:r>
          </a:p>
          <a:p>
            <a:r>
              <a:rPr lang="en-US" sz="1600" dirty="0">
                <a:latin typeface="Book Antiqua" pitchFamily="18" charset="0"/>
              </a:rPr>
              <a:t>        and hydrophilic structure</a:t>
            </a:r>
          </a:p>
          <a:p>
            <a:pPr>
              <a:spcBef>
                <a:spcPts val="600"/>
              </a:spcBef>
            </a:pPr>
            <a:r>
              <a:rPr lang="en-US" sz="1600" dirty="0">
                <a:latin typeface="Book Antiqua" pitchFamily="18" charset="0"/>
              </a:rPr>
              <a:t>      - Not totally improbable, since </a:t>
            </a:r>
          </a:p>
          <a:p>
            <a:r>
              <a:rPr lang="en-US" sz="1600" dirty="0">
                <a:latin typeface="Book Antiqua" pitchFamily="18" charset="0"/>
              </a:rPr>
              <a:t>        concentrations in hair are </a:t>
            </a:r>
            <a:r>
              <a:rPr lang="en-US" sz="1600" dirty="0" smtClean="0">
                <a:latin typeface="Book Antiqua" pitchFamily="18" charset="0"/>
              </a:rPr>
              <a:t>very low</a:t>
            </a:r>
            <a:endParaRPr lang="en-US" sz="1600" dirty="0">
              <a:latin typeface="Book Antiqua" pitchFamily="18" charset="0"/>
            </a:endParaRPr>
          </a:p>
          <a:p>
            <a:pPr>
              <a:spcBef>
                <a:spcPts val="600"/>
              </a:spcBef>
            </a:pPr>
            <a:r>
              <a:rPr lang="en-US" b="1" dirty="0">
                <a:latin typeface="Book Antiqua" pitchFamily="18" charset="0"/>
              </a:rPr>
              <a:t>(b) </a:t>
            </a:r>
            <a:r>
              <a:rPr lang="en-US" b="1" dirty="0">
                <a:solidFill>
                  <a:schemeClr val="accent2"/>
                </a:solidFill>
                <a:latin typeface="Book Antiqua" pitchFamily="18" charset="0"/>
              </a:rPr>
              <a:t>Incorporation</a:t>
            </a:r>
            <a:r>
              <a:rPr lang="en-US" b="1" dirty="0">
                <a:latin typeface="Book Antiqua" pitchFamily="18" charset="0"/>
              </a:rPr>
              <a:t> via </a:t>
            </a:r>
            <a:r>
              <a:rPr lang="en-US" b="1" dirty="0">
                <a:solidFill>
                  <a:schemeClr val="accent2"/>
                </a:solidFill>
                <a:latin typeface="Book Antiqua" pitchFamily="18" charset="0"/>
              </a:rPr>
              <a:t>sweat</a:t>
            </a:r>
          </a:p>
          <a:p>
            <a:pPr>
              <a:spcBef>
                <a:spcPts val="600"/>
              </a:spcBef>
            </a:pPr>
            <a:r>
              <a:rPr lang="en-US" dirty="0">
                <a:latin typeface="Book Antiqua" pitchFamily="18" charset="0"/>
              </a:rPr>
              <a:t>      - </a:t>
            </a:r>
            <a:r>
              <a:rPr lang="en-US" sz="1600" dirty="0">
                <a:latin typeface="Book Antiqua" pitchFamily="18" charset="0"/>
              </a:rPr>
              <a:t>Preferred mechanism</a:t>
            </a:r>
          </a:p>
          <a:p>
            <a:pPr>
              <a:spcBef>
                <a:spcPts val="600"/>
              </a:spcBef>
            </a:pPr>
            <a:r>
              <a:rPr lang="en-US" sz="1600" dirty="0">
                <a:latin typeface="Book Antiqua" pitchFamily="18" charset="0"/>
              </a:rPr>
              <a:t>      - Excretion of </a:t>
            </a:r>
            <a:r>
              <a:rPr lang="en-US" sz="1600" dirty="0" err="1">
                <a:latin typeface="Book Antiqua" pitchFamily="18" charset="0"/>
              </a:rPr>
              <a:t>EtG</a:t>
            </a:r>
            <a:r>
              <a:rPr lang="en-US" sz="1600" dirty="0">
                <a:latin typeface="Book Antiqua" pitchFamily="18" charset="0"/>
              </a:rPr>
              <a:t> in sweat: </a:t>
            </a:r>
          </a:p>
          <a:p>
            <a:r>
              <a:rPr lang="en-US" sz="1600" dirty="0">
                <a:latin typeface="Book Antiqua" pitchFamily="18" charset="0"/>
              </a:rPr>
              <a:t>        </a:t>
            </a:r>
            <a:r>
              <a:rPr lang="en-US" sz="1600" i="1" dirty="0" err="1">
                <a:solidFill>
                  <a:srgbClr val="0033CC"/>
                </a:solidFill>
                <a:latin typeface="Book Antiqua" pitchFamily="18" charset="0"/>
              </a:rPr>
              <a:t>Schummer</a:t>
            </a:r>
            <a:r>
              <a:rPr lang="en-US" sz="1600" i="1" dirty="0">
                <a:solidFill>
                  <a:srgbClr val="0033CC"/>
                </a:solidFill>
                <a:latin typeface="Book Antiqua" pitchFamily="18" charset="0"/>
              </a:rPr>
              <a:t> et al., </a:t>
            </a:r>
            <a:r>
              <a:rPr lang="en-US" sz="1600" i="1" dirty="0" err="1">
                <a:solidFill>
                  <a:srgbClr val="0033CC"/>
                </a:solidFill>
                <a:latin typeface="Book Antiqua" pitchFamily="18" charset="0"/>
              </a:rPr>
              <a:t>Ther</a:t>
            </a:r>
            <a:r>
              <a:rPr lang="en-US" sz="1600" i="1" dirty="0">
                <a:solidFill>
                  <a:srgbClr val="0033CC"/>
                </a:solidFill>
                <a:latin typeface="Book Antiqua" pitchFamily="18" charset="0"/>
              </a:rPr>
              <a:t>. Drug </a:t>
            </a:r>
            <a:r>
              <a:rPr lang="en-US" sz="1600" i="1" dirty="0" err="1">
                <a:solidFill>
                  <a:srgbClr val="0033CC"/>
                </a:solidFill>
                <a:latin typeface="Book Antiqua" pitchFamily="18" charset="0"/>
              </a:rPr>
              <a:t>Monit</a:t>
            </a:r>
            <a:r>
              <a:rPr lang="en-US" sz="1600" i="1" dirty="0">
                <a:solidFill>
                  <a:srgbClr val="0033CC"/>
                </a:solidFill>
                <a:latin typeface="Book Antiqua" pitchFamily="18" charset="0"/>
              </a:rPr>
              <a:t> 2008</a:t>
            </a:r>
          </a:p>
          <a:p>
            <a:r>
              <a:rPr lang="en-US" sz="1600" dirty="0">
                <a:latin typeface="Book Antiqua" pitchFamily="18" charset="0"/>
              </a:rPr>
              <a:t>          </a:t>
            </a:r>
            <a:r>
              <a:rPr lang="en-US" sz="1600" dirty="0">
                <a:latin typeface="Book Antiqua" pitchFamily="18" charset="0"/>
                <a:sym typeface="Symbol" pitchFamily="18" charset="2"/>
              </a:rPr>
              <a:t></a:t>
            </a:r>
            <a:r>
              <a:rPr lang="en-US" sz="1600" dirty="0">
                <a:latin typeface="Book Antiqua" pitchFamily="18" charset="0"/>
              </a:rPr>
              <a:t>  Low excretion rate (acidic compound)</a:t>
            </a:r>
          </a:p>
          <a:p>
            <a:r>
              <a:rPr lang="en-US" sz="1600" dirty="0">
                <a:latin typeface="Book Antiqua" pitchFamily="18" charset="0"/>
              </a:rPr>
              <a:t>          </a:t>
            </a:r>
            <a:r>
              <a:rPr lang="en-US" sz="1600" dirty="0">
                <a:latin typeface="Book Antiqua" pitchFamily="18" charset="0"/>
                <a:sym typeface="Symbol" pitchFamily="18" charset="2"/>
              </a:rPr>
              <a:t></a:t>
            </a:r>
            <a:r>
              <a:rPr lang="en-US" sz="1600" dirty="0">
                <a:latin typeface="Book Antiqua" pitchFamily="18" charset="0"/>
              </a:rPr>
              <a:t>  Concentrations two orders below   </a:t>
            </a:r>
          </a:p>
          <a:p>
            <a:r>
              <a:rPr lang="en-US" sz="1600" dirty="0">
                <a:latin typeface="Book Antiqua" pitchFamily="18" charset="0"/>
              </a:rPr>
              <a:t>             </a:t>
            </a:r>
            <a:r>
              <a:rPr lang="en-US" sz="1600" dirty="0" smtClean="0">
                <a:latin typeface="Book Antiqua" pitchFamily="18" charset="0"/>
              </a:rPr>
              <a:t>blood (1.7-35 </a:t>
            </a:r>
            <a:r>
              <a:rPr lang="en-US" sz="1600" dirty="0" err="1" smtClean="0">
                <a:latin typeface="Book Antiqua" pitchFamily="18" charset="0"/>
              </a:rPr>
              <a:t>ng</a:t>
            </a:r>
            <a:r>
              <a:rPr lang="en-US" sz="1600" dirty="0" smtClean="0">
                <a:latin typeface="Book Antiqua" pitchFamily="18" charset="0"/>
              </a:rPr>
              <a:t>/mL)</a:t>
            </a:r>
            <a:endParaRPr lang="en-US" sz="1600" dirty="0">
              <a:latin typeface="Book Antiqua" pitchFamily="18" charset="0"/>
            </a:endParaRPr>
          </a:p>
          <a:p>
            <a:pPr>
              <a:spcBef>
                <a:spcPts val="1200"/>
              </a:spcBef>
            </a:pPr>
            <a:r>
              <a:rPr lang="en-US" sz="2800" b="1" dirty="0" smtClean="0">
                <a:solidFill>
                  <a:srgbClr val="FAFD00"/>
                </a:solidFill>
                <a:latin typeface="Book Antiqua" pitchFamily="18" charset="0"/>
              </a:rPr>
              <a:t>Complications</a:t>
            </a:r>
            <a:endParaRPr lang="en-US" sz="2800" b="1" dirty="0">
              <a:solidFill>
                <a:srgbClr val="FAFD00"/>
              </a:solidFill>
              <a:latin typeface="Book Antiqua" pitchFamily="18" charset="0"/>
            </a:endParaRPr>
          </a:p>
          <a:p>
            <a:r>
              <a:rPr lang="en-US" sz="2000" dirty="0">
                <a:latin typeface="Book Antiqua" pitchFamily="18" charset="0"/>
              </a:rPr>
              <a:t>Variations in sweating depending on temperature, </a:t>
            </a:r>
            <a:r>
              <a:rPr lang="en-US" sz="2000" dirty="0" smtClean="0">
                <a:latin typeface="Book Antiqua" pitchFamily="18" charset="0"/>
              </a:rPr>
              <a:t>physical </a:t>
            </a:r>
            <a:r>
              <a:rPr lang="en-US" sz="2000" dirty="0">
                <a:latin typeface="Book Antiqua" pitchFamily="18" charset="0"/>
              </a:rPr>
              <a:t>exercise </a:t>
            </a:r>
            <a:r>
              <a:rPr lang="en-US" sz="2000" dirty="0" smtClean="0">
                <a:latin typeface="Book Antiqua" pitchFamily="18" charset="0"/>
              </a:rPr>
              <a:t>&amp; </a:t>
            </a:r>
          </a:p>
          <a:p>
            <a:r>
              <a:rPr lang="en-US" sz="2000" dirty="0" smtClean="0">
                <a:latin typeface="Book Antiqua" pitchFamily="18" charset="0"/>
              </a:rPr>
              <a:t>individual bio-diversity</a:t>
            </a:r>
            <a:endParaRPr lang="en-US" sz="2000" dirty="0">
              <a:latin typeface="Book Antiqua" pitchFamily="18" charset="0"/>
            </a:endParaRPr>
          </a:p>
        </p:txBody>
      </p:sp>
      <p:cxnSp>
        <p:nvCxnSpPr>
          <p:cNvPr id="50" name="Gerade Verbindung mit Pfeil 49"/>
          <p:cNvCxnSpPr/>
          <p:nvPr/>
        </p:nvCxnSpPr>
        <p:spPr>
          <a:xfrm rot="5400000" flipH="1" flipV="1">
            <a:off x="438349" y="5577285"/>
            <a:ext cx="641350" cy="221456"/>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3617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
          <p:cNvPicPr>
            <a:picLocks noChangeAspect="1" noChangeArrowheads="1"/>
          </p:cNvPicPr>
          <p:nvPr/>
        </p:nvPicPr>
        <p:blipFill>
          <a:blip r:embed="rId3" cstate="print"/>
          <a:srcRect/>
          <a:stretch>
            <a:fillRect/>
          </a:stretch>
        </p:blipFill>
        <p:spPr bwMode="auto">
          <a:xfrm>
            <a:off x="443146" y="364466"/>
            <a:ext cx="4044916" cy="5833485"/>
          </a:xfrm>
          <a:prstGeom prst="rect">
            <a:avLst/>
          </a:prstGeom>
          <a:noFill/>
          <a:ln w="9525">
            <a:noFill/>
            <a:miter lim="800000"/>
            <a:headEnd/>
            <a:tailEnd/>
          </a:ln>
        </p:spPr>
      </p:pic>
      <p:pic>
        <p:nvPicPr>
          <p:cNvPr id="18436" name="Picture 2"/>
          <p:cNvPicPr>
            <a:picLocks noChangeAspect="1" noChangeArrowheads="1"/>
          </p:cNvPicPr>
          <p:nvPr/>
        </p:nvPicPr>
        <p:blipFill>
          <a:blip r:embed="rId4" cstate="print"/>
          <a:srcRect/>
          <a:stretch>
            <a:fillRect/>
          </a:stretch>
        </p:blipFill>
        <p:spPr bwMode="auto">
          <a:xfrm>
            <a:off x="4744300" y="763671"/>
            <a:ext cx="5083373" cy="3452163"/>
          </a:xfrm>
          <a:prstGeom prst="rect">
            <a:avLst/>
          </a:prstGeom>
          <a:noFill/>
          <a:ln w="9525">
            <a:noFill/>
            <a:miter lim="800000"/>
            <a:headEnd/>
            <a:tailEnd/>
          </a:ln>
        </p:spPr>
      </p:pic>
      <p:sp>
        <p:nvSpPr>
          <p:cNvPr id="18437" name="Textfeld 24"/>
          <p:cNvSpPr txBox="1">
            <a:spLocks noChangeArrowheads="1"/>
          </p:cNvSpPr>
          <p:nvPr/>
        </p:nvSpPr>
        <p:spPr bwMode="auto">
          <a:xfrm>
            <a:off x="4680822" y="394339"/>
            <a:ext cx="2339102" cy="369332"/>
          </a:xfrm>
          <a:prstGeom prst="rect">
            <a:avLst/>
          </a:prstGeom>
          <a:noFill/>
          <a:ln w="9525">
            <a:noFill/>
            <a:miter lim="800000"/>
            <a:headEnd/>
            <a:tailEnd/>
          </a:ln>
        </p:spPr>
        <p:txBody>
          <a:bodyPr wrap="none">
            <a:spAutoFit/>
          </a:bodyPr>
          <a:lstStyle/>
          <a:p>
            <a:r>
              <a:rPr lang="de-DE" b="1" i="1" dirty="0">
                <a:solidFill>
                  <a:schemeClr val="accent2"/>
                </a:solidFill>
              </a:rPr>
              <a:t>On monthly </a:t>
            </a:r>
            <a:r>
              <a:rPr lang="de-DE" b="1" i="1" dirty="0" smtClean="0">
                <a:solidFill>
                  <a:schemeClr val="accent2"/>
                </a:solidFill>
              </a:rPr>
              <a:t>basis:</a:t>
            </a:r>
            <a:r>
              <a:rPr lang="de-DE" b="1" i="1" dirty="0" smtClean="0">
                <a:solidFill>
                  <a:srgbClr val="0033CC"/>
                </a:solidFill>
              </a:rPr>
              <a:t> </a:t>
            </a:r>
            <a:endParaRPr lang="de-DE" b="1" i="1" dirty="0">
              <a:solidFill>
                <a:srgbClr val="0033CC"/>
              </a:solidFill>
            </a:endParaRPr>
          </a:p>
        </p:txBody>
      </p:sp>
      <p:sp>
        <p:nvSpPr>
          <p:cNvPr id="18438" name="Textfeld 25"/>
          <p:cNvSpPr txBox="1">
            <a:spLocks noChangeArrowheads="1"/>
          </p:cNvSpPr>
          <p:nvPr/>
        </p:nvSpPr>
        <p:spPr bwMode="auto">
          <a:xfrm>
            <a:off x="4750594" y="4252245"/>
            <a:ext cx="5536406" cy="908050"/>
          </a:xfrm>
          <a:prstGeom prst="rect">
            <a:avLst/>
          </a:prstGeom>
          <a:noFill/>
          <a:ln w="9525">
            <a:noFill/>
            <a:miter lim="800000"/>
            <a:headEnd/>
            <a:tailEnd/>
          </a:ln>
        </p:spPr>
        <p:txBody>
          <a:bodyPr>
            <a:spAutoFit/>
          </a:bodyPr>
          <a:lstStyle/>
          <a:p>
            <a:r>
              <a:rPr lang="de-DE" sz="1600" dirty="0"/>
              <a:t>- Low  AUC</a:t>
            </a:r>
            <a:r>
              <a:rPr lang="de-DE" sz="1600" baseline="-25000" dirty="0"/>
              <a:t>EtOH</a:t>
            </a:r>
            <a:r>
              <a:rPr lang="de-DE" sz="1600" dirty="0"/>
              <a:t> for moderate and social drinking</a:t>
            </a:r>
          </a:p>
          <a:p>
            <a:pPr>
              <a:spcBef>
                <a:spcPts val="300"/>
              </a:spcBef>
            </a:pPr>
            <a:r>
              <a:rPr lang="de-DE" sz="1600" dirty="0"/>
              <a:t>- Strong increase of  AUC</a:t>
            </a:r>
            <a:r>
              <a:rPr lang="de-DE" sz="1600" baseline="-25000" dirty="0"/>
              <a:t>EtOH </a:t>
            </a:r>
            <a:r>
              <a:rPr lang="de-DE" sz="1600" dirty="0"/>
              <a:t> above 60 g per day</a:t>
            </a:r>
          </a:p>
          <a:p>
            <a:pPr>
              <a:spcBef>
                <a:spcPts val="300"/>
              </a:spcBef>
            </a:pPr>
            <a:r>
              <a:rPr lang="de-DE" sz="1600" dirty="0"/>
              <a:t>- Essential influence of drinking habits </a:t>
            </a:r>
          </a:p>
        </p:txBody>
      </p:sp>
      <p:sp>
        <p:nvSpPr>
          <p:cNvPr id="18439" name="Textfeld 26"/>
          <p:cNvSpPr txBox="1">
            <a:spLocks noChangeArrowheads="1"/>
          </p:cNvSpPr>
          <p:nvPr/>
        </p:nvSpPr>
        <p:spPr bwMode="auto">
          <a:xfrm>
            <a:off x="4783658" y="5334000"/>
            <a:ext cx="4703242" cy="677862"/>
          </a:xfrm>
          <a:prstGeom prst="rect">
            <a:avLst/>
          </a:prstGeom>
          <a:noFill/>
          <a:ln w="28575">
            <a:solidFill>
              <a:srgbClr val="0033CC"/>
            </a:solidFill>
            <a:miter lim="800000"/>
            <a:headEnd/>
            <a:tailEnd/>
          </a:ln>
        </p:spPr>
        <p:txBody>
          <a:bodyPr wrap="square">
            <a:spAutoFit/>
          </a:bodyPr>
          <a:lstStyle/>
          <a:p>
            <a:pPr>
              <a:spcBef>
                <a:spcPts val="300"/>
              </a:spcBef>
              <a:spcAft>
                <a:spcPts val="300"/>
              </a:spcAft>
            </a:pPr>
            <a:r>
              <a:rPr lang="de-DE" sz="1900" b="1" i="1" dirty="0">
                <a:solidFill>
                  <a:srgbClr val="FFFF00"/>
                </a:solidFill>
              </a:rPr>
              <a:t>Excellent basis for high discrimination power of the hair test </a:t>
            </a:r>
            <a:r>
              <a:rPr lang="de-DE" sz="1900" b="1" i="1" dirty="0" smtClean="0">
                <a:solidFill>
                  <a:srgbClr val="FFFF00"/>
                </a:solidFill>
              </a:rPr>
              <a:t>for alcohol </a:t>
            </a:r>
            <a:r>
              <a:rPr lang="de-DE" sz="1900" b="1" i="1" dirty="0">
                <a:solidFill>
                  <a:srgbClr val="FFFF00"/>
                </a:solidFill>
              </a:rPr>
              <a:t>abuse </a:t>
            </a:r>
          </a:p>
        </p:txBody>
      </p:sp>
      <p:sp>
        <p:nvSpPr>
          <p:cNvPr id="18440" name="Textfeld 27"/>
          <p:cNvSpPr txBox="1">
            <a:spLocks noChangeArrowheads="1"/>
          </p:cNvSpPr>
          <p:nvPr/>
        </p:nvSpPr>
        <p:spPr bwMode="auto">
          <a:xfrm>
            <a:off x="5804297" y="1785938"/>
            <a:ext cx="412292" cy="338554"/>
          </a:xfrm>
          <a:prstGeom prst="rect">
            <a:avLst/>
          </a:prstGeom>
          <a:solidFill>
            <a:schemeClr val="bg1"/>
          </a:solidFill>
          <a:ln w="9525">
            <a:noFill/>
            <a:miter lim="800000"/>
            <a:headEnd/>
            <a:tailEnd/>
          </a:ln>
        </p:spPr>
        <p:txBody>
          <a:bodyPr wrap="none">
            <a:spAutoFit/>
          </a:bodyPr>
          <a:lstStyle/>
          <a:p>
            <a:r>
              <a:rPr lang="de-DE" sz="1600" b="1"/>
              <a:t>60</a:t>
            </a:r>
          </a:p>
        </p:txBody>
      </p:sp>
      <p:sp>
        <p:nvSpPr>
          <p:cNvPr id="18441" name="Textfeld 28"/>
          <p:cNvSpPr txBox="1">
            <a:spLocks noChangeArrowheads="1"/>
          </p:cNvSpPr>
          <p:nvPr/>
        </p:nvSpPr>
        <p:spPr bwMode="auto">
          <a:xfrm>
            <a:off x="6416874" y="1784351"/>
            <a:ext cx="526106" cy="338554"/>
          </a:xfrm>
          <a:prstGeom prst="rect">
            <a:avLst/>
          </a:prstGeom>
          <a:solidFill>
            <a:schemeClr val="bg1"/>
          </a:solidFill>
          <a:ln w="9525">
            <a:noFill/>
            <a:miter lim="800000"/>
            <a:headEnd/>
            <a:tailEnd/>
          </a:ln>
        </p:spPr>
        <p:txBody>
          <a:bodyPr wrap="none">
            <a:spAutoFit/>
          </a:bodyPr>
          <a:lstStyle/>
          <a:p>
            <a:r>
              <a:rPr lang="de-DE" sz="1600" b="1"/>
              <a:t>120</a:t>
            </a:r>
          </a:p>
        </p:txBody>
      </p:sp>
    </p:spTree>
    <p:extLst>
      <p:ext uri="{BB962C8B-B14F-4D97-AF65-F5344CB8AC3E}">
        <p14:creationId xmlns:p14="http://schemas.microsoft.com/office/powerpoint/2010/main" val="31328036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60759" y="294686"/>
            <a:ext cx="9879806" cy="1369606"/>
          </a:xfrm>
          <a:prstGeom prst="rect">
            <a:avLst/>
          </a:prstGeom>
          <a:noFill/>
          <a:ln w="9525">
            <a:noFill/>
            <a:miter lim="800000"/>
            <a:headEnd/>
            <a:tailEnd/>
          </a:ln>
        </p:spPr>
        <p:txBody>
          <a:bodyPr anchor="ctr">
            <a:spAutoFit/>
          </a:bodyPr>
          <a:lstStyle/>
          <a:p>
            <a:pPr algn="ctr" eaLnBrk="0" hangingPunct="0"/>
            <a:r>
              <a:rPr lang="en-US" sz="2800" b="1" dirty="0">
                <a:latin typeface="Book Antiqua" pitchFamily="18" charset="0"/>
                <a:cs typeface="Times New Roman" pitchFamily="18" charset="0"/>
              </a:rPr>
              <a:t>Scheme for </a:t>
            </a:r>
            <a:r>
              <a:rPr lang="en-US" sz="2800" b="1" u="sng" dirty="0">
                <a:latin typeface="Book Antiqua" pitchFamily="18" charset="0"/>
                <a:cs typeface="Times New Roman" pitchFamily="18" charset="0"/>
              </a:rPr>
              <a:t>combined interpretation </a:t>
            </a:r>
            <a:r>
              <a:rPr lang="en-US" sz="2800" b="1" dirty="0">
                <a:latin typeface="Book Antiqua" pitchFamily="18" charset="0"/>
                <a:cs typeface="Times New Roman" pitchFamily="18" charset="0"/>
              </a:rPr>
              <a:t>of </a:t>
            </a:r>
            <a:r>
              <a:rPr lang="en-US" sz="2800" b="1" dirty="0">
                <a:solidFill>
                  <a:schemeClr val="accent2"/>
                </a:solidFill>
                <a:latin typeface="Book Antiqua" pitchFamily="18" charset="0"/>
                <a:cs typeface="Times New Roman" pitchFamily="18" charset="0"/>
              </a:rPr>
              <a:t>FAEE</a:t>
            </a:r>
            <a:r>
              <a:rPr lang="en-US" sz="2800" b="1" dirty="0">
                <a:latin typeface="Book Antiqua" pitchFamily="18" charset="0"/>
                <a:cs typeface="Times New Roman" pitchFamily="18" charset="0"/>
              </a:rPr>
              <a:t> and </a:t>
            </a:r>
            <a:r>
              <a:rPr lang="en-US" sz="2800" b="1" dirty="0" err="1">
                <a:solidFill>
                  <a:schemeClr val="accent2"/>
                </a:solidFill>
                <a:latin typeface="Book Antiqua" pitchFamily="18" charset="0"/>
                <a:cs typeface="Times New Roman" pitchFamily="18" charset="0"/>
              </a:rPr>
              <a:t>EtG</a:t>
            </a:r>
            <a:r>
              <a:rPr lang="en-US" sz="2800" dirty="0">
                <a:solidFill>
                  <a:schemeClr val="accent2"/>
                </a:solidFill>
                <a:latin typeface="Book Antiqua" pitchFamily="18" charset="0"/>
                <a:cs typeface="Times New Roman" pitchFamily="18" charset="0"/>
              </a:rPr>
              <a:t> </a:t>
            </a:r>
          </a:p>
          <a:p>
            <a:pPr eaLnBrk="0" hangingPunct="0">
              <a:spcBef>
                <a:spcPts val="600"/>
              </a:spcBef>
              <a:buFont typeface="Wingdings" pitchFamily="2" charset="2"/>
              <a:buChar char="Ø"/>
            </a:pPr>
            <a:r>
              <a:rPr lang="en-US" sz="1500" b="1" dirty="0">
                <a:solidFill>
                  <a:srgbClr val="0033CC"/>
                </a:solidFill>
                <a:latin typeface="Book Antiqua" pitchFamily="18" charset="0"/>
                <a:cs typeface="Times New Roman" pitchFamily="18" charset="0"/>
              </a:rPr>
              <a:t>  </a:t>
            </a:r>
            <a:r>
              <a:rPr lang="en-US" sz="1500" dirty="0">
                <a:solidFill>
                  <a:schemeClr val="accent2"/>
                </a:solidFill>
                <a:latin typeface="Book Antiqua" pitchFamily="18" charset="0"/>
                <a:cs typeface="Times New Roman" pitchFamily="18" charset="0"/>
              </a:rPr>
              <a:t>O</a:t>
            </a:r>
            <a:r>
              <a:rPr lang="en-US" sz="1500" b="1" dirty="0" smtClean="0">
                <a:solidFill>
                  <a:schemeClr val="accent2"/>
                </a:solidFill>
                <a:latin typeface="Book Antiqua" pitchFamily="18" charset="0"/>
                <a:cs typeface="Times New Roman" pitchFamily="18" charset="0"/>
              </a:rPr>
              <a:t>riginal </a:t>
            </a:r>
            <a:r>
              <a:rPr lang="en-US" sz="1500" b="1" dirty="0" smtClean="0">
                <a:solidFill>
                  <a:srgbClr val="FAFD00"/>
                </a:solidFill>
                <a:latin typeface="Book Antiqua" pitchFamily="18" charset="0"/>
                <a:cs typeface="Times New Roman" pitchFamily="18" charset="0"/>
              </a:rPr>
              <a:t>2009 </a:t>
            </a:r>
            <a:r>
              <a:rPr lang="en-US" sz="1500" b="1" dirty="0" smtClean="0">
                <a:solidFill>
                  <a:schemeClr val="accent2"/>
                </a:solidFill>
                <a:latin typeface="Book Antiqua" pitchFamily="18" charset="0"/>
                <a:cs typeface="Times New Roman" pitchFamily="18" charset="0"/>
              </a:rPr>
              <a:t>cut-offs</a:t>
            </a:r>
            <a:r>
              <a:rPr lang="en-US" sz="1500" b="1" dirty="0">
                <a:solidFill>
                  <a:schemeClr val="accent2"/>
                </a:solidFill>
                <a:latin typeface="Book Antiqua" pitchFamily="18" charset="0"/>
                <a:cs typeface="Times New Roman" pitchFamily="18" charset="0"/>
              </a:rPr>
              <a:t>:</a:t>
            </a:r>
            <a:r>
              <a:rPr lang="en-US" sz="1500" b="1" dirty="0">
                <a:solidFill>
                  <a:srgbClr val="0033CC"/>
                </a:solidFill>
                <a:latin typeface="Book Antiqua" pitchFamily="18" charset="0"/>
                <a:cs typeface="Times New Roman" pitchFamily="18" charset="0"/>
              </a:rPr>
              <a:t> </a:t>
            </a:r>
            <a:r>
              <a:rPr lang="en-US" sz="1500" dirty="0" smtClean="0">
                <a:solidFill>
                  <a:srgbClr val="FFFF00"/>
                </a:solidFill>
                <a:latin typeface="Book Antiqua" pitchFamily="18" charset="0"/>
                <a:cs typeface="Times New Roman" pitchFamily="18" charset="0"/>
              </a:rPr>
              <a:t>FAEEs </a:t>
            </a:r>
            <a:r>
              <a:rPr lang="en-US" sz="1500" dirty="0">
                <a:solidFill>
                  <a:srgbClr val="FFFF00"/>
                </a:solidFill>
                <a:latin typeface="Book Antiqua" pitchFamily="18" charset="0"/>
                <a:cs typeface="Times New Roman" pitchFamily="18" charset="0"/>
              </a:rPr>
              <a:t>0.5 </a:t>
            </a:r>
            <a:r>
              <a:rPr lang="en-US" sz="1500" dirty="0" err="1">
                <a:solidFill>
                  <a:srgbClr val="FFFF00"/>
                </a:solidFill>
                <a:latin typeface="Book Antiqua" pitchFamily="18" charset="0"/>
                <a:cs typeface="Times New Roman" pitchFamily="18" charset="0"/>
              </a:rPr>
              <a:t>ng</a:t>
            </a:r>
            <a:r>
              <a:rPr lang="en-US" sz="1500" dirty="0">
                <a:solidFill>
                  <a:srgbClr val="FFFF00"/>
                </a:solidFill>
                <a:latin typeface="Book Antiqua" pitchFamily="18" charset="0"/>
                <a:cs typeface="Times New Roman" pitchFamily="18" charset="0"/>
              </a:rPr>
              <a:t>/mg, </a:t>
            </a:r>
            <a:r>
              <a:rPr lang="en-US" sz="1500" dirty="0" err="1">
                <a:solidFill>
                  <a:srgbClr val="FFFF00"/>
                </a:solidFill>
                <a:latin typeface="Book Antiqua" pitchFamily="18" charset="0"/>
                <a:cs typeface="Times New Roman" pitchFamily="18" charset="0"/>
              </a:rPr>
              <a:t>EtG</a:t>
            </a:r>
            <a:r>
              <a:rPr lang="en-US" sz="1500" dirty="0">
                <a:solidFill>
                  <a:srgbClr val="FFFF00"/>
                </a:solidFill>
                <a:latin typeface="Book Antiqua" pitchFamily="18" charset="0"/>
                <a:cs typeface="Times New Roman" pitchFamily="18" charset="0"/>
              </a:rPr>
              <a:t> 25 </a:t>
            </a:r>
            <a:r>
              <a:rPr lang="en-US" sz="1500" dirty="0" err="1">
                <a:solidFill>
                  <a:srgbClr val="FFFF00"/>
                </a:solidFill>
                <a:latin typeface="Book Antiqua" pitchFamily="18" charset="0"/>
                <a:cs typeface="Times New Roman" pitchFamily="18" charset="0"/>
              </a:rPr>
              <a:t>pg</a:t>
            </a:r>
            <a:r>
              <a:rPr lang="en-US" sz="1500" dirty="0">
                <a:solidFill>
                  <a:srgbClr val="FFFF00"/>
                </a:solidFill>
                <a:latin typeface="Book Antiqua" pitchFamily="18" charset="0"/>
                <a:cs typeface="Times New Roman" pitchFamily="18" charset="0"/>
              </a:rPr>
              <a:t>/mg.</a:t>
            </a:r>
            <a:r>
              <a:rPr lang="en-US" sz="1500" dirty="0">
                <a:solidFill>
                  <a:srgbClr val="FFFF00"/>
                </a:solidFill>
                <a:latin typeface="Book Antiqua" pitchFamily="18" charset="0"/>
              </a:rPr>
              <a:t> </a:t>
            </a:r>
          </a:p>
          <a:p>
            <a:pPr eaLnBrk="0" hangingPunct="0">
              <a:spcBef>
                <a:spcPts val="600"/>
              </a:spcBef>
              <a:buFont typeface="Wingdings" pitchFamily="2" charset="2"/>
              <a:buChar char="Ø"/>
            </a:pPr>
            <a:r>
              <a:rPr lang="en-US" sz="1500" b="1" dirty="0">
                <a:solidFill>
                  <a:srgbClr val="0033CC"/>
                </a:solidFill>
                <a:latin typeface="Book Antiqua" pitchFamily="18" charset="0"/>
              </a:rPr>
              <a:t>  </a:t>
            </a:r>
            <a:r>
              <a:rPr lang="en-US" sz="1500" b="1" dirty="0" err="1" smtClean="0">
                <a:solidFill>
                  <a:schemeClr val="accent2"/>
                </a:solidFill>
                <a:latin typeface="Book Antiqua" pitchFamily="18" charset="0"/>
              </a:rPr>
              <a:t>SoHT</a:t>
            </a:r>
            <a:r>
              <a:rPr lang="en-US" sz="1500" b="1" dirty="0" smtClean="0">
                <a:solidFill>
                  <a:schemeClr val="accent2"/>
                </a:solidFill>
                <a:latin typeface="Book Antiqua" pitchFamily="18" charset="0"/>
              </a:rPr>
              <a:t> </a:t>
            </a:r>
            <a:r>
              <a:rPr lang="en-US" sz="1500" b="1" dirty="0" smtClean="0">
                <a:solidFill>
                  <a:srgbClr val="FAFD00"/>
                </a:solidFill>
                <a:latin typeface="Book Antiqua" pitchFamily="18" charset="0"/>
              </a:rPr>
              <a:t>2011 </a:t>
            </a:r>
            <a:r>
              <a:rPr lang="en-US" sz="1500" b="1" dirty="0" smtClean="0">
                <a:solidFill>
                  <a:schemeClr val="accent2"/>
                </a:solidFill>
                <a:latin typeface="Book Antiqua" pitchFamily="18" charset="0"/>
              </a:rPr>
              <a:t>criteria</a:t>
            </a:r>
            <a:r>
              <a:rPr lang="en-US" sz="1500" b="1" dirty="0">
                <a:solidFill>
                  <a:schemeClr val="accent2"/>
                </a:solidFill>
                <a:latin typeface="Book Antiqua" pitchFamily="18" charset="0"/>
              </a:rPr>
              <a:t>:  </a:t>
            </a:r>
            <a:r>
              <a:rPr lang="en-US" sz="1500" b="1" dirty="0" smtClean="0">
                <a:solidFill>
                  <a:schemeClr val="accent2"/>
                </a:solidFill>
                <a:latin typeface="Book Antiqua" pitchFamily="18" charset="0"/>
              </a:rPr>
              <a:t>  </a:t>
            </a:r>
            <a:r>
              <a:rPr lang="en-US" sz="1500" dirty="0" smtClean="0">
                <a:solidFill>
                  <a:srgbClr val="FFFF00"/>
                </a:solidFill>
                <a:latin typeface="Book Antiqua" pitchFamily="18" charset="0"/>
              </a:rPr>
              <a:t>-</a:t>
            </a:r>
            <a:r>
              <a:rPr lang="en-US" sz="1500" b="1" dirty="0" smtClean="0">
                <a:solidFill>
                  <a:srgbClr val="FFFF00"/>
                </a:solidFill>
                <a:latin typeface="Book Antiqua" pitchFamily="18" charset="0"/>
              </a:rPr>
              <a:t> </a:t>
            </a:r>
            <a:r>
              <a:rPr lang="en-US" sz="1500" dirty="0">
                <a:solidFill>
                  <a:srgbClr val="FFFF00"/>
                </a:solidFill>
                <a:latin typeface="Book Antiqua" pitchFamily="18" charset="0"/>
              </a:rPr>
              <a:t>Levels </a:t>
            </a:r>
            <a:r>
              <a:rPr lang="en-US" sz="1500" dirty="0" smtClean="0">
                <a:solidFill>
                  <a:srgbClr val="FFFF00"/>
                </a:solidFill>
                <a:latin typeface="Book Antiqua" pitchFamily="18" charset="0"/>
              </a:rPr>
              <a:t>for Abstinence  =  </a:t>
            </a:r>
            <a:r>
              <a:rPr lang="en-US" sz="1500" dirty="0">
                <a:solidFill>
                  <a:srgbClr val="FFFF00"/>
                </a:solidFill>
                <a:latin typeface="Book Antiqua" pitchFamily="18" charset="0"/>
              </a:rPr>
              <a:t>FAEE ≤ 0.20 </a:t>
            </a:r>
            <a:r>
              <a:rPr lang="en-US" sz="1500" dirty="0" err="1">
                <a:solidFill>
                  <a:srgbClr val="FFFF00"/>
                </a:solidFill>
                <a:latin typeface="Book Antiqua" pitchFamily="18" charset="0"/>
              </a:rPr>
              <a:t>ng</a:t>
            </a:r>
            <a:r>
              <a:rPr lang="en-US" sz="1500" dirty="0">
                <a:solidFill>
                  <a:srgbClr val="FFFF00"/>
                </a:solidFill>
                <a:latin typeface="Book Antiqua" pitchFamily="18" charset="0"/>
              </a:rPr>
              <a:t>/mg, </a:t>
            </a:r>
            <a:r>
              <a:rPr lang="en-US" sz="1500" dirty="0" err="1">
                <a:solidFill>
                  <a:srgbClr val="FFFF00"/>
                </a:solidFill>
                <a:latin typeface="Book Antiqua" pitchFamily="18" charset="0"/>
              </a:rPr>
              <a:t>EtG</a:t>
            </a:r>
            <a:r>
              <a:rPr lang="en-US" sz="1500" dirty="0">
                <a:solidFill>
                  <a:srgbClr val="FFFF00"/>
                </a:solidFill>
                <a:latin typeface="Book Antiqua" pitchFamily="18" charset="0"/>
              </a:rPr>
              <a:t> not </a:t>
            </a:r>
            <a:r>
              <a:rPr lang="en-US" sz="1500" dirty="0" smtClean="0">
                <a:solidFill>
                  <a:srgbClr val="FFFF00"/>
                </a:solidFill>
                <a:latin typeface="Book Antiqua" pitchFamily="18" charset="0"/>
              </a:rPr>
              <a:t>detected (&lt;2.4-pg/mg) to 7-pg/mg</a:t>
            </a:r>
            <a:endParaRPr lang="en-US" sz="1500" dirty="0">
              <a:solidFill>
                <a:srgbClr val="FFFF00"/>
              </a:solidFill>
              <a:latin typeface="Book Antiqua" pitchFamily="18" charset="0"/>
            </a:endParaRPr>
          </a:p>
          <a:p>
            <a:pPr eaLnBrk="0" hangingPunct="0"/>
            <a:r>
              <a:rPr lang="en-US" sz="1500" dirty="0">
                <a:solidFill>
                  <a:srgbClr val="FFFF00"/>
                </a:solidFill>
                <a:latin typeface="Book Antiqua" pitchFamily="18" charset="0"/>
              </a:rPr>
              <a:t>                                    </a:t>
            </a:r>
            <a:r>
              <a:rPr lang="en-US" sz="1500" dirty="0" smtClean="0">
                <a:solidFill>
                  <a:srgbClr val="FFFF00"/>
                </a:solidFill>
                <a:latin typeface="Book Antiqua" pitchFamily="18" charset="0"/>
              </a:rPr>
              <a:t>        - Increased cut-off </a:t>
            </a:r>
            <a:r>
              <a:rPr lang="en-US" sz="1500" dirty="0">
                <a:solidFill>
                  <a:srgbClr val="FFFF00"/>
                </a:solidFill>
                <a:latin typeface="Book Antiqua" pitchFamily="18" charset="0"/>
              </a:rPr>
              <a:t>values (1.00 </a:t>
            </a:r>
            <a:r>
              <a:rPr lang="en-US" sz="1500" dirty="0" err="1">
                <a:solidFill>
                  <a:srgbClr val="FFFF00"/>
                </a:solidFill>
                <a:latin typeface="Book Antiqua" pitchFamily="18" charset="0"/>
              </a:rPr>
              <a:t>ng</a:t>
            </a:r>
            <a:r>
              <a:rPr lang="en-US" sz="1500" dirty="0">
                <a:solidFill>
                  <a:srgbClr val="FFFF00"/>
                </a:solidFill>
                <a:latin typeface="Book Antiqua" pitchFamily="18" charset="0"/>
              </a:rPr>
              <a:t>/mg and 50 </a:t>
            </a:r>
            <a:r>
              <a:rPr lang="en-US" sz="1500" dirty="0" err="1" smtClean="0">
                <a:solidFill>
                  <a:srgbClr val="FFFF00"/>
                </a:solidFill>
                <a:latin typeface="Book Antiqua" pitchFamily="18" charset="0"/>
              </a:rPr>
              <a:t>pg</a:t>
            </a:r>
            <a:r>
              <a:rPr lang="en-US" sz="1500" dirty="0" smtClean="0">
                <a:solidFill>
                  <a:srgbClr val="FFFF00"/>
                </a:solidFill>
                <a:latin typeface="Book Antiqua" pitchFamily="18" charset="0"/>
              </a:rPr>
              <a:t>/mg for </a:t>
            </a:r>
            <a:r>
              <a:rPr lang="en-US" sz="1500" dirty="0" smtClean="0">
                <a:solidFill>
                  <a:schemeClr val="accent2"/>
                </a:solidFill>
                <a:latin typeface="Book Antiqua" pitchFamily="18" charset="0"/>
              </a:rPr>
              <a:t>SIX</a:t>
            </a:r>
            <a:r>
              <a:rPr lang="en-US" sz="1500" dirty="0" smtClean="0">
                <a:solidFill>
                  <a:srgbClr val="FFFF00"/>
                </a:solidFill>
                <a:latin typeface="Book Antiqua" pitchFamily="18" charset="0"/>
              </a:rPr>
              <a:t> &amp; </a:t>
            </a:r>
            <a:r>
              <a:rPr lang="en-US" sz="1500" dirty="0" smtClean="0">
                <a:solidFill>
                  <a:schemeClr val="accent2"/>
                </a:solidFill>
                <a:latin typeface="Book Antiqua" pitchFamily="18" charset="0"/>
              </a:rPr>
              <a:t>THREE</a:t>
            </a:r>
            <a:r>
              <a:rPr lang="en-US" sz="1500" dirty="0" smtClean="0">
                <a:solidFill>
                  <a:srgbClr val="FFFF00"/>
                </a:solidFill>
                <a:latin typeface="Book Antiqua" pitchFamily="18" charset="0"/>
              </a:rPr>
              <a:t> MONTHS!)</a:t>
            </a:r>
            <a:endParaRPr lang="de-DE" sz="1500" dirty="0">
              <a:solidFill>
                <a:srgbClr val="FFFF00"/>
              </a:solidFill>
              <a:latin typeface="Book Antiqua" pitchFamily="18" charset="0"/>
            </a:endParaRPr>
          </a:p>
        </p:txBody>
      </p:sp>
      <p:pic>
        <p:nvPicPr>
          <p:cNvPr id="24579" name="Picture 3"/>
          <p:cNvPicPr>
            <a:picLocks noChangeAspect="1" noChangeArrowheads="1"/>
          </p:cNvPicPr>
          <p:nvPr/>
        </p:nvPicPr>
        <p:blipFill>
          <a:blip r:embed="rId3" cstate="print"/>
          <a:srcRect/>
          <a:stretch>
            <a:fillRect/>
          </a:stretch>
        </p:blipFill>
        <p:spPr bwMode="auto">
          <a:xfrm>
            <a:off x="628650" y="1735139"/>
            <a:ext cx="9344025" cy="4930775"/>
          </a:xfrm>
          <a:prstGeom prst="rect">
            <a:avLst/>
          </a:prstGeom>
          <a:noFill/>
          <a:ln w="9525">
            <a:noFill/>
            <a:miter lim="800000"/>
            <a:headEnd/>
            <a:tailEnd/>
          </a:ln>
        </p:spPr>
      </p:pic>
      <p:sp>
        <p:nvSpPr>
          <p:cNvPr id="4" name="Rectangle 3"/>
          <p:cNvSpPr/>
          <p:nvPr/>
        </p:nvSpPr>
        <p:spPr bwMode="auto">
          <a:xfrm>
            <a:off x="2431143" y="1143000"/>
            <a:ext cx="7809422" cy="490514"/>
          </a:xfrm>
          <a:prstGeom prst="rect">
            <a:avLst/>
          </a:prstGeom>
          <a:noFill/>
          <a:ln w="57150" cap="flat" cmpd="sng" algn="ctr">
            <a:solidFill>
              <a:srgbClr val="FF0000"/>
            </a:solidFill>
            <a:prstDash val="sysDot"/>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336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ChangeArrowheads="1"/>
          </p:cNvSpPr>
          <p:nvPr/>
        </p:nvSpPr>
        <p:spPr bwMode="auto">
          <a:xfrm>
            <a:off x="1562100" y="381000"/>
            <a:ext cx="7162800" cy="1143000"/>
          </a:xfrm>
          <a:prstGeom prst="rect">
            <a:avLst/>
          </a:prstGeom>
          <a:noFill/>
          <a:ln w="9525">
            <a:noFill/>
            <a:miter lim="800000"/>
            <a:headEnd/>
            <a:tailEnd/>
          </a:ln>
          <a:effectLst/>
        </p:spPr>
        <p:txBody>
          <a:bodyPr wrap="none" anchor="ctr"/>
          <a:lstStyle/>
          <a:p>
            <a:endParaRPr lang="en-US"/>
          </a:p>
        </p:txBody>
      </p:sp>
      <p:sp>
        <p:nvSpPr>
          <p:cNvPr id="1525763" name="Rectangle 3"/>
          <p:cNvSpPr>
            <a:spLocks noChangeArrowheads="1"/>
          </p:cNvSpPr>
          <p:nvPr/>
        </p:nvSpPr>
        <p:spPr bwMode="auto">
          <a:xfrm>
            <a:off x="1600200" y="1809750"/>
            <a:ext cx="7162800" cy="4114800"/>
          </a:xfrm>
          <a:prstGeom prst="rect">
            <a:avLst/>
          </a:prstGeom>
          <a:noFill/>
          <a:ln w="9525">
            <a:noFill/>
            <a:miter lim="800000"/>
            <a:headEnd/>
            <a:tailEnd/>
          </a:ln>
          <a:effectLst/>
        </p:spPr>
        <p:txBody>
          <a:bodyPr wrap="none" anchor="ctr"/>
          <a:lstStyle/>
          <a:p>
            <a:endParaRPr lang="en-US"/>
          </a:p>
        </p:txBody>
      </p:sp>
      <p:sp>
        <p:nvSpPr>
          <p:cNvPr id="1525764" name="Rectangle 4"/>
          <p:cNvSpPr>
            <a:spLocks noGrp="1" noChangeArrowheads="1"/>
          </p:cNvSpPr>
          <p:nvPr>
            <p:ph type="body" idx="1"/>
          </p:nvPr>
        </p:nvSpPr>
        <p:spPr>
          <a:xfrm>
            <a:off x="388144" y="990600"/>
            <a:ext cx="9586912" cy="5368778"/>
          </a:xfrm>
          <a:noFill/>
          <a:ln/>
        </p:spPr>
        <p:txBody>
          <a:bodyPr wrap="square">
            <a:spAutoFit/>
          </a:bodyPr>
          <a:lstStyle/>
          <a:p>
            <a:pPr marL="457200" lvl="1" indent="0">
              <a:lnSpc>
                <a:spcPct val="120000"/>
              </a:lnSpc>
              <a:spcBef>
                <a:spcPct val="0"/>
              </a:spcBef>
              <a:buClr>
                <a:schemeClr val="tx1"/>
              </a:buClr>
              <a:buSzPct val="100000"/>
              <a:buFontTx/>
              <a:buChar char="•"/>
            </a:pPr>
            <a:r>
              <a:rPr lang="en-US" sz="3600" dirty="0">
                <a:latin typeface="Book Antiqua" pitchFamily="18" charset="0"/>
              </a:rPr>
              <a:t>  </a:t>
            </a:r>
            <a:r>
              <a:rPr lang="en-US" sz="3400" dirty="0" smtClean="0">
                <a:solidFill>
                  <a:srgbClr val="FAFD00"/>
                </a:solidFill>
                <a:latin typeface="Book Antiqua" pitchFamily="18" charset="0"/>
              </a:rPr>
              <a:t>Sample Provenance – Who, Why, When</a:t>
            </a:r>
          </a:p>
          <a:p>
            <a:pPr lvl="2">
              <a:lnSpc>
                <a:spcPct val="120000"/>
              </a:lnSpc>
              <a:spcBef>
                <a:spcPct val="0"/>
              </a:spcBef>
              <a:buClr>
                <a:srgbClr val="FFFF00"/>
              </a:buClr>
              <a:buSzPct val="70000"/>
              <a:buFont typeface="Wingdings" panose="05000000000000000000" pitchFamily="2" charset="2"/>
              <a:buChar char="Ø"/>
            </a:pPr>
            <a:r>
              <a:rPr lang="en-US" sz="3600" dirty="0">
                <a:solidFill>
                  <a:schemeClr val="accent2">
                    <a:lumMod val="75000"/>
                  </a:schemeClr>
                </a:solidFill>
                <a:latin typeface="Book Antiqua" pitchFamily="18" charset="0"/>
              </a:rPr>
              <a:t> </a:t>
            </a:r>
            <a:r>
              <a:rPr lang="en-US" sz="3600" dirty="0" smtClean="0">
                <a:solidFill>
                  <a:schemeClr val="accent2">
                    <a:lumMod val="75000"/>
                  </a:schemeClr>
                </a:solidFill>
                <a:latin typeface="Book Antiqua" pitchFamily="18" charset="0"/>
              </a:rPr>
              <a:t>Who = Generally Adversarial</a:t>
            </a: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Why = Custody, Visitation, Defendant</a:t>
            </a: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When = Unannounced is Best</a:t>
            </a:r>
            <a:endParaRPr lang="en-US" sz="3600" dirty="0">
              <a:solidFill>
                <a:schemeClr val="accent2">
                  <a:lumMod val="75000"/>
                </a:schemeClr>
              </a:solidFill>
              <a:latin typeface="Book Antiqua" pitchFamily="18" charset="0"/>
            </a:endParaRPr>
          </a:p>
          <a:p>
            <a:pPr marL="457200" lvl="1" indent="0">
              <a:lnSpc>
                <a:spcPct val="120000"/>
              </a:lnSpc>
              <a:spcBef>
                <a:spcPct val="0"/>
              </a:spcBef>
              <a:buClr>
                <a:schemeClr val="tx1"/>
              </a:buClr>
              <a:buSzPct val="100000"/>
              <a:buFontTx/>
              <a:buChar char="•"/>
            </a:pPr>
            <a:r>
              <a:rPr lang="en-US" sz="3600" dirty="0">
                <a:solidFill>
                  <a:srgbClr val="FAFD00"/>
                </a:solidFill>
                <a:latin typeface="Book Antiqua" pitchFamily="18" charset="0"/>
              </a:rPr>
              <a:t>  </a:t>
            </a:r>
            <a:r>
              <a:rPr lang="en-US" sz="3600" dirty="0" smtClean="0">
                <a:solidFill>
                  <a:srgbClr val="FAFD00"/>
                </a:solidFill>
                <a:latin typeface="Book Antiqua" pitchFamily="18" charset="0"/>
              </a:rPr>
              <a:t>Integrity – </a:t>
            </a:r>
            <a:r>
              <a:rPr lang="en-US" sz="3600" dirty="0" err="1" smtClean="0">
                <a:solidFill>
                  <a:srgbClr val="FAFD00"/>
                </a:solidFill>
                <a:latin typeface="Book Antiqua" pitchFamily="18" charset="0"/>
              </a:rPr>
              <a:t>SC+Self-Report</a:t>
            </a:r>
            <a:r>
              <a:rPr lang="en-US" sz="3600" dirty="0" smtClean="0">
                <a:solidFill>
                  <a:srgbClr val="FAFD00"/>
                </a:solidFill>
                <a:latin typeface="Book Antiqua" pitchFamily="18" charset="0"/>
              </a:rPr>
              <a:t>, Production</a:t>
            </a:r>
            <a:endParaRPr lang="en-US" sz="3400" dirty="0">
              <a:solidFill>
                <a:srgbClr val="FAFD00"/>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r>
              <a:rPr lang="en-US" sz="3600" dirty="0">
                <a:solidFill>
                  <a:schemeClr val="accent2">
                    <a:lumMod val="75000"/>
                  </a:schemeClr>
                </a:solidFill>
                <a:latin typeface="Book Antiqua" pitchFamily="18" charset="0"/>
              </a:rPr>
              <a:t> </a:t>
            </a:r>
            <a:r>
              <a:rPr lang="en-US" sz="3600" dirty="0" err="1" smtClean="0">
                <a:solidFill>
                  <a:schemeClr val="accent2">
                    <a:lumMod val="75000"/>
                  </a:schemeClr>
                </a:solidFill>
                <a:latin typeface="Book Antiqua" pitchFamily="18" charset="0"/>
              </a:rPr>
              <a:t>SC+Self-Report</a:t>
            </a:r>
            <a:r>
              <a:rPr lang="en-US" sz="3600" dirty="0" smtClean="0">
                <a:solidFill>
                  <a:schemeClr val="accent2">
                    <a:lumMod val="75000"/>
                  </a:schemeClr>
                </a:solidFill>
                <a:latin typeface="Book Antiqua" pitchFamily="18" charset="0"/>
              </a:rPr>
              <a:t> = Competent Skeptic</a:t>
            </a:r>
            <a:endParaRPr lang="en-US" sz="3600" dirty="0">
              <a:solidFill>
                <a:schemeClr val="accent2">
                  <a:lumMod val="75000"/>
                </a:schemeClr>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r>
              <a:rPr lang="en-US" sz="3600" dirty="0">
                <a:solidFill>
                  <a:schemeClr val="accent2">
                    <a:lumMod val="75000"/>
                  </a:schemeClr>
                </a:solidFill>
                <a:latin typeface="Book Antiqua" pitchFamily="18" charset="0"/>
              </a:rPr>
              <a:t> </a:t>
            </a:r>
            <a:r>
              <a:rPr lang="en-US" sz="3600" dirty="0" smtClean="0">
                <a:solidFill>
                  <a:schemeClr val="accent2">
                    <a:lumMod val="75000"/>
                  </a:schemeClr>
                </a:solidFill>
                <a:latin typeface="Book Antiqua" pitchFamily="18" charset="0"/>
              </a:rPr>
              <a:t>Production = Time is Money</a:t>
            </a:r>
            <a:endParaRPr lang="en-US" sz="3600" dirty="0">
              <a:solidFill>
                <a:schemeClr val="accent2">
                  <a:lumMod val="75000"/>
                </a:schemeClr>
              </a:solidFill>
              <a:latin typeface="Book Antiqua" pitchFamily="18" charset="0"/>
            </a:endParaRPr>
          </a:p>
          <a:p>
            <a:pPr marL="457200" lvl="1" indent="0">
              <a:lnSpc>
                <a:spcPct val="120000"/>
              </a:lnSpc>
              <a:spcBef>
                <a:spcPct val="0"/>
              </a:spcBef>
              <a:buClr>
                <a:schemeClr val="tx1"/>
              </a:buClr>
              <a:buSzPct val="100000"/>
              <a:buFontTx/>
              <a:buChar char="•"/>
            </a:pPr>
            <a:r>
              <a:rPr lang="en-US" sz="3600" dirty="0" smtClean="0">
                <a:solidFill>
                  <a:schemeClr val="tx2"/>
                </a:solidFill>
                <a:latin typeface="Book Antiqua" pitchFamily="18" charset="0"/>
              </a:rPr>
              <a:t>  </a:t>
            </a:r>
            <a:r>
              <a:rPr lang="en-US" sz="3600" dirty="0" smtClean="0">
                <a:solidFill>
                  <a:srgbClr val="FAFD00"/>
                </a:solidFill>
                <a:latin typeface="Book Antiqua" pitchFamily="18" charset="0"/>
              </a:rPr>
              <a:t>Stability – Pre-Analytical Degradation</a:t>
            </a:r>
            <a:endParaRPr lang="en-US" sz="3600" dirty="0">
              <a:solidFill>
                <a:srgbClr val="FAFD00"/>
              </a:solidFill>
              <a:latin typeface="Book Antiqua" pitchFamily="18" charset="0"/>
            </a:endParaRPr>
          </a:p>
        </p:txBody>
      </p:sp>
      <p:sp>
        <p:nvSpPr>
          <p:cNvPr id="1525765" name="Rectangle 5"/>
          <p:cNvSpPr>
            <a:spLocks noGrp="1" noChangeArrowheads="1"/>
          </p:cNvSpPr>
          <p:nvPr>
            <p:ph type="title"/>
          </p:nvPr>
        </p:nvSpPr>
        <p:spPr>
          <a:xfrm>
            <a:off x="419100" y="0"/>
            <a:ext cx="9315450" cy="1200150"/>
          </a:xfrm>
          <a:noFill/>
          <a:ln/>
        </p:spPr>
        <p:txBody>
          <a:bodyPr/>
          <a:lstStyle/>
          <a:p>
            <a:pPr algn="ctr"/>
            <a:r>
              <a:rPr lang="en-US" sz="4800" dirty="0" smtClean="0">
                <a:latin typeface="Book Antiqua" pitchFamily="18" charset="0"/>
              </a:rPr>
              <a:t>Pre-Analytical “Fun Factors”…</a:t>
            </a:r>
            <a:endParaRPr lang="en-US" sz="4800" dirty="0">
              <a:latin typeface="Book Antiqua" pitchFamily="18" charset="0"/>
            </a:endParaRPr>
          </a:p>
        </p:txBody>
      </p:sp>
    </p:spTree>
    <p:extLst>
      <p:ext uri="{BB962C8B-B14F-4D97-AF65-F5344CB8AC3E}">
        <p14:creationId xmlns:p14="http://schemas.microsoft.com/office/powerpoint/2010/main" val="648758702"/>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25764">
                                            <p:txEl>
                                              <p:pRg st="7" end="7"/>
                                            </p:txEl>
                                          </p:spTgt>
                                        </p:tgtEl>
                                        <p:attrNameLst>
                                          <p:attrName>style.visibility</p:attrName>
                                        </p:attrNameLst>
                                      </p:cBhvr>
                                      <p:to>
                                        <p:strVal val="visible"/>
                                      </p:to>
                                    </p:set>
                                    <p:anim calcmode="lin" valueType="num">
                                      <p:cBhvr>
                                        <p:cTn id="7" dur="500" fill="hold"/>
                                        <p:tgtEl>
                                          <p:spTgt spid="1525764">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1525764">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152576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64" grpId="0" build="allAtOnce"/>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ChangeArrowheads="1"/>
          </p:cNvSpPr>
          <p:nvPr/>
        </p:nvSpPr>
        <p:spPr bwMode="auto">
          <a:xfrm>
            <a:off x="1562100" y="381000"/>
            <a:ext cx="7162800" cy="1143000"/>
          </a:xfrm>
          <a:prstGeom prst="rect">
            <a:avLst/>
          </a:prstGeom>
          <a:noFill/>
          <a:ln w="9525">
            <a:noFill/>
            <a:miter lim="800000"/>
            <a:headEnd/>
            <a:tailEnd/>
          </a:ln>
          <a:effectLst/>
        </p:spPr>
        <p:txBody>
          <a:bodyPr wrap="none" anchor="ctr"/>
          <a:lstStyle/>
          <a:p>
            <a:endParaRPr lang="en-US"/>
          </a:p>
        </p:txBody>
      </p:sp>
      <p:sp>
        <p:nvSpPr>
          <p:cNvPr id="1525763" name="Rectangle 3"/>
          <p:cNvSpPr>
            <a:spLocks noChangeArrowheads="1"/>
          </p:cNvSpPr>
          <p:nvPr/>
        </p:nvSpPr>
        <p:spPr bwMode="auto">
          <a:xfrm>
            <a:off x="1600200" y="1809750"/>
            <a:ext cx="7162800" cy="4114800"/>
          </a:xfrm>
          <a:prstGeom prst="rect">
            <a:avLst/>
          </a:prstGeom>
          <a:noFill/>
          <a:ln w="9525">
            <a:noFill/>
            <a:miter lim="800000"/>
            <a:headEnd/>
            <a:tailEnd/>
          </a:ln>
          <a:effectLst/>
        </p:spPr>
        <p:txBody>
          <a:bodyPr wrap="none" anchor="ctr"/>
          <a:lstStyle/>
          <a:p>
            <a:endParaRPr lang="en-US"/>
          </a:p>
        </p:txBody>
      </p:sp>
      <p:sp>
        <p:nvSpPr>
          <p:cNvPr id="1525764" name="Rectangle 4"/>
          <p:cNvSpPr>
            <a:spLocks noGrp="1" noChangeArrowheads="1"/>
          </p:cNvSpPr>
          <p:nvPr>
            <p:ph type="body" idx="1"/>
          </p:nvPr>
        </p:nvSpPr>
        <p:spPr>
          <a:xfrm>
            <a:off x="190500" y="987136"/>
            <a:ext cx="9586912" cy="6076152"/>
          </a:xfrm>
          <a:noFill/>
          <a:ln/>
        </p:spPr>
        <p:txBody>
          <a:bodyPr wrap="square">
            <a:spAutoFit/>
          </a:bodyPr>
          <a:lstStyle/>
          <a:p>
            <a:pPr marL="457200" lvl="1" indent="0">
              <a:lnSpc>
                <a:spcPct val="120000"/>
              </a:lnSpc>
              <a:spcBef>
                <a:spcPct val="0"/>
              </a:spcBef>
              <a:buClr>
                <a:schemeClr val="tx1"/>
              </a:buClr>
              <a:buSzPct val="100000"/>
              <a:buFontTx/>
              <a:buChar char="•"/>
            </a:pPr>
            <a:r>
              <a:rPr lang="en-US" sz="3600" dirty="0">
                <a:latin typeface="Book Antiqua" pitchFamily="18" charset="0"/>
              </a:rPr>
              <a:t>  </a:t>
            </a:r>
            <a:r>
              <a:rPr lang="en-US" sz="3400" u="sng" dirty="0" smtClean="0">
                <a:solidFill>
                  <a:srgbClr val="FAFD00"/>
                </a:solidFill>
                <a:latin typeface="Book Antiqua" pitchFamily="18" charset="0"/>
              </a:rPr>
              <a:t>Lab Based</a:t>
            </a:r>
            <a:r>
              <a:rPr lang="en-US" sz="3400" dirty="0" smtClean="0">
                <a:solidFill>
                  <a:srgbClr val="FAFD00"/>
                </a:solidFill>
                <a:latin typeface="Book Antiqua" pitchFamily="18" charset="0"/>
              </a:rPr>
              <a:t>: Availability of ID Standards</a:t>
            </a:r>
          </a:p>
          <a:p>
            <a:pPr lvl="2">
              <a:lnSpc>
                <a:spcPct val="120000"/>
              </a:lnSpc>
              <a:spcBef>
                <a:spcPct val="0"/>
              </a:spcBef>
              <a:buClr>
                <a:srgbClr val="FFFF00"/>
              </a:buClr>
              <a:buSzPct val="70000"/>
              <a:buFont typeface="Wingdings" panose="05000000000000000000" pitchFamily="2" charset="2"/>
              <a:buChar char="Ø"/>
            </a:pPr>
            <a:r>
              <a:rPr lang="en-US" sz="3600" dirty="0">
                <a:solidFill>
                  <a:schemeClr val="accent2">
                    <a:lumMod val="75000"/>
                  </a:schemeClr>
                </a:solidFill>
                <a:latin typeface="Book Antiqua" pitchFamily="18" charset="0"/>
              </a:rPr>
              <a:t> </a:t>
            </a:r>
            <a:r>
              <a:rPr lang="en-US" sz="3600" dirty="0" smtClean="0">
                <a:solidFill>
                  <a:schemeClr val="accent2">
                    <a:lumMod val="75000"/>
                  </a:schemeClr>
                </a:solidFill>
                <a:latin typeface="Book Antiqua" pitchFamily="18" charset="0"/>
              </a:rPr>
              <a:t>“Bath Salts” &amp; </a:t>
            </a:r>
            <a:r>
              <a:rPr lang="en-US" sz="3600" dirty="0" err="1" smtClean="0">
                <a:solidFill>
                  <a:schemeClr val="accent2">
                    <a:lumMod val="75000"/>
                  </a:schemeClr>
                </a:solidFill>
                <a:latin typeface="Book Antiqua" pitchFamily="18" charset="0"/>
              </a:rPr>
              <a:t>Cannabinomimetics</a:t>
            </a:r>
            <a:endParaRPr lang="en-US" sz="3600" dirty="0" smtClean="0">
              <a:solidFill>
                <a:schemeClr val="accent2">
                  <a:lumMod val="75000"/>
                </a:schemeClr>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a:t>
            </a:r>
            <a:r>
              <a:rPr lang="en-US" sz="3600" dirty="0" err="1" smtClean="0">
                <a:solidFill>
                  <a:schemeClr val="accent2">
                    <a:lumMod val="75000"/>
                  </a:schemeClr>
                </a:solidFill>
                <a:latin typeface="Book Antiqua" pitchFamily="18" charset="0"/>
              </a:rPr>
              <a:t>Phosphatidyl</a:t>
            </a:r>
            <a:r>
              <a:rPr lang="en-US" sz="3600" dirty="0" smtClean="0">
                <a:solidFill>
                  <a:schemeClr val="accent2">
                    <a:lumMod val="75000"/>
                  </a:schemeClr>
                </a:solidFill>
                <a:latin typeface="Book Antiqua" pitchFamily="18" charset="0"/>
              </a:rPr>
              <a:t> Ethanol </a:t>
            </a:r>
            <a:r>
              <a:rPr lang="en-US" sz="2800" dirty="0" smtClean="0">
                <a:solidFill>
                  <a:schemeClr val="accent2">
                    <a:lumMod val="75000"/>
                  </a:schemeClr>
                </a:solidFill>
                <a:latin typeface="Book Antiqua" pitchFamily="18" charset="0"/>
              </a:rPr>
              <a:t>(</a:t>
            </a:r>
            <a:r>
              <a:rPr lang="en-US" sz="2800" dirty="0" err="1" smtClean="0">
                <a:solidFill>
                  <a:schemeClr val="accent2">
                    <a:lumMod val="75000"/>
                  </a:schemeClr>
                </a:solidFill>
                <a:latin typeface="Book Antiqua" pitchFamily="18" charset="0"/>
              </a:rPr>
              <a:t>PEth</a:t>
            </a:r>
            <a:r>
              <a:rPr lang="en-US" sz="2800" dirty="0" smtClean="0">
                <a:solidFill>
                  <a:schemeClr val="accent2">
                    <a:lumMod val="75000"/>
                  </a:schemeClr>
                </a:solidFill>
                <a:latin typeface="Book Antiqua" pitchFamily="18" charset="0"/>
              </a:rPr>
              <a:t>)</a:t>
            </a:r>
            <a:r>
              <a:rPr lang="en-US" sz="3600" dirty="0" smtClean="0">
                <a:solidFill>
                  <a:schemeClr val="accent2">
                    <a:lumMod val="75000"/>
                  </a:schemeClr>
                </a:solidFill>
                <a:latin typeface="Book Antiqua" pitchFamily="18" charset="0"/>
              </a:rPr>
              <a:t> Congeners</a:t>
            </a: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a:t>
            </a:r>
            <a:r>
              <a:rPr lang="en-US" sz="3600" dirty="0" err="1" smtClean="0">
                <a:solidFill>
                  <a:schemeClr val="accent2">
                    <a:lumMod val="75000"/>
                  </a:schemeClr>
                </a:solidFill>
                <a:latin typeface="Book Antiqua" pitchFamily="18" charset="0"/>
              </a:rPr>
              <a:t>Deuterated</a:t>
            </a:r>
            <a:r>
              <a:rPr lang="en-US" sz="3600" dirty="0" smtClean="0">
                <a:solidFill>
                  <a:schemeClr val="accent2">
                    <a:lumMod val="75000"/>
                  </a:schemeClr>
                </a:solidFill>
                <a:latin typeface="Book Antiqua" pitchFamily="18" charset="0"/>
              </a:rPr>
              <a:t> Analogues</a:t>
            </a:r>
            <a:endParaRPr lang="en-US" sz="3600" dirty="0">
              <a:solidFill>
                <a:schemeClr val="accent2">
                  <a:lumMod val="75000"/>
                </a:schemeClr>
              </a:solidFill>
              <a:latin typeface="Book Antiqua" pitchFamily="18" charset="0"/>
            </a:endParaRPr>
          </a:p>
          <a:p>
            <a:pPr marL="457200" lvl="1" indent="0">
              <a:lnSpc>
                <a:spcPct val="120000"/>
              </a:lnSpc>
              <a:spcBef>
                <a:spcPct val="0"/>
              </a:spcBef>
              <a:buClr>
                <a:schemeClr val="tx1"/>
              </a:buClr>
              <a:buSzPct val="100000"/>
              <a:buFontTx/>
              <a:buChar char="•"/>
            </a:pPr>
            <a:r>
              <a:rPr lang="en-US" sz="3600" dirty="0">
                <a:solidFill>
                  <a:srgbClr val="FAFD00"/>
                </a:solidFill>
                <a:latin typeface="Book Antiqua" pitchFamily="18" charset="0"/>
              </a:rPr>
              <a:t> </a:t>
            </a:r>
            <a:r>
              <a:rPr lang="en-US" sz="3600" u="sng" dirty="0" smtClean="0">
                <a:solidFill>
                  <a:srgbClr val="FAFD00"/>
                </a:solidFill>
                <a:latin typeface="Book Antiqua" pitchFamily="18" charset="0"/>
              </a:rPr>
              <a:t>Interpretive Need</a:t>
            </a:r>
            <a:r>
              <a:rPr lang="en-US" sz="3600" dirty="0" smtClean="0">
                <a:solidFill>
                  <a:srgbClr val="FAFD00"/>
                </a:solidFill>
                <a:latin typeface="Book Antiqua" pitchFamily="18" charset="0"/>
              </a:rPr>
              <a:t>: </a:t>
            </a:r>
            <a:r>
              <a:rPr lang="en-US" sz="3200" dirty="0" smtClean="0">
                <a:solidFill>
                  <a:srgbClr val="FAFD00"/>
                </a:solidFill>
                <a:latin typeface="Book Antiqua" pitchFamily="18" charset="0"/>
              </a:rPr>
              <a:t>Comparable Result DBs</a:t>
            </a:r>
            <a:endParaRPr lang="en-US" sz="3200" dirty="0">
              <a:solidFill>
                <a:srgbClr val="FAFD00"/>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Lack of “Abusive” Clinical Trials</a:t>
            </a:r>
          </a:p>
          <a:p>
            <a:pPr lvl="2">
              <a:lnSpc>
                <a:spcPct val="120000"/>
              </a:lnSpc>
              <a:spcBef>
                <a:spcPct val="0"/>
              </a:spcBef>
              <a:buClr>
                <a:srgbClr val="FFFF00"/>
              </a:buClr>
              <a:buSzPct val="70000"/>
              <a:buFont typeface="Wingdings" panose="05000000000000000000" pitchFamily="2" charset="2"/>
              <a:buChar char="Ø"/>
            </a:pPr>
            <a:r>
              <a:rPr lang="en-US" sz="3600" dirty="0">
                <a:solidFill>
                  <a:schemeClr val="accent2">
                    <a:lumMod val="75000"/>
                  </a:schemeClr>
                </a:solidFill>
                <a:latin typeface="Book Antiqua" pitchFamily="18" charset="0"/>
              </a:rPr>
              <a:t> </a:t>
            </a:r>
            <a:r>
              <a:rPr lang="en-US" sz="3600" dirty="0" smtClean="0">
                <a:solidFill>
                  <a:schemeClr val="accent2">
                    <a:lumMod val="75000"/>
                  </a:schemeClr>
                </a:solidFill>
                <a:latin typeface="Book Antiqua" pitchFamily="18" charset="0"/>
              </a:rPr>
              <a:t>Environmental &amp; Hygienic Impacts</a:t>
            </a: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Self-Reports are NOT Trustworthy</a:t>
            </a:r>
            <a:endParaRPr lang="en-US" sz="3600" dirty="0">
              <a:solidFill>
                <a:schemeClr val="accent2">
                  <a:lumMod val="75000"/>
                </a:schemeClr>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endParaRPr lang="en-US" sz="3600" dirty="0">
              <a:solidFill>
                <a:schemeClr val="accent2">
                  <a:lumMod val="75000"/>
                </a:schemeClr>
              </a:solidFill>
              <a:latin typeface="Book Antiqua" pitchFamily="18" charset="0"/>
            </a:endParaRPr>
          </a:p>
        </p:txBody>
      </p:sp>
      <p:sp>
        <p:nvSpPr>
          <p:cNvPr id="1525765" name="Rectangle 5"/>
          <p:cNvSpPr>
            <a:spLocks noGrp="1" noChangeArrowheads="1"/>
          </p:cNvSpPr>
          <p:nvPr>
            <p:ph type="title"/>
          </p:nvPr>
        </p:nvSpPr>
        <p:spPr>
          <a:xfrm>
            <a:off x="419100" y="0"/>
            <a:ext cx="9315450" cy="1200150"/>
          </a:xfrm>
          <a:noFill/>
          <a:ln/>
        </p:spPr>
        <p:txBody>
          <a:bodyPr/>
          <a:lstStyle/>
          <a:p>
            <a:pPr algn="ctr"/>
            <a:r>
              <a:rPr lang="en-US" sz="4800" dirty="0" smtClean="0">
                <a:latin typeface="Book Antiqua" pitchFamily="18" charset="0"/>
              </a:rPr>
              <a:t>Confounding “Forensic” Factors</a:t>
            </a:r>
            <a:endParaRPr lang="en-US" sz="4800" dirty="0">
              <a:latin typeface="Book Antiqua" pitchFamily="18" charset="0"/>
            </a:endParaRPr>
          </a:p>
        </p:txBody>
      </p:sp>
    </p:spTree>
    <p:extLst>
      <p:ext uri="{BB962C8B-B14F-4D97-AF65-F5344CB8AC3E}">
        <p14:creationId xmlns:p14="http://schemas.microsoft.com/office/powerpoint/2010/main" val="668223916"/>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25764">
                                            <p:txEl>
                                              <p:pRg st="0" end="0"/>
                                            </p:txEl>
                                          </p:spTgt>
                                        </p:tgtEl>
                                        <p:attrNameLst>
                                          <p:attrName>style.visibility</p:attrName>
                                        </p:attrNameLst>
                                      </p:cBhvr>
                                      <p:to>
                                        <p:strVal val="visible"/>
                                      </p:to>
                                    </p:set>
                                    <p:anim calcmode="lin" valueType="num">
                                      <p:cBhvr>
                                        <p:cTn id="7" dur="500" fill="hold"/>
                                        <p:tgtEl>
                                          <p:spTgt spid="152576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2576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25764">
                                            <p:txEl>
                                              <p:pRg st="0" end="0"/>
                                            </p:txEl>
                                          </p:spTgt>
                                        </p:tgtEl>
                                      </p:cBhvr>
                                    </p:animEffect>
                                  </p:childTnLst>
                                </p:cTn>
                              </p:par>
                            </p:childTnLst>
                          </p:cTn>
                        </p:par>
                        <p:par>
                          <p:cTn id="10" fill="hold">
                            <p:stCondLst>
                              <p:cond delay="500"/>
                            </p:stCondLst>
                            <p:childTnLst>
                              <p:par>
                                <p:cTn id="11" presetID="31" presetClass="entr" presetSubtype="0" fill="hold" grpId="0" nodeType="afterEffect">
                                  <p:stCondLst>
                                    <p:cond delay="2500"/>
                                  </p:stCondLst>
                                  <p:childTnLst>
                                    <p:set>
                                      <p:cBhvr>
                                        <p:cTn id="12" dur="1" fill="hold">
                                          <p:stCondLst>
                                            <p:cond delay="0"/>
                                          </p:stCondLst>
                                        </p:cTn>
                                        <p:tgtEl>
                                          <p:spTgt spid="1525764">
                                            <p:txEl>
                                              <p:pRg st="1" end="1"/>
                                            </p:txEl>
                                          </p:spTgt>
                                        </p:tgtEl>
                                        <p:attrNameLst>
                                          <p:attrName>style.visibility</p:attrName>
                                        </p:attrNameLst>
                                      </p:cBhvr>
                                      <p:to>
                                        <p:strVal val="visible"/>
                                      </p:to>
                                    </p:set>
                                    <p:anim calcmode="lin" valueType="num">
                                      <p:cBhvr>
                                        <p:cTn id="13" dur="2000" fill="hold"/>
                                        <p:tgtEl>
                                          <p:spTgt spid="1525764">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1525764">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1525764">
                                            <p:txEl>
                                              <p:pRg st="1" end="1"/>
                                            </p:txEl>
                                          </p:spTgt>
                                        </p:tgtEl>
                                        <p:attrNameLst>
                                          <p:attrName>style.rotation</p:attrName>
                                        </p:attrNameLst>
                                      </p:cBhvr>
                                      <p:tavLst>
                                        <p:tav tm="0">
                                          <p:val>
                                            <p:fltVal val="90"/>
                                          </p:val>
                                        </p:tav>
                                        <p:tav tm="100000">
                                          <p:val>
                                            <p:fltVal val="0"/>
                                          </p:val>
                                        </p:tav>
                                      </p:tavLst>
                                    </p:anim>
                                    <p:animEffect transition="in" filter="fade">
                                      <p:cBhvr>
                                        <p:cTn id="16" dur="2000"/>
                                        <p:tgtEl>
                                          <p:spTgt spid="1525764">
                                            <p:txEl>
                                              <p:pRg st="1" end="1"/>
                                            </p:txEl>
                                          </p:spTgt>
                                        </p:tgtEl>
                                      </p:cBhvr>
                                    </p:animEffect>
                                  </p:childTnLst>
                                </p:cTn>
                              </p:par>
                              <p:par>
                                <p:cTn id="17" presetID="31" presetClass="entr" presetSubtype="0" fill="hold" grpId="0" nodeType="withEffect">
                                  <p:stCondLst>
                                    <p:cond delay="2500"/>
                                  </p:stCondLst>
                                  <p:childTnLst>
                                    <p:set>
                                      <p:cBhvr>
                                        <p:cTn id="18" dur="1" fill="hold">
                                          <p:stCondLst>
                                            <p:cond delay="0"/>
                                          </p:stCondLst>
                                        </p:cTn>
                                        <p:tgtEl>
                                          <p:spTgt spid="1525764">
                                            <p:txEl>
                                              <p:pRg st="2" end="2"/>
                                            </p:txEl>
                                          </p:spTgt>
                                        </p:tgtEl>
                                        <p:attrNameLst>
                                          <p:attrName>style.visibility</p:attrName>
                                        </p:attrNameLst>
                                      </p:cBhvr>
                                      <p:to>
                                        <p:strVal val="visible"/>
                                      </p:to>
                                    </p:set>
                                    <p:anim calcmode="lin" valueType="num">
                                      <p:cBhvr>
                                        <p:cTn id="19" dur="2000" fill="hold"/>
                                        <p:tgtEl>
                                          <p:spTgt spid="1525764">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1525764">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1525764">
                                            <p:txEl>
                                              <p:pRg st="2" end="2"/>
                                            </p:txEl>
                                          </p:spTgt>
                                        </p:tgtEl>
                                        <p:attrNameLst>
                                          <p:attrName>style.rotation</p:attrName>
                                        </p:attrNameLst>
                                      </p:cBhvr>
                                      <p:tavLst>
                                        <p:tav tm="0">
                                          <p:val>
                                            <p:fltVal val="90"/>
                                          </p:val>
                                        </p:tav>
                                        <p:tav tm="100000">
                                          <p:val>
                                            <p:fltVal val="0"/>
                                          </p:val>
                                        </p:tav>
                                      </p:tavLst>
                                    </p:anim>
                                    <p:animEffect transition="in" filter="fade">
                                      <p:cBhvr>
                                        <p:cTn id="22" dur="2000"/>
                                        <p:tgtEl>
                                          <p:spTgt spid="1525764">
                                            <p:txEl>
                                              <p:pRg st="2" end="2"/>
                                            </p:txEl>
                                          </p:spTgt>
                                        </p:tgtEl>
                                      </p:cBhvr>
                                    </p:animEffect>
                                  </p:childTnLst>
                                </p:cTn>
                              </p:par>
                              <p:par>
                                <p:cTn id="23" presetID="31" presetClass="entr" presetSubtype="0" fill="hold" grpId="0" nodeType="withEffect">
                                  <p:stCondLst>
                                    <p:cond delay="2500"/>
                                  </p:stCondLst>
                                  <p:childTnLst>
                                    <p:set>
                                      <p:cBhvr>
                                        <p:cTn id="24" dur="1" fill="hold">
                                          <p:stCondLst>
                                            <p:cond delay="0"/>
                                          </p:stCondLst>
                                        </p:cTn>
                                        <p:tgtEl>
                                          <p:spTgt spid="1525764">
                                            <p:txEl>
                                              <p:pRg st="3" end="3"/>
                                            </p:txEl>
                                          </p:spTgt>
                                        </p:tgtEl>
                                        <p:attrNameLst>
                                          <p:attrName>style.visibility</p:attrName>
                                        </p:attrNameLst>
                                      </p:cBhvr>
                                      <p:to>
                                        <p:strVal val="visible"/>
                                      </p:to>
                                    </p:set>
                                    <p:anim calcmode="lin" valueType="num">
                                      <p:cBhvr>
                                        <p:cTn id="25" dur="2000" fill="hold"/>
                                        <p:tgtEl>
                                          <p:spTgt spid="1525764">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1525764">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1525764">
                                            <p:txEl>
                                              <p:pRg st="3" end="3"/>
                                            </p:txEl>
                                          </p:spTgt>
                                        </p:tgtEl>
                                        <p:attrNameLst>
                                          <p:attrName>style.rotation</p:attrName>
                                        </p:attrNameLst>
                                      </p:cBhvr>
                                      <p:tavLst>
                                        <p:tav tm="0">
                                          <p:val>
                                            <p:fltVal val="90"/>
                                          </p:val>
                                        </p:tav>
                                        <p:tav tm="100000">
                                          <p:val>
                                            <p:fltVal val="0"/>
                                          </p:val>
                                        </p:tav>
                                      </p:tavLst>
                                    </p:anim>
                                    <p:animEffect transition="in" filter="fade">
                                      <p:cBhvr>
                                        <p:cTn id="28" dur="2000"/>
                                        <p:tgtEl>
                                          <p:spTgt spid="152576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25764">
                                            <p:txEl>
                                              <p:pRg st="4" end="4"/>
                                            </p:txEl>
                                          </p:spTgt>
                                        </p:tgtEl>
                                        <p:attrNameLst>
                                          <p:attrName>style.visibility</p:attrName>
                                        </p:attrNameLst>
                                      </p:cBhvr>
                                      <p:to>
                                        <p:strVal val="visible"/>
                                      </p:to>
                                    </p:set>
                                    <p:anim calcmode="lin" valueType="num">
                                      <p:cBhvr>
                                        <p:cTn id="33" dur="500" fill="hold"/>
                                        <p:tgtEl>
                                          <p:spTgt spid="152576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525764">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1525764">
                                            <p:txEl>
                                              <p:pRg st="4" end="4"/>
                                            </p:txEl>
                                          </p:spTgt>
                                        </p:tgtEl>
                                      </p:cBhvr>
                                    </p:animEffect>
                                  </p:childTnLst>
                                </p:cTn>
                              </p:par>
                            </p:childTnLst>
                          </p:cTn>
                        </p:par>
                        <p:par>
                          <p:cTn id="36" fill="hold">
                            <p:stCondLst>
                              <p:cond delay="500"/>
                            </p:stCondLst>
                            <p:childTnLst>
                              <p:par>
                                <p:cTn id="37" presetID="31" presetClass="entr" presetSubtype="0" fill="hold" grpId="0" nodeType="afterEffect">
                                  <p:stCondLst>
                                    <p:cond delay="2500"/>
                                  </p:stCondLst>
                                  <p:childTnLst>
                                    <p:set>
                                      <p:cBhvr>
                                        <p:cTn id="38" dur="1" fill="hold">
                                          <p:stCondLst>
                                            <p:cond delay="0"/>
                                          </p:stCondLst>
                                        </p:cTn>
                                        <p:tgtEl>
                                          <p:spTgt spid="1525764">
                                            <p:txEl>
                                              <p:pRg st="5" end="5"/>
                                            </p:txEl>
                                          </p:spTgt>
                                        </p:tgtEl>
                                        <p:attrNameLst>
                                          <p:attrName>style.visibility</p:attrName>
                                        </p:attrNameLst>
                                      </p:cBhvr>
                                      <p:to>
                                        <p:strVal val="visible"/>
                                      </p:to>
                                    </p:set>
                                    <p:anim calcmode="lin" valueType="num">
                                      <p:cBhvr>
                                        <p:cTn id="39" dur="2000" fill="hold"/>
                                        <p:tgtEl>
                                          <p:spTgt spid="1525764">
                                            <p:txEl>
                                              <p:pRg st="5" end="5"/>
                                            </p:txEl>
                                          </p:spTgt>
                                        </p:tgtEl>
                                        <p:attrNameLst>
                                          <p:attrName>ppt_w</p:attrName>
                                        </p:attrNameLst>
                                      </p:cBhvr>
                                      <p:tavLst>
                                        <p:tav tm="0">
                                          <p:val>
                                            <p:fltVal val="0"/>
                                          </p:val>
                                        </p:tav>
                                        <p:tav tm="100000">
                                          <p:val>
                                            <p:strVal val="#ppt_w"/>
                                          </p:val>
                                        </p:tav>
                                      </p:tavLst>
                                    </p:anim>
                                    <p:anim calcmode="lin" valueType="num">
                                      <p:cBhvr>
                                        <p:cTn id="40" dur="2000" fill="hold"/>
                                        <p:tgtEl>
                                          <p:spTgt spid="1525764">
                                            <p:txEl>
                                              <p:pRg st="5" end="5"/>
                                            </p:txEl>
                                          </p:spTgt>
                                        </p:tgtEl>
                                        <p:attrNameLst>
                                          <p:attrName>ppt_h</p:attrName>
                                        </p:attrNameLst>
                                      </p:cBhvr>
                                      <p:tavLst>
                                        <p:tav tm="0">
                                          <p:val>
                                            <p:fltVal val="0"/>
                                          </p:val>
                                        </p:tav>
                                        <p:tav tm="100000">
                                          <p:val>
                                            <p:strVal val="#ppt_h"/>
                                          </p:val>
                                        </p:tav>
                                      </p:tavLst>
                                    </p:anim>
                                    <p:anim calcmode="lin" valueType="num">
                                      <p:cBhvr>
                                        <p:cTn id="41" dur="2000" fill="hold"/>
                                        <p:tgtEl>
                                          <p:spTgt spid="1525764">
                                            <p:txEl>
                                              <p:pRg st="5" end="5"/>
                                            </p:txEl>
                                          </p:spTgt>
                                        </p:tgtEl>
                                        <p:attrNameLst>
                                          <p:attrName>style.rotation</p:attrName>
                                        </p:attrNameLst>
                                      </p:cBhvr>
                                      <p:tavLst>
                                        <p:tav tm="0">
                                          <p:val>
                                            <p:fltVal val="90"/>
                                          </p:val>
                                        </p:tav>
                                        <p:tav tm="100000">
                                          <p:val>
                                            <p:fltVal val="0"/>
                                          </p:val>
                                        </p:tav>
                                      </p:tavLst>
                                    </p:anim>
                                    <p:animEffect transition="in" filter="fade">
                                      <p:cBhvr>
                                        <p:cTn id="42" dur="2000"/>
                                        <p:tgtEl>
                                          <p:spTgt spid="1525764">
                                            <p:txEl>
                                              <p:pRg st="5" end="5"/>
                                            </p:txEl>
                                          </p:spTgt>
                                        </p:tgtEl>
                                      </p:cBhvr>
                                    </p:animEffect>
                                  </p:childTnLst>
                                </p:cTn>
                              </p:par>
                              <p:par>
                                <p:cTn id="43" presetID="31" presetClass="entr" presetSubtype="0" fill="hold" grpId="0" nodeType="withEffect">
                                  <p:stCondLst>
                                    <p:cond delay="2500"/>
                                  </p:stCondLst>
                                  <p:childTnLst>
                                    <p:set>
                                      <p:cBhvr>
                                        <p:cTn id="44" dur="1" fill="hold">
                                          <p:stCondLst>
                                            <p:cond delay="0"/>
                                          </p:stCondLst>
                                        </p:cTn>
                                        <p:tgtEl>
                                          <p:spTgt spid="1525764">
                                            <p:txEl>
                                              <p:pRg st="6" end="6"/>
                                            </p:txEl>
                                          </p:spTgt>
                                        </p:tgtEl>
                                        <p:attrNameLst>
                                          <p:attrName>style.visibility</p:attrName>
                                        </p:attrNameLst>
                                      </p:cBhvr>
                                      <p:to>
                                        <p:strVal val="visible"/>
                                      </p:to>
                                    </p:set>
                                    <p:anim calcmode="lin" valueType="num">
                                      <p:cBhvr>
                                        <p:cTn id="45" dur="2000" fill="hold"/>
                                        <p:tgtEl>
                                          <p:spTgt spid="1525764">
                                            <p:txEl>
                                              <p:pRg st="6" end="6"/>
                                            </p:txEl>
                                          </p:spTgt>
                                        </p:tgtEl>
                                        <p:attrNameLst>
                                          <p:attrName>ppt_w</p:attrName>
                                        </p:attrNameLst>
                                      </p:cBhvr>
                                      <p:tavLst>
                                        <p:tav tm="0">
                                          <p:val>
                                            <p:fltVal val="0"/>
                                          </p:val>
                                        </p:tav>
                                        <p:tav tm="100000">
                                          <p:val>
                                            <p:strVal val="#ppt_w"/>
                                          </p:val>
                                        </p:tav>
                                      </p:tavLst>
                                    </p:anim>
                                    <p:anim calcmode="lin" valueType="num">
                                      <p:cBhvr>
                                        <p:cTn id="46" dur="2000" fill="hold"/>
                                        <p:tgtEl>
                                          <p:spTgt spid="1525764">
                                            <p:txEl>
                                              <p:pRg st="6" end="6"/>
                                            </p:txEl>
                                          </p:spTgt>
                                        </p:tgtEl>
                                        <p:attrNameLst>
                                          <p:attrName>ppt_h</p:attrName>
                                        </p:attrNameLst>
                                      </p:cBhvr>
                                      <p:tavLst>
                                        <p:tav tm="0">
                                          <p:val>
                                            <p:fltVal val="0"/>
                                          </p:val>
                                        </p:tav>
                                        <p:tav tm="100000">
                                          <p:val>
                                            <p:strVal val="#ppt_h"/>
                                          </p:val>
                                        </p:tav>
                                      </p:tavLst>
                                    </p:anim>
                                    <p:anim calcmode="lin" valueType="num">
                                      <p:cBhvr>
                                        <p:cTn id="47" dur="2000" fill="hold"/>
                                        <p:tgtEl>
                                          <p:spTgt spid="1525764">
                                            <p:txEl>
                                              <p:pRg st="6" end="6"/>
                                            </p:txEl>
                                          </p:spTgt>
                                        </p:tgtEl>
                                        <p:attrNameLst>
                                          <p:attrName>style.rotation</p:attrName>
                                        </p:attrNameLst>
                                      </p:cBhvr>
                                      <p:tavLst>
                                        <p:tav tm="0">
                                          <p:val>
                                            <p:fltVal val="90"/>
                                          </p:val>
                                        </p:tav>
                                        <p:tav tm="100000">
                                          <p:val>
                                            <p:fltVal val="0"/>
                                          </p:val>
                                        </p:tav>
                                      </p:tavLst>
                                    </p:anim>
                                    <p:animEffect transition="in" filter="fade">
                                      <p:cBhvr>
                                        <p:cTn id="48" dur="2000"/>
                                        <p:tgtEl>
                                          <p:spTgt spid="1525764">
                                            <p:txEl>
                                              <p:pRg st="6" end="6"/>
                                            </p:txEl>
                                          </p:spTgt>
                                        </p:tgtEl>
                                      </p:cBhvr>
                                    </p:animEffect>
                                  </p:childTnLst>
                                </p:cTn>
                              </p:par>
                              <p:par>
                                <p:cTn id="49" presetID="31" presetClass="entr" presetSubtype="0" fill="hold" grpId="0" nodeType="withEffect">
                                  <p:stCondLst>
                                    <p:cond delay="2500"/>
                                  </p:stCondLst>
                                  <p:childTnLst>
                                    <p:set>
                                      <p:cBhvr>
                                        <p:cTn id="50" dur="1" fill="hold">
                                          <p:stCondLst>
                                            <p:cond delay="0"/>
                                          </p:stCondLst>
                                        </p:cTn>
                                        <p:tgtEl>
                                          <p:spTgt spid="1525764">
                                            <p:txEl>
                                              <p:pRg st="7" end="7"/>
                                            </p:txEl>
                                          </p:spTgt>
                                        </p:tgtEl>
                                        <p:attrNameLst>
                                          <p:attrName>style.visibility</p:attrName>
                                        </p:attrNameLst>
                                      </p:cBhvr>
                                      <p:to>
                                        <p:strVal val="visible"/>
                                      </p:to>
                                    </p:set>
                                    <p:anim calcmode="lin" valueType="num">
                                      <p:cBhvr>
                                        <p:cTn id="51" dur="2000" fill="hold"/>
                                        <p:tgtEl>
                                          <p:spTgt spid="1525764">
                                            <p:txEl>
                                              <p:pRg st="7" end="7"/>
                                            </p:txEl>
                                          </p:spTgt>
                                        </p:tgtEl>
                                        <p:attrNameLst>
                                          <p:attrName>ppt_w</p:attrName>
                                        </p:attrNameLst>
                                      </p:cBhvr>
                                      <p:tavLst>
                                        <p:tav tm="0">
                                          <p:val>
                                            <p:fltVal val="0"/>
                                          </p:val>
                                        </p:tav>
                                        <p:tav tm="100000">
                                          <p:val>
                                            <p:strVal val="#ppt_w"/>
                                          </p:val>
                                        </p:tav>
                                      </p:tavLst>
                                    </p:anim>
                                    <p:anim calcmode="lin" valueType="num">
                                      <p:cBhvr>
                                        <p:cTn id="52" dur="2000" fill="hold"/>
                                        <p:tgtEl>
                                          <p:spTgt spid="1525764">
                                            <p:txEl>
                                              <p:pRg st="7" end="7"/>
                                            </p:txEl>
                                          </p:spTgt>
                                        </p:tgtEl>
                                        <p:attrNameLst>
                                          <p:attrName>ppt_h</p:attrName>
                                        </p:attrNameLst>
                                      </p:cBhvr>
                                      <p:tavLst>
                                        <p:tav tm="0">
                                          <p:val>
                                            <p:fltVal val="0"/>
                                          </p:val>
                                        </p:tav>
                                        <p:tav tm="100000">
                                          <p:val>
                                            <p:strVal val="#ppt_h"/>
                                          </p:val>
                                        </p:tav>
                                      </p:tavLst>
                                    </p:anim>
                                    <p:anim calcmode="lin" valueType="num">
                                      <p:cBhvr>
                                        <p:cTn id="53" dur="2000" fill="hold"/>
                                        <p:tgtEl>
                                          <p:spTgt spid="1525764">
                                            <p:txEl>
                                              <p:pRg st="7" end="7"/>
                                            </p:txEl>
                                          </p:spTgt>
                                        </p:tgtEl>
                                        <p:attrNameLst>
                                          <p:attrName>style.rotation</p:attrName>
                                        </p:attrNameLst>
                                      </p:cBhvr>
                                      <p:tavLst>
                                        <p:tav tm="0">
                                          <p:val>
                                            <p:fltVal val="90"/>
                                          </p:val>
                                        </p:tav>
                                        <p:tav tm="100000">
                                          <p:val>
                                            <p:fltVal val="0"/>
                                          </p:val>
                                        </p:tav>
                                      </p:tavLst>
                                    </p:anim>
                                    <p:animEffect transition="in" filter="fade">
                                      <p:cBhvr>
                                        <p:cTn id="54" dur="2000"/>
                                        <p:tgtEl>
                                          <p:spTgt spid="152576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6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ChangeArrowheads="1"/>
          </p:cNvSpPr>
          <p:nvPr/>
        </p:nvSpPr>
        <p:spPr bwMode="auto">
          <a:xfrm>
            <a:off x="1562100" y="381000"/>
            <a:ext cx="7162800" cy="1143000"/>
          </a:xfrm>
          <a:prstGeom prst="rect">
            <a:avLst/>
          </a:prstGeom>
          <a:noFill/>
          <a:ln w="9525">
            <a:noFill/>
            <a:miter lim="800000"/>
            <a:headEnd/>
            <a:tailEnd/>
          </a:ln>
          <a:effectLst/>
        </p:spPr>
        <p:txBody>
          <a:bodyPr wrap="none" anchor="ctr"/>
          <a:lstStyle/>
          <a:p>
            <a:endParaRPr lang="en-US"/>
          </a:p>
        </p:txBody>
      </p:sp>
      <p:sp>
        <p:nvSpPr>
          <p:cNvPr id="1525763" name="Rectangle 3"/>
          <p:cNvSpPr>
            <a:spLocks noChangeArrowheads="1"/>
          </p:cNvSpPr>
          <p:nvPr/>
        </p:nvSpPr>
        <p:spPr bwMode="auto">
          <a:xfrm>
            <a:off x="1600200" y="1809750"/>
            <a:ext cx="7162800" cy="4114800"/>
          </a:xfrm>
          <a:prstGeom prst="rect">
            <a:avLst/>
          </a:prstGeom>
          <a:noFill/>
          <a:ln w="9525">
            <a:noFill/>
            <a:miter lim="800000"/>
            <a:headEnd/>
            <a:tailEnd/>
          </a:ln>
          <a:effectLst/>
        </p:spPr>
        <p:txBody>
          <a:bodyPr wrap="none" anchor="ctr"/>
          <a:lstStyle/>
          <a:p>
            <a:endParaRPr lang="en-US"/>
          </a:p>
        </p:txBody>
      </p:sp>
      <p:sp>
        <p:nvSpPr>
          <p:cNvPr id="1525764" name="Rectangle 4"/>
          <p:cNvSpPr>
            <a:spLocks noGrp="1" noChangeArrowheads="1"/>
          </p:cNvSpPr>
          <p:nvPr>
            <p:ph type="body" idx="1"/>
          </p:nvPr>
        </p:nvSpPr>
        <p:spPr>
          <a:xfrm>
            <a:off x="433388" y="1270000"/>
            <a:ext cx="9421812" cy="5134355"/>
          </a:xfrm>
          <a:noFill/>
          <a:ln/>
        </p:spPr>
        <p:txBody>
          <a:bodyPr>
            <a:spAutoFit/>
          </a:bodyPr>
          <a:lstStyle/>
          <a:p>
            <a:pPr marL="457200" lvl="1" indent="0">
              <a:lnSpc>
                <a:spcPct val="130000"/>
              </a:lnSpc>
              <a:spcBef>
                <a:spcPct val="0"/>
              </a:spcBef>
              <a:buClr>
                <a:schemeClr val="tx1"/>
              </a:buClr>
              <a:buSzPct val="100000"/>
              <a:buFontTx/>
              <a:buChar char="•"/>
            </a:pPr>
            <a:r>
              <a:rPr lang="en-US" sz="3600" dirty="0" smtClean="0">
                <a:solidFill>
                  <a:srgbClr val="FAFD00"/>
                </a:solidFill>
                <a:latin typeface="Book Antiqua" pitchFamily="18" charset="0"/>
              </a:rPr>
              <a:t> </a:t>
            </a:r>
            <a:r>
              <a:rPr lang="en-US" sz="3600" dirty="0" smtClean="0">
                <a:solidFill>
                  <a:srgbClr val="FF0000"/>
                </a:solidFill>
                <a:latin typeface="Book Antiqua" pitchFamily="18" charset="0"/>
              </a:rPr>
              <a:t>Dye</a:t>
            </a:r>
            <a:r>
              <a:rPr lang="en-US" sz="3600" dirty="0" smtClean="0">
                <a:solidFill>
                  <a:srgbClr val="FAFD00"/>
                </a:solidFill>
                <a:latin typeface="Book Antiqua" pitchFamily="18" charset="0"/>
              </a:rPr>
              <a:t> = Permanent (“grows out”) or 			Temporary (“washes out”) </a:t>
            </a:r>
          </a:p>
          <a:p>
            <a:pPr marL="457200" lvl="1" indent="0">
              <a:lnSpc>
                <a:spcPct val="130000"/>
              </a:lnSpc>
              <a:spcBef>
                <a:spcPct val="0"/>
              </a:spcBef>
              <a:buClr>
                <a:schemeClr val="tx1"/>
              </a:buClr>
              <a:buSzPct val="100000"/>
              <a:buFontTx/>
              <a:buChar char="•"/>
            </a:pPr>
            <a:r>
              <a:rPr lang="en-US" sz="3600" dirty="0" smtClean="0">
                <a:solidFill>
                  <a:srgbClr val="FAFD00"/>
                </a:solidFill>
                <a:latin typeface="Book Antiqua" pitchFamily="18" charset="0"/>
              </a:rPr>
              <a:t> </a:t>
            </a:r>
            <a:r>
              <a:rPr lang="en-US" sz="3600" dirty="0" err="1" smtClean="0">
                <a:solidFill>
                  <a:srgbClr val="FF0000"/>
                </a:solidFill>
                <a:latin typeface="Book Antiqua" pitchFamily="18" charset="0"/>
              </a:rPr>
              <a:t>Colour</a:t>
            </a:r>
            <a:r>
              <a:rPr lang="en-US" sz="3600" dirty="0" smtClean="0">
                <a:solidFill>
                  <a:srgbClr val="FF0000"/>
                </a:solidFill>
                <a:latin typeface="Book Antiqua" pitchFamily="18" charset="0"/>
              </a:rPr>
              <a:t> </a:t>
            </a:r>
            <a:r>
              <a:rPr lang="en-US" sz="3600" dirty="0" smtClean="0">
                <a:solidFill>
                  <a:srgbClr val="FAFD00"/>
                </a:solidFill>
                <a:latin typeface="Book Antiqua" pitchFamily="18" charset="0"/>
              </a:rPr>
              <a:t>= </a:t>
            </a:r>
            <a:r>
              <a:rPr lang="en-US" sz="3600" i="1" dirty="0" smtClean="0">
                <a:solidFill>
                  <a:srgbClr val="FAFD00"/>
                </a:solidFill>
                <a:latin typeface="Book Antiqua" pitchFamily="18" charset="0"/>
              </a:rPr>
              <a:t>IBID.</a:t>
            </a:r>
            <a:r>
              <a:rPr lang="en-US" sz="3600" dirty="0" smtClean="0">
                <a:solidFill>
                  <a:srgbClr val="FAFD00"/>
                </a:solidFill>
                <a:latin typeface="Book Antiqua" pitchFamily="18" charset="0"/>
              </a:rPr>
              <a:t> </a:t>
            </a:r>
            <a:r>
              <a:rPr lang="en-US" sz="2800" dirty="0" smtClean="0">
                <a:solidFill>
                  <a:srgbClr val="FAFD00"/>
                </a:solidFill>
                <a:latin typeface="Book Antiqua" pitchFamily="18" charset="0"/>
              </a:rPr>
              <a:t>(but usually Temporary)</a:t>
            </a:r>
          </a:p>
          <a:p>
            <a:pPr marL="457200" lvl="1" indent="0">
              <a:lnSpc>
                <a:spcPct val="130000"/>
              </a:lnSpc>
              <a:spcBef>
                <a:spcPct val="0"/>
              </a:spcBef>
              <a:buClr>
                <a:schemeClr val="tx1"/>
              </a:buClr>
              <a:buSzPct val="100000"/>
              <a:buFontTx/>
              <a:buChar char="•"/>
            </a:pPr>
            <a:r>
              <a:rPr lang="en-US" sz="3600" dirty="0">
                <a:solidFill>
                  <a:srgbClr val="FAFD00"/>
                </a:solidFill>
                <a:latin typeface="Book Antiqua" pitchFamily="18" charset="0"/>
              </a:rPr>
              <a:t> </a:t>
            </a:r>
            <a:r>
              <a:rPr lang="en-US" sz="3600" dirty="0" smtClean="0">
                <a:solidFill>
                  <a:srgbClr val="FF0000"/>
                </a:solidFill>
                <a:latin typeface="Book Antiqua" pitchFamily="18" charset="0"/>
              </a:rPr>
              <a:t>Bleach</a:t>
            </a:r>
            <a:r>
              <a:rPr lang="en-US" sz="3600" dirty="0" smtClean="0">
                <a:solidFill>
                  <a:srgbClr val="FAFD00"/>
                </a:solidFill>
                <a:latin typeface="Book Antiqua" pitchFamily="18" charset="0"/>
              </a:rPr>
              <a:t> = Peroxide-based (includes 	highlights and “brightening”) </a:t>
            </a:r>
          </a:p>
          <a:p>
            <a:pPr marL="457200" lvl="1" indent="0">
              <a:lnSpc>
                <a:spcPct val="130000"/>
              </a:lnSpc>
              <a:spcBef>
                <a:spcPct val="0"/>
              </a:spcBef>
              <a:buClr>
                <a:schemeClr val="tx1"/>
              </a:buClr>
              <a:buSzPct val="100000"/>
              <a:buFontTx/>
              <a:buChar char="•"/>
            </a:pPr>
            <a:r>
              <a:rPr lang="en-US" sz="3600" dirty="0" smtClean="0">
                <a:solidFill>
                  <a:srgbClr val="FF0000"/>
                </a:solidFill>
                <a:latin typeface="Book Antiqua" pitchFamily="18" charset="0"/>
              </a:rPr>
              <a:t>Hairspray</a:t>
            </a:r>
            <a:r>
              <a:rPr lang="en-US" sz="3600" dirty="0" smtClean="0">
                <a:solidFill>
                  <a:srgbClr val="FAFD00"/>
                </a:solidFill>
                <a:latin typeface="Book Antiqua" pitchFamily="18" charset="0"/>
              </a:rPr>
              <a:t> = </a:t>
            </a:r>
            <a:r>
              <a:rPr lang="en-US" sz="2000" dirty="0" smtClean="0">
                <a:solidFill>
                  <a:srgbClr val="FAFD00"/>
                </a:solidFill>
                <a:latin typeface="Book Antiqua" pitchFamily="18" charset="0"/>
              </a:rPr>
              <a:t>(typically un-named)</a:t>
            </a:r>
            <a:r>
              <a:rPr lang="en-US" sz="3200" dirty="0" smtClean="0">
                <a:solidFill>
                  <a:srgbClr val="FAFD00"/>
                </a:solidFill>
                <a:latin typeface="Book Antiqua" pitchFamily="18" charset="0"/>
              </a:rPr>
              <a:t> </a:t>
            </a:r>
            <a:r>
              <a:rPr lang="en-US" sz="3600" dirty="0" smtClean="0">
                <a:solidFill>
                  <a:srgbClr val="FAFD00"/>
                </a:solidFill>
                <a:latin typeface="Book Antiqua" pitchFamily="18" charset="0"/>
              </a:rPr>
              <a:t>daily “holding” 	spray products </a:t>
            </a:r>
            <a:r>
              <a:rPr lang="en-US" sz="2800" dirty="0" smtClean="0">
                <a:solidFill>
                  <a:srgbClr val="FAFD00"/>
                </a:solidFill>
                <a:latin typeface="Book Antiqua" pitchFamily="18" charset="0"/>
              </a:rPr>
              <a:t>(</a:t>
            </a:r>
            <a:r>
              <a:rPr lang="en-US" sz="2800" i="1" dirty="0" err="1" smtClean="0">
                <a:solidFill>
                  <a:srgbClr val="FAFD00"/>
                </a:solidFill>
                <a:latin typeface="Book Antiqua" pitchFamily="18" charset="0"/>
              </a:rPr>
              <a:t>EtOH</a:t>
            </a:r>
            <a:r>
              <a:rPr lang="en-US" sz="2800" i="1" dirty="0" smtClean="0">
                <a:solidFill>
                  <a:srgbClr val="FAFD00"/>
                </a:solidFill>
                <a:latin typeface="Book Antiqua" pitchFamily="18" charset="0"/>
              </a:rPr>
              <a:t> Y/N?</a:t>
            </a:r>
            <a:r>
              <a:rPr lang="en-US" sz="2800" dirty="0" smtClean="0">
                <a:solidFill>
                  <a:srgbClr val="FAFD00"/>
                </a:solidFill>
                <a:latin typeface="Book Antiqua" pitchFamily="18" charset="0"/>
              </a:rPr>
              <a:t>)</a:t>
            </a:r>
            <a:endParaRPr lang="en-US" sz="3600" dirty="0">
              <a:solidFill>
                <a:srgbClr val="FAFD00"/>
              </a:solidFill>
              <a:latin typeface="Book Antiqua" pitchFamily="18" charset="0"/>
            </a:endParaRPr>
          </a:p>
        </p:txBody>
      </p:sp>
      <p:sp>
        <p:nvSpPr>
          <p:cNvPr id="1525765" name="Rectangle 5"/>
          <p:cNvSpPr>
            <a:spLocks noGrp="1" noChangeArrowheads="1"/>
          </p:cNvSpPr>
          <p:nvPr>
            <p:ph type="title"/>
          </p:nvPr>
        </p:nvSpPr>
        <p:spPr>
          <a:xfrm>
            <a:off x="285750" y="176213"/>
            <a:ext cx="9315450" cy="1200150"/>
          </a:xfrm>
          <a:noFill/>
          <a:ln/>
        </p:spPr>
        <p:txBody>
          <a:bodyPr/>
          <a:lstStyle/>
          <a:p>
            <a:pPr algn="ctr"/>
            <a:r>
              <a:rPr lang="en-US" sz="5400" dirty="0" smtClean="0">
                <a:latin typeface="Book Antiqua" pitchFamily="18" charset="0"/>
              </a:rPr>
              <a:t>Hair Treatment Categories</a:t>
            </a:r>
            <a:endParaRPr lang="en-US" sz="5400" dirty="0">
              <a:latin typeface="Book Antiqua" pitchFamily="18" charset="0"/>
            </a:endParaRPr>
          </a:p>
        </p:txBody>
      </p:sp>
    </p:spTree>
    <p:extLst>
      <p:ext uri="{BB962C8B-B14F-4D97-AF65-F5344CB8AC3E}">
        <p14:creationId xmlns:p14="http://schemas.microsoft.com/office/powerpoint/2010/main" val="3639476163"/>
      </p:ext>
    </p:extLst>
  </p:cSld>
  <p:clrMapOvr>
    <a:masterClrMapping/>
  </p:clrMapOvr>
  <p:transition>
    <p:pull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1657350" y="476250"/>
            <a:ext cx="8001000" cy="1143000"/>
          </a:xfrm>
          <a:prstGeom prst="rect">
            <a:avLst/>
          </a:prstGeom>
          <a:noFill/>
          <a:ln w="9525">
            <a:noFill/>
            <a:miter lim="800000"/>
            <a:headEnd/>
            <a:tailEnd/>
          </a:ln>
          <a:effectLst/>
        </p:spPr>
        <p:txBody>
          <a:bodyPr wrap="none" anchor="ctr"/>
          <a:lstStyle/>
          <a:p>
            <a:endParaRPr lang="en-US"/>
          </a:p>
        </p:txBody>
      </p:sp>
      <p:sp>
        <p:nvSpPr>
          <p:cNvPr id="946179"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946180" name="Rectangle 4"/>
          <p:cNvSpPr>
            <a:spLocks noGrp="1" noChangeArrowheads="1"/>
          </p:cNvSpPr>
          <p:nvPr>
            <p:ph type="body" idx="1"/>
          </p:nvPr>
        </p:nvSpPr>
        <p:spPr>
          <a:xfrm>
            <a:off x="419100" y="1347466"/>
            <a:ext cx="9867900" cy="4925067"/>
          </a:xfrm>
          <a:noFill/>
          <a:ln/>
        </p:spPr>
        <p:txBody>
          <a:bodyPr wrap="square">
            <a:spAutoFit/>
          </a:bodyPr>
          <a:lstStyle/>
          <a:p>
            <a:pPr marL="0" indent="0">
              <a:lnSpc>
                <a:spcPct val="150000"/>
              </a:lnSpc>
              <a:spcBef>
                <a:spcPct val="0"/>
              </a:spcBef>
              <a:buClr>
                <a:schemeClr val="tx1"/>
              </a:buClr>
              <a:buSzTx/>
              <a:buFontTx/>
              <a:buChar char="•"/>
            </a:pPr>
            <a:r>
              <a:rPr lang="en-US" sz="4600" dirty="0" smtClean="0">
                <a:solidFill>
                  <a:schemeClr val="bg1"/>
                </a:solidFill>
                <a:latin typeface="Book Antiqua" pitchFamily="18" charset="0"/>
              </a:rPr>
              <a:t> Diverse Investigative Power</a:t>
            </a:r>
            <a:endParaRPr lang="en-US" sz="4600" dirty="0">
              <a:solidFill>
                <a:schemeClr val="bg1"/>
              </a:solidFill>
              <a:latin typeface="Book Antiqua" pitchFamily="18" charset="0"/>
            </a:endParaRPr>
          </a:p>
          <a:p>
            <a:pPr marL="0" indent="0">
              <a:lnSpc>
                <a:spcPct val="150000"/>
              </a:lnSpc>
              <a:spcBef>
                <a:spcPct val="0"/>
              </a:spcBef>
              <a:buClr>
                <a:schemeClr val="tx1"/>
              </a:buClr>
              <a:buSzTx/>
              <a:buFontTx/>
              <a:buChar char="•"/>
            </a:pPr>
            <a:r>
              <a:rPr lang="en-US" sz="4600" dirty="0" smtClean="0">
                <a:solidFill>
                  <a:schemeClr val="bg1"/>
                </a:solidFill>
                <a:latin typeface="Book Antiqua" pitchFamily="18" charset="0"/>
              </a:rPr>
              <a:t> “Complementary” </a:t>
            </a:r>
            <a:r>
              <a:rPr lang="en-US" sz="4600" dirty="0" err="1" smtClean="0">
                <a:solidFill>
                  <a:schemeClr val="bg1"/>
                </a:solidFill>
                <a:latin typeface="Book Antiqua" pitchFamily="18" charset="0"/>
              </a:rPr>
              <a:t>Tox</a:t>
            </a:r>
            <a:r>
              <a:rPr lang="en-US" sz="4600" dirty="0" smtClean="0">
                <a:solidFill>
                  <a:schemeClr val="bg1"/>
                </a:solidFill>
                <a:latin typeface="Book Antiqua" pitchFamily="18" charset="0"/>
              </a:rPr>
              <a:t> = Good</a:t>
            </a:r>
            <a:endParaRPr lang="en-US" sz="4600" dirty="0">
              <a:solidFill>
                <a:schemeClr val="bg1"/>
              </a:solidFill>
              <a:latin typeface="Book Antiqua" pitchFamily="18" charset="0"/>
            </a:endParaRPr>
          </a:p>
          <a:p>
            <a:pPr marL="0" indent="0" defTabSz="457200">
              <a:lnSpc>
                <a:spcPct val="100000"/>
              </a:lnSpc>
              <a:spcBef>
                <a:spcPct val="0"/>
              </a:spcBef>
              <a:spcAft>
                <a:spcPts val="1800"/>
              </a:spcAft>
              <a:buClr>
                <a:schemeClr val="tx1"/>
              </a:buClr>
              <a:buSzTx/>
              <a:buFontTx/>
              <a:buChar char="•"/>
              <a:tabLst>
                <a:tab pos="511175" algn="l"/>
              </a:tabLst>
            </a:pPr>
            <a:r>
              <a:rPr lang="en-US" sz="4600" dirty="0" smtClean="0">
                <a:solidFill>
                  <a:schemeClr val="bg1"/>
                </a:solidFill>
                <a:latin typeface="Book Antiqua" pitchFamily="18" charset="0"/>
              </a:rPr>
              <a:t> Alcohol Bio-Markers = Another	</a:t>
            </a:r>
            <a:r>
              <a:rPr lang="en-US" sz="4600" dirty="0" err="1" smtClean="0">
                <a:solidFill>
                  <a:schemeClr val="bg1"/>
                </a:solidFill>
                <a:latin typeface="Book Antiqua" pitchFamily="18" charset="0"/>
              </a:rPr>
              <a:t>Tox</a:t>
            </a:r>
            <a:r>
              <a:rPr lang="en-US" sz="4600" dirty="0" smtClean="0">
                <a:solidFill>
                  <a:schemeClr val="bg1"/>
                </a:solidFill>
                <a:latin typeface="Book Antiqua" pitchFamily="18" charset="0"/>
              </a:rPr>
              <a:t> Example </a:t>
            </a:r>
            <a:r>
              <a:rPr lang="en-US" sz="4400" dirty="0" smtClean="0">
                <a:solidFill>
                  <a:schemeClr val="bg1"/>
                </a:solidFill>
                <a:latin typeface="Book Antiqua" pitchFamily="18" charset="0"/>
              </a:rPr>
              <a:t>to Drive You Nuts</a:t>
            </a:r>
          </a:p>
          <a:p>
            <a:pPr marL="0" indent="0">
              <a:lnSpc>
                <a:spcPct val="150000"/>
              </a:lnSpc>
              <a:spcBef>
                <a:spcPct val="0"/>
              </a:spcBef>
              <a:spcAft>
                <a:spcPts val="1800"/>
              </a:spcAft>
              <a:buClr>
                <a:schemeClr val="tx1"/>
              </a:buClr>
              <a:buSzTx/>
              <a:buFontTx/>
              <a:buChar char="•"/>
            </a:pPr>
            <a:r>
              <a:rPr lang="en-US" sz="4600" dirty="0" smtClean="0">
                <a:solidFill>
                  <a:srgbClr val="FAFD00"/>
                </a:solidFill>
                <a:latin typeface="Book Antiqua" pitchFamily="18" charset="0"/>
              </a:rPr>
              <a:t> </a:t>
            </a:r>
            <a:r>
              <a:rPr lang="en-US" sz="4000" dirty="0" smtClean="0">
                <a:solidFill>
                  <a:srgbClr val="FAFD00"/>
                </a:solidFill>
                <a:latin typeface="Book Antiqua" pitchFamily="18" charset="0"/>
              </a:rPr>
              <a:t>Uncontrolled Factors</a:t>
            </a:r>
            <a:r>
              <a:rPr lang="en-US" sz="4400" dirty="0" smtClean="0">
                <a:solidFill>
                  <a:srgbClr val="FAFD00"/>
                </a:solidFill>
                <a:latin typeface="Book Antiqua" pitchFamily="18" charset="0"/>
              </a:rPr>
              <a:t> = </a:t>
            </a:r>
            <a:r>
              <a:rPr lang="en-US" sz="2800" dirty="0" smtClean="0">
                <a:solidFill>
                  <a:srgbClr val="FAFD00"/>
                </a:solidFill>
                <a:latin typeface="Book Antiqua" pitchFamily="18" charset="0"/>
              </a:rPr>
              <a:t>Forensic </a:t>
            </a:r>
            <a:r>
              <a:rPr lang="en-US" sz="4000" dirty="0" smtClean="0">
                <a:solidFill>
                  <a:srgbClr val="FAFD00"/>
                </a:solidFill>
                <a:latin typeface="Book Antiqua" pitchFamily="18" charset="0"/>
              </a:rPr>
              <a:t>Reality</a:t>
            </a:r>
            <a:endParaRPr lang="en-US" sz="3200" dirty="0" smtClean="0">
              <a:solidFill>
                <a:srgbClr val="FAFD00"/>
              </a:solidFill>
              <a:latin typeface="Book Antiqua" pitchFamily="18" charset="0"/>
            </a:endParaRPr>
          </a:p>
        </p:txBody>
      </p:sp>
      <p:sp>
        <p:nvSpPr>
          <p:cNvPr id="946181" name="Rectangle 5"/>
          <p:cNvSpPr>
            <a:spLocks noGrp="1" noChangeArrowheads="1"/>
          </p:cNvSpPr>
          <p:nvPr>
            <p:ph type="title"/>
          </p:nvPr>
        </p:nvSpPr>
        <p:spPr>
          <a:xfrm>
            <a:off x="419100" y="628650"/>
            <a:ext cx="9029700" cy="990600"/>
          </a:xfrm>
          <a:noFill/>
          <a:ln/>
        </p:spPr>
        <p:txBody>
          <a:bodyPr/>
          <a:lstStyle/>
          <a:p>
            <a:pPr algn="ctr"/>
            <a:r>
              <a:rPr lang="en-US" sz="8800" dirty="0" smtClean="0">
                <a:latin typeface="Book Antiqua" pitchFamily="18" charset="0"/>
              </a:rPr>
              <a:t>B</a:t>
            </a:r>
            <a:r>
              <a:rPr lang="en-US" sz="4400" dirty="0" smtClean="0">
                <a:solidFill>
                  <a:schemeClr val="accent2"/>
                </a:solidFill>
                <a:latin typeface="Book Antiqua" pitchFamily="18" charset="0"/>
              </a:rPr>
              <a:t>ottom</a:t>
            </a:r>
            <a:r>
              <a:rPr lang="en-US" sz="8800" dirty="0" smtClean="0">
                <a:latin typeface="Book Antiqua" pitchFamily="18" charset="0"/>
              </a:rPr>
              <a:t> L</a:t>
            </a:r>
            <a:r>
              <a:rPr lang="en-US" sz="4400" dirty="0" smtClean="0">
                <a:solidFill>
                  <a:schemeClr val="accent2"/>
                </a:solidFill>
                <a:latin typeface="Book Antiqua" pitchFamily="18" charset="0"/>
              </a:rPr>
              <a:t>ine</a:t>
            </a:r>
            <a:r>
              <a:rPr lang="en-US" sz="8800" dirty="0" smtClean="0">
                <a:latin typeface="Book Antiqua" pitchFamily="18" charset="0"/>
              </a:rPr>
              <a:t> I</a:t>
            </a:r>
            <a:r>
              <a:rPr lang="en-US" sz="4400" dirty="0">
                <a:solidFill>
                  <a:schemeClr val="accent2"/>
                </a:solidFill>
                <a:latin typeface="Book Antiqua" pitchFamily="18" charset="0"/>
              </a:rPr>
              <a:t>n</a:t>
            </a:r>
            <a:r>
              <a:rPr lang="en-US" sz="8800" dirty="0" smtClean="0">
                <a:latin typeface="Book Antiqua" pitchFamily="18" charset="0"/>
              </a:rPr>
              <a:t> M</a:t>
            </a:r>
            <a:r>
              <a:rPr lang="en-US" sz="4400" dirty="0" smtClean="0">
                <a:solidFill>
                  <a:schemeClr val="accent2"/>
                </a:solidFill>
                <a:latin typeface="Book Antiqua" pitchFamily="18" charset="0"/>
              </a:rPr>
              <a:t>iddle</a:t>
            </a:r>
            <a:endParaRPr lang="en-US" sz="600" dirty="0">
              <a:solidFill>
                <a:schemeClr val="accent2"/>
              </a:solidFill>
              <a:latin typeface="Book Antiqua" pitchFamily="18" charset="0"/>
            </a:endParaRPr>
          </a:p>
        </p:txBody>
      </p:sp>
    </p:spTree>
    <p:extLst>
      <p:ext uri="{BB962C8B-B14F-4D97-AF65-F5344CB8AC3E}">
        <p14:creationId xmlns:p14="http://schemas.microsoft.com/office/powerpoint/2010/main" val="581171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46180">
                                            <p:txEl>
                                              <p:pRg st="0" end="0"/>
                                            </p:txEl>
                                          </p:spTgt>
                                        </p:tgtEl>
                                        <p:attrNameLst>
                                          <p:attrName>style.visibility</p:attrName>
                                        </p:attrNameLst>
                                      </p:cBhvr>
                                      <p:to>
                                        <p:strVal val="visible"/>
                                      </p:to>
                                    </p:set>
                                    <p:animEffect transition="in" filter="fade">
                                      <p:cBhvr>
                                        <p:cTn id="7" dur="2000"/>
                                        <p:tgtEl>
                                          <p:spTgt spid="946180">
                                            <p:txEl>
                                              <p:pRg st="0" end="0"/>
                                            </p:txEl>
                                          </p:spTgt>
                                        </p:tgtEl>
                                      </p:cBhvr>
                                    </p:animEffect>
                                    <p:anim calcmode="lin" valueType="num">
                                      <p:cBhvr>
                                        <p:cTn id="8" dur="2000" fill="hold"/>
                                        <p:tgtEl>
                                          <p:spTgt spid="946180">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4618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46180">
                                            <p:txEl>
                                              <p:pRg st="1" end="1"/>
                                            </p:txEl>
                                          </p:spTgt>
                                        </p:tgtEl>
                                        <p:attrNameLst>
                                          <p:attrName>style.visibility</p:attrName>
                                        </p:attrNameLst>
                                      </p:cBhvr>
                                      <p:to>
                                        <p:strVal val="visible"/>
                                      </p:to>
                                    </p:set>
                                    <p:animEffect transition="in" filter="fade">
                                      <p:cBhvr>
                                        <p:cTn id="12" dur="2000"/>
                                        <p:tgtEl>
                                          <p:spTgt spid="946180">
                                            <p:txEl>
                                              <p:pRg st="1" end="1"/>
                                            </p:txEl>
                                          </p:spTgt>
                                        </p:tgtEl>
                                      </p:cBhvr>
                                    </p:animEffect>
                                    <p:anim calcmode="lin" valueType="num">
                                      <p:cBhvr>
                                        <p:cTn id="13" dur="2000" fill="hold"/>
                                        <p:tgtEl>
                                          <p:spTgt spid="946180">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946180">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46180">
                                            <p:txEl>
                                              <p:pRg st="2" end="2"/>
                                            </p:txEl>
                                          </p:spTgt>
                                        </p:tgtEl>
                                        <p:attrNameLst>
                                          <p:attrName>style.visibility</p:attrName>
                                        </p:attrNameLst>
                                      </p:cBhvr>
                                      <p:to>
                                        <p:strVal val="visible"/>
                                      </p:to>
                                    </p:set>
                                    <p:animEffect transition="in" filter="fade">
                                      <p:cBhvr>
                                        <p:cTn id="17" dur="2000"/>
                                        <p:tgtEl>
                                          <p:spTgt spid="946180">
                                            <p:txEl>
                                              <p:pRg st="2" end="2"/>
                                            </p:txEl>
                                          </p:spTgt>
                                        </p:tgtEl>
                                      </p:cBhvr>
                                    </p:animEffect>
                                    <p:anim calcmode="lin" valueType="num">
                                      <p:cBhvr>
                                        <p:cTn id="18" dur="2000" fill="hold"/>
                                        <p:tgtEl>
                                          <p:spTgt spid="946180">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946180">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46180">
                                            <p:txEl>
                                              <p:pRg st="3" end="3"/>
                                            </p:txEl>
                                          </p:spTgt>
                                        </p:tgtEl>
                                        <p:attrNameLst>
                                          <p:attrName>style.visibility</p:attrName>
                                        </p:attrNameLst>
                                      </p:cBhvr>
                                      <p:to>
                                        <p:strVal val="visible"/>
                                      </p:to>
                                    </p:set>
                                    <p:animEffect transition="in" filter="fade">
                                      <p:cBhvr>
                                        <p:cTn id="22" dur="2000"/>
                                        <p:tgtEl>
                                          <p:spTgt spid="946180">
                                            <p:txEl>
                                              <p:pRg st="3" end="3"/>
                                            </p:txEl>
                                          </p:spTgt>
                                        </p:tgtEl>
                                      </p:cBhvr>
                                    </p:animEffect>
                                    <p:anim calcmode="lin" valueType="num">
                                      <p:cBhvr>
                                        <p:cTn id="23" dur="2000" fill="hold"/>
                                        <p:tgtEl>
                                          <p:spTgt spid="946180">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94618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ChangeArrowheads="1"/>
          </p:cNvSpPr>
          <p:nvPr/>
        </p:nvSpPr>
        <p:spPr bwMode="auto">
          <a:xfrm>
            <a:off x="1562100" y="381000"/>
            <a:ext cx="7162800" cy="1143000"/>
          </a:xfrm>
          <a:prstGeom prst="rect">
            <a:avLst/>
          </a:prstGeom>
          <a:noFill/>
          <a:ln w="9525">
            <a:noFill/>
            <a:miter lim="800000"/>
            <a:headEnd/>
            <a:tailEnd/>
          </a:ln>
          <a:effectLst/>
        </p:spPr>
        <p:txBody>
          <a:bodyPr wrap="none" anchor="ctr"/>
          <a:lstStyle/>
          <a:p>
            <a:endParaRPr lang="en-US"/>
          </a:p>
        </p:txBody>
      </p:sp>
      <p:sp>
        <p:nvSpPr>
          <p:cNvPr id="1525763" name="Rectangle 3"/>
          <p:cNvSpPr>
            <a:spLocks noChangeArrowheads="1"/>
          </p:cNvSpPr>
          <p:nvPr/>
        </p:nvSpPr>
        <p:spPr bwMode="auto">
          <a:xfrm>
            <a:off x="1600200" y="1809750"/>
            <a:ext cx="7162800" cy="4114800"/>
          </a:xfrm>
          <a:prstGeom prst="rect">
            <a:avLst/>
          </a:prstGeom>
          <a:noFill/>
          <a:ln w="9525">
            <a:noFill/>
            <a:miter lim="800000"/>
            <a:headEnd/>
            <a:tailEnd/>
          </a:ln>
          <a:effectLst/>
        </p:spPr>
        <p:txBody>
          <a:bodyPr wrap="none" anchor="ctr"/>
          <a:lstStyle/>
          <a:p>
            <a:endParaRPr lang="en-US"/>
          </a:p>
        </p:txBody>
      </p:sp>
      <p:sp>
        <p:nvSpPr>
          <p:cNvPr id="1525764" name="Rectangle 4"/>
          <p:cNvSpPr>
            <a:spLocks noGrp="1" noChangeArrowheads="1"/>
          </p:cNvSpPr>
          <p:nvPr>
            <p:ph type="body" idx="1"/>
          </p:nvPr>
        </p:nvSpPr>
        <p:spPr>
          <a:xfrm>
            <a:off x="388144" y="990600"/>
            <a:ext cx="9586912" cy="6076152"/>
          </a:xfrm>
          <a:noFill/>
          <a:ln/>
        </p:spPr>
        <p:txBody>
          <a:bodyPr wrap="square">
            <a:spAutoFit/>
          </a:bodyPr>
          <a:lstStyle/>
          <a:p>
            <a:pPr marL="457200" lvl="1" indent="0">
              <a:lnSpc>
                <a:spcPct val="120000"/>
              </a:lnSpc>
              <a:spcBef>
                <a:spcPct val="0"/>
              </a:spcBef>
              <a:buClr>
                <a:schemeClr val="tx1"/>
              </a:buClr>
              <a:buSzPct val="100000"/>
              <a:buFontTx/>
              <a:buChar char="•"/>
            </a:pPr>
            <a:r>
              <a:rPr lang="en-US" sz="3600" dirty="0" smtClean="0">
                <a:latin typeface="Book Antiqua" pitchFamily="18" charset="0"/>
              </a:rPr>
              <a:t>  </a:t>
            </a:r>
            <a:r>
              <a:rPr lang="en-US" sz="3600" dirty="0" smtClean="0">
                <a:solidFill>
                  <a:srgbClr val="FAFD00"/>
                </a:solidFill>
                <a:latin typeface="Book Antiqua" pitchFamily="18" charset="0"/>
              </a:rPr>
              <a:t>Point of Collection (</a:t>
            </a:r>
            <a:r>
              <a:rPr lang="en-US" sz="3600" dirty="0" err="1" smtClean="0">
                <a:solidFill>
                  <a:srgbClr val="FAFD00"/>
                </a:solidFill>
                <a:latin typeface="Book Antiqua" pitchFamily="18" charset="0"/>
              </a:rPr>
              <a:t>PoC</a:t>
            </a:r>
            <a:r>
              <a:rPr lang="en-US" sz="3600" dirty="0" smtClean="0">
                <a:solidFill>
                  <a:srgbClr val="FAFD00"/>
                </a:solidFill>
                <a:latin typeface="Book Antiqua" pitchFamily="18" charset="0"/>
              </a:rPr>
              <a:t>) Testing</a:t>
            </a:r>
          </a:p>
          <a:p>
            <a:pPr lvl="2">
              <a:lnSpc>
                <a:spcPct val="120000"/>
              </a:lnSpc>
              <a:spcBef>
                <a:spcPct val="0"/>
              </a:spcBef>
              <a:buClr>
                <a:srgbClr val="FFFF00"/>
              </a:buClr>
              <a:buSzPct val="70000"/>
              <a:buFont typeface="Wingdings" panose="05000000000000000000" pitchFamily="2" charset="2"/>
              <a:buChar char="Ø"/>
            </a:pPr>
            <a:r>
              <a:rPr lang="en-US" sz="3600" dirty="0">
                <a:solidFill>
                  <a:schemeClr val="accent2">
                    <a:lumMod val="75000"/>
                  </a:schemeClr>
                </a:solidFill>
                <a:latin typeface="Book Antiqua" pitchFamily="18" charset="0"/>
              </a:rPr>
              <a:t> </a:t>
            </a:r>
            <a:r>
              <a:rPr lang="en-US" sz="3600" dirty="0" smtClean="0">
                <a:solidFill>
                  <a:schemeClr val="accent2">
                    <a:lumMod val="75000"/>
                  </a:schemeClr>
                </a:solidFill>
                <a:latin typeface="Book Antiqua" pitchFamily="18" charset="0"/>
              </a:rPr>
              <a:t>“Point of Care” Equivalency (Lab)</a:t>
            </a:r>
          </a:p>
          <a:p>
            <a:pPr lvl="2">
              <a:lnSpc>
                <a:spcPct val="120000"/>
              </a:lnSpc>
              <a:spcBef>
                <a:spcPct val="0"/>
              </a:spcBef>
              <a:buClr>
                <a:srgbClr val="FFFF00"/>
              </a:buClr>
              <a:buSzPct val="70000"/>
              <a:buFont typeface="Wingdings" panose="05000000000000000000" pitchFamily="2" charset="2"/>
              <a:buChar char="Ø"/>
            </a:pPr>
            <a:r>
              <a:rPr lang="en-US" sz="3200" dirty="0">
                <a:solidFill>
                  <a:schemeClr val="accent2">
                    <a:lumMod val="75000"/>
                  </a:schemeClr>
                </a:solidFill>
                <a:latin typeface="Book Antiqua" pitchFamily="18" charset="0"/>
              </a:rPr>
              <a:t> </a:t>
            </a:r>
            <a:r>
              <a:rPr lang="en-US" sz="3200" dirty="0" smtClean="0">
                <a:solidFill>
                  <a:schemeClr val="accent2">
                    <a:lumMod val="75000"/>
                  </a:schemeClr>
                </a:solidFill>
                <a:latin typeface="Book Antiqua" pitchFamily="18" charset="0"/>
              </a:rPr>
              <a:t> Investigative </a:t>
            </a:r>
            <a:r>
              <a:rPr lang="en-US" dirty="0" smtClean="0">
                <a:solidFill>
                  <a:schemeClr val="accent2">
                    <a:lumMod val="75000"/>
                  </a:schemeClr>
                </a:solidFill>
                <a:latin typeface="Book Antiqua" pitchFamily="18" charset="0"/>
              </a:rPr>
              <a:t>(PC)</a:t>
            </a:r>
            <a:r>
              <a:rPr lang="en-US" sz="3200" dirty="0" smtClean="0">
                <a:solidFill>
                  <a:schemeClr val="accent2">
                    <a:lumMod val="75000"/>
                  </a:schemeClr>
                </a:solidFill>
                <a:latin typeface="Book Antiqua" pitchFamily="18" charset="0"/>
              </a:rPr>
              <a:t> &lt; </a:t>
            </a:r>
            <a:r>
              <a:rPr lang="en-US" sz="3200" dirty="0" err="1" smtClean="0">
                <a:solidFill>
                  <a:schemeClr val="accent2">
                    <a:lumMod val="75000"/>
                  </a:schemeClr>
                </a:solidFill>
                <a:latin typeface="Book Antiqua" pitchFamily="18" charset="0"/>
              </a:rPr>
              <a:t>PoE</a:t>
            </a:r>
            <a:r>
              <a:rPr lang="en-US" sz="3200" dirty="0" smtClean="0">
                <a:solidFill>
                  <a:schemeClr val="accent2">
                    <a:lumMod val="75000"/>
                  </a:schemeClr>
                </a:solidFill>
                <a:latin typeface="Book Antiqua" pitchFamily="18" charset="0"/>
              </a:rPr>
              <a:t> &lt; RDSC &lt; </a:t>
            </a:r>
            <a:r>
              <a:rPr lang="en-US" sz="3200" dirty="0" err="1" smtClean="0">
                <a:solidFill>
                  <a:schemeClr val="accent2">
                    <a:lumMod val="75000"/>
                  </a:schemeClr>
                </a:solidFill>
                <a:latin typeface="Book Antiqua" pitchFamily="18" charset="0"/>
              </a:rPr>
              <a:t>BaRD</a:t>
            </a:r>
            <a:endParaRPr lang="en-US" sz="3200" dirty="0" smtClean="0">
              <a:solidFill>
                <a:schemeClr val="accent2">
                  <a:lumMod val="75000"/>
                </a:schemeClr>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BAC from </a:t>
            </a:r>
            <a:r>
              <a:rPr lang="en-US" sz="3600" dirty="0" err="1" smtClean="0">
                <a:solidFill>
                  <a:schemeClr val="accent2">
                    <a:lumMod val="75000"/>
                  </a:schemeClr>
                </a:solidFill>
                <a:latin typeface="Book Antiqua" pitchFamily="18" charset="0"/>
              </a:rPr>
              <a:t>BrAC</a:t>
            </a:r>
            <a:r>
              <a:rPr lang="en-US" sz="3600" dirty="0" smtClean="0">
                <a:solidFill>
                  <a:schemeClr val="accent2">
                    <a:lumMod val="75000"/>
                  </a:schemeClr>
                </a:solidFill>
                <a:latin typeface="Book Antiqua" pitchFamily="18" charset="0"/>
              </a:rPr>
              <a:t> </a:t>
            </a:r>
            <a:r>
              <a:rPr lang="en-US" sz="3600" dirty="0" smtClean="0">
                <a:solidFill>
                  <a:schemeClr val="accent2">
                    <a:lumMod val="75000"/>
                  </a:schemeClr>
                </a:solidFill>
                <a:latin typeface="Book Antiqua" pitchFamily="18" charset="0"/>
                <a:sym typeface="Wingdings" panose="05000000000000000000" pitchFamily="2" charset="2"/>
              </a:rPr>
              <a:t> DUID from Breath</a:t>
            </a:r>
          </a:p>
          <a:p>
            <a:pPr lvl="2">
              <a:lnSpc>
                <a:spcPct val="120000"/>
              </a:lnSpc>
              <a:spcBef>
                <a:spcPct val="0"/>
              </a:spcBef>
              <a:buClr>
                <a:srgbClr val="FFFF00"/>
              </a:buClr>
              <a:buSzPct val="70000"/>
              <a:buFont typeface="Wingdings" panose="05000000000000000000" pitchFamily="2" charset="2"/>
              <a:buChar char="Ø"/>
            </a:pPr>
            <a:r>
              <a:rPr lang="en-US" sz="3600" dirty="0">
                <a:solidFill>
                  <a:schemeClr val="accent2">
                    <a:lumMod val="75000"/>
                  </a:schemeClr>
                </a:solidFill>
                <a:latin typeface="Book Antiqua" pitchFamily="18" charset="0"/>
                <a:sym typeface="Wingdings" panose="05000000000000000000" pitchFamily="2" charset="2"/>
              </a:rPr>
              <a:t> </a:t>
            </a:r>
            <a:r>
              <a:rPr lang="en-US" sz="3600" dirty="0" err="1" smtClean="0">
                <a:solidFill>
                  <a:schemeClr val="accent2">
                    <a:lumMod val="75000"/>
                  </a:schemeClr>
                </a:solidFill>
                <a:latin typeface="Book Antiqua" pitchFamily="18" charset="0"/>
              </a:rPr>
              <a:t>EtG</a:t>
            </a:r>
            <a:r>
              <a:rPr lang="en-US" sz="3600" dirty="0" smtClean="0">
                <a:solidFill>
                  <a:schemeClr val="accent2">
                    <a:lumMod val="75000"/>
                  </a:schemeClr>
                </a:solidFill>
                <a:latin typeface="Book Antiqua" pitchFamily="18" charset="0"/>
              </a:rPr>
              <a:t> and </a:t>
            </a:r>
            <a:r>
              <a:rPr lang="en-US" sz="3600" dirty="0" err="1" smtClean="0">
                <a:solidFill>
                  <a:schemeClr val="accent2">
                    <a:lumMod val="75000"/>
                  </a:schemeClr>
                </a:solidFill>
                <a:latin typeface="Book Antiqua" pitchFamily="18" charset="0"/>
              </a:rPr>
              <a:t>EtS</a:t>
            </a:r>
            <a:r>
              <a:rPr lang="en-US" sz="3600" dirty="0" smtClean="0">
                <a:solidFill>
                  <a:schemeClr val="accent2">
                    <a:lumMod val="75000"/>
                  </a:schemeClr>
                </a:solidFill>
                <a:latin typeface="Book Antiqua" pitchFamily="18" charset="0"/>
              </a:rPr>
              <a:t> in Oral Fluids</a:t>
            </a:r>
            <a:endParaRPr lang="en-US" sz="3600" dirty="0">
              <a:solidFill>
                <a:schemeClr val="accent2">
                  <a:lumMod val="75000"/>
                </a:schemeClr>
              </a:solidFill>
              <a:latin typeface="Book Antiqua" pitchFamily="18" charset="0"/>
            </a:endParaRPr>
          </a:p>
          <a:p>
            <a:pPr marL="457200" lvl="1" indent="0">
              <a:lnSpc>
                <a:spcPct val="120000"/>
              </a:lnSpc>
              <a:spcBef>
                <a:spcPct val="0"/>
              </a:spcBef>
              <a:buClr>
                <a:schemeClr val="tx1"/>
              </a:buClr>
              <a:buSzPct val="100000"/>
              <a:buFontTx/>
              <a:buChar char="•"/>
            </a:pPr>
            <a:r>
              <a:rPr lang="en-US" sz="3600" dirty="0">
                <a:solidFill>
                  <a:srgbClr val="FAFD00"/>
                </a:solidFill>
                <a:latin typeface="Book Antiqua" pitchFamily="18" charset="0"/>
              </a:rPr>
              <a:t>  </a:t>
            </a:r>
            <a:r>
              <a:rPr lang="en-US" sz="3600" dirty="0" err="1" smtClean="0">
                <a:solidFill>
                  <a:srgbClr val="FAFD00"/>
                </a:solidFill>
                <a:latin typeface="Book Antiqua" pitchFamily="18" charset="0"/>
              </a:rPr>
              <a:t>PoC</a:t>
            </a:r>
            <a:r>
              <a:rPr lang="en-US" sz="3600" dirty="0" smtClean="0">
                <a:solidFill>
                  <a:srgbClr val="FAFD00"/>
                </a:solidFill>
                <a:latin typeface="Book Antiqua" pitchFamily="18" charset="0"/>
              </a:rPr>
              <a:t> Complexities Increasing</a:t>
            </a:r>
            <a:endParaRPr lang="en-US" sz="3400" dirty="0">
              <a:solidFill>
                <a:srgbClr val="FAFD00"/>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a:t>
            </a:r>
            <a:r>
              <a:rPr lang="en-US" sz="3600" dirty="0" err="1" smtClean="0">
                <a:solidFill>
                  <a:schemeClr val="accent2">
                    <a:lumMod val="75000"/>
                  </a:schemeClr>
                </a:solidFill>
                <a:latin typeface="Book Antiqua" pitchFamily="18" charset="0"/>
              </a:rPr>
              <a:t>BioInformatics</a:t>
            </a:r>
            <a:r>
              <a:rPr lang="en-US" sz="3600" dirty="0" smtClean="0">
                <a:solidFill>
                  <a:schemeClr val="accent2">
                    <a:lumMod val="75000"/>
                  </a:schemeClr>
                </a:solidFill>
                <a:latin typeface="Book Antiqua" pitchFamily="18" charset="0"/>
              </a:rPr>
              <a:t> (DNA, </a:t>
            </a:r>
            <a:r>
              <a:rPr lang="en-US" sz="3600" dirty="0" err="1" smtClean="0">
                <a:solidFill>
                  <a:schemeClr val="accent2">
                    <a:lumMod val="75000"/>
                  </a:schemeClr>
                </a:solidFill>
                <a:latin typeface="Book Antiqua" pitchFamily="18" charset="0"/>
              </a:rPr>
              <a:t>Latents</a:t>
            </a:r>
            <a:r>
              <a:rPr lang="en-US" sz="3600" dirty="0" smtClean="0">
                <a:solidFill>
                  <a:schemeClr val="accent2">
                    <a:lumMod val="75000"/>
                  </a:schemeClr>
                </a:solidFill>
                <a:latin typeface="Book Antiqua" pitchFamily="18" charset="0"/>
              </a:rPr>
              <a:t>)</a:t>
            </a: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a:t>
            </a:r>
            <a:r>
              <a:rPr lang="en-US" sz="3600" dirty="0" err="1" smtClean="0">
                <a:solidFill>
                  <a:schemeClr val="accent2">
                    <a:lumMod val="75000"/>
                  </a:schemeClr>
                </a:solidFill>
                <a:latin typeface="Book Antiqua" pitchFamily="18" charset="0"/>
              </a:rPr>
              <a:t>PoC</a:t>
            </a:r>
            <a:r>
              <a:rPr lang="en-US" sz="3600" dirty="0" smtClean="0">
                <a:solidFill>
                  <a:schemeClr val="accent2">
                    <a:lumMod val="75000"/>
                  </a:schemeClr>
                </a:solidFill>
                <a:latin typeface="Book Antiqua" pitchFamily="18" charset="0"/>
              </a:rPr>
              <a:t> Apps for UDT, OFDT, HDT</a:t>
            </a:r>
            <a:endParaRPr lang="en-US" sz="3400" dirty="0">
              <a:solidFill>
                <a:srgbClr val="FAFD00"/>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endParaRPr lang="en-US" sz="3600" dirty="0">
              <a:solidFill>
                <a:schemeClr val="accent2">
                  <a:lumMod val="75000"/>
                </a:schemeClr>
              </a:solidFill>
              <a:latin typeface="Book Antiqua" pitchFamily="18" charset="0"/>
            </a:endParaRPr>
          </a:p>
        </p:txBody>
      </p:sp>
      <p:sp>
        <p:nvSpPr>
          <p:cNvPr id="1525765" name="Rectangle 5"/>
          <p:cNvSpPr>
            <a:spLocks noGrp="1" noChangeArrowheads="1"/>
          </p:cNvSpPr>
          <p:nvPr>
            <p:ph type="title"/>
          </p:nvPr>
        </p:nvSpPr>
        <p:spPr>
          <a:xfrm>
            <a:off x="419100" y="0"/>
            <a:ext cx="9315450" cy="1200150"/>
          </a:xfrm>
          <a:noFill/>
          <a:ln/>
        </p:spPr>
        <p:txBody>
          <a:bodyPr/>
          <a:lstStyle/>
          <a:p>
            <a:pPr algn="ctr"/>
            <a:r>
              <a:rPr lang="en-US" sz="5400" dirty="0" err="1" smtClean="0">
                <a:latin typeface="Book Antiqua" pitchFamily="18" charset="0"/>
              </a:rPr>
              <a:t>Future“Forensic</a:t>
            </a:r>
            <a:r>
              <a:rPr lang="en-US" sz="5400" dirty="0" smtClean="0">
                <a:latin typeface="Book Antiqua" pitchFamily="18" charset="0"/>
              </a:rPr>
              <a:t>” Realities</a:t>
            </a:r>
            <a:endParaRPr lang="en-US" sz="5400" dirty="0">
              <a:latin typeface="Book Antiqua" pitchFamily="18" charset="0"/>
            </a:endParaRPr>
          </a:p>
        </p:txBody>
      </p:sp>
      <p:cxnSp>
        <p:nvCxnSpPr>
          <p:cNvPr id="3" name="Straight Connector 2"/>
          <p:cNvCxnSpPr/>
          <p:nvPr/>
        </p:nvCxnSpPr>
        <p:spPr bwMode="auto">
          <a:xfrm flipH="1">
            <a:off x="7962900" y="1676400"/>
            <a:ext cx="800100" cy="685800"/>
          </a:xfrm>
          <a:prstGeom prst="line">
            <a:avLst/>
          </a:prstGeom>
          <a:solidFill>
            <a:schemeClr val="bg1"/>
          </a:solidFill>
          <a:ln w="571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8115300" y="1676400"/>
            <a:ext cx="647700" cy="685800"/>
          </a:xfrm>
          <a:prstGeom prst="line">
            <a:avLst/>
          </a:prstGeom>
          <a:solidFill>
            <a:schemeClr val="bg1"/>
          </a:solidFill>
          <a:ln w="571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1634183"/>
      </p:ext>
    </p:extLst>
  </p:cSld>
  <p:clrMapOvr>
    <a:masterClrMapping/>
  </p:clrMapOvr>
  <p:transition spd="slow">
    <p:cove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ChangeArrowheads="1"/>
          </p:cNvSpPr>
          <p:nvPr/>
        </p:nvSpPr>
        <p:spPr bwMode="auto">
          <a:xfrm>
            <a:off x="1562100" y="381000"/>
            <a:ext cx="7162800" cy="1143000"/>
          </a:xfrm>
          <a:prstGeom prst="rect">
            <a:avLst/>
          </a:prstGeom>
          <a:noFill/>
          <a:ln w="9525">
            <a:noFill/>
            <a:miter lim="800000"/>
            <a:headEnd/>
            <a:tailEnd/>
          </a:ln>
          <a:effectLst/>
        </p:spPr>
        <p:txBody>
          <a:bodyPr wrap="none" anchor="ctr"/>
          <a:lstStyle/>
          <a:p>
            <a:endParaRPr lang="en-US"/>
          </a:p>
        </p:txBody>
      </p:sp>
      <p:sp>
        <p:nvSpPr>
          <p:cNvPr id="1525763" name="Rectangle 3"/>
          <p:cNvSpPr>
            <a:spLocks noChangeArrowheads="1"/>
          </p:cNvSpPr>
          <p:nvPr/>
        </p:nvSpPr>
        <p:spPr bwMode="auto">
          <a:xfrm>
            <a:off x="1600200" y="1809750"/>
            <a:ext cx="7162800" cy="4114800"/>
          </a:xfrm>
          <a:prstGeom prst="rect">
            <a:avLst/>
          </a:prstGeom>
          <a:noFill/>
          <a:ln w="9525">
            <a:noFill/>
            <a:miter lim="800000"/>
            <a:headEnd/>
            <a:tailEnd/>
          </a:ln>
          <a:effectLst/>
        </p:spPr>
        <p:txBody>
          <a:bodyPr wrap="none" anchor="ctr"/>
          <a:lstStyle/>
          <a:p>
            <a:endParaRPr lang="en-US"/>
          </a:p>
        </p:txBody>
      </p:sp>
      <p:sp>
        <p:nvSpPr>
          <p:cNvPr id="1525764" name="Rectangle 4"/>
          <p:cNvSpPr>
            <a:spLocks noGrp="1" noChangeArrowheads="1"/>
          </p:cNvSpPr>
          <p:nvPr>
            <p:ph type="body" idx="1"/>
          </p:nvPr>
        </p:nvSpPr>
        <p:spPr>
          <a:xfrm>
            <a:off x="388144" y="990600"/>
            <a:ext cx="9586912" cy="6076152"/>
          </a:xfrm>
          <a:noFill/>
          <a:ln/>
        </p:spPr>
        <p:txBody>
          <a:bodyPr wrap="square">
            <a:spAutoFit/>
          </a:bodyPr>
          <a:lstStyle/>
          <a:p>
            <a:pPr marL="457200" lvl="1" indent="0">
              <a:lnSpc>
                <a:spcPct val="120000"/>
              </a:lnSpc>
              <a:spcBef>
                <a:spcPct val="0"/>
              </a:spcBef>
              <a:buClr>
                <a:schemeClr val="tx1"/>
              </a:buClr>
              <a:buSzPct val="100000"/>
              <a:buFontTx/>
              <a:buChar char="•"/>
            </a:pPr>
            <a:r>
              <a:rPr lang="en-US" sz="3600" dirty="0">
                <a:latin typeface="Book Antiqua" pitchFamily="18" charset="0"/>
              </a:rPr>
              <a:t>  </a:t>
            </a:r>
            <a:r>
              <a:rPr lang="en-US" sz="3400" dirty="0" smtClean="0">
                <a:solidFill>
                  <a:schemeClr val="tx1">
                    <a:lumMod val="65000"/>
                  </a:schemeClr>
                </a:solidFill>
                <a:latin typeface="Book Antiqua" pitchFamily="18" charset="0"/>
              </a:rPr>
              <a:t>Availability of Identification Standards</a:t>
            </a:r>
          </a:p>
          <a:p>
            <a:pPr lvl="2">
              <a:lnSpc>
                <a:spcPct val="120000"/>
              </a:lnSpc>
              <a:spcBef>
                <a:spcPct val="0"/>
              </a:spcBef>
              <a:buClr>
                <a:srgbClr val="FFFF00"/>
              </a:buClr>
              <a:buSzPct val="70000"/>
              <a:buFont typeface="Wingdings" panose="05000000000000000000" pitchFamily="2" charset="2"/>
              <a:buChar char="Ø"/>
            </a:pPr>
            <a:r>
              <a:rPr lang="en-US" sz="3600" dirty="0">
                <a:solidFill>
                  <a:schemeClr val="tx1">
                    <a:lumMod val="65000"/>
                  </a:schemeClr>
                </a:solidFill>
                <a:latin typeface="Book Antiqua" pitchFamily="18" charset="0"/>
              </a:rPr>
              <a:t> </a:t>
            </a:r>
            <a:r>
              <a:rPr lang="en-US" sz="3600" dirty="0" smtClean="0">
                <a:solidFill>
                  <a:schemeClr val="tx1">
                    <a:lumMod val="65000"/>
                  </a:schemeClr>
                </a:solidFill>
                <a:latin typeface="Book Antiqua" pitchFamily="18" charset="0"/>
              </a:rPr>
              <a:t>“Bath Salts” &amp; </a:t>
            </a:r>
            <a:r>
              <a:rPr lang="en-US" sz="3600" dirty="0" err="1" smtClean="0">
                <a:solidFill>
                  <a:schemeClr val="tx1">
                    <a:lumMod val="65000"/>
                  </a:schemeClr>
                </a:solidFill>
                <a:latin typeface="Book Antiqua" pitchFamily="18" charset="0"/>
              </a:rPr>
              <a:t>Cannabinomimetics</a:t>
            </a:r>
            <a:endParaRPr lang="en-US" sz="3600" dirty="0" smtClean="0">
              <a:solidFill>
                <a:schemeClr val="tx1">
                  <a:lumMod val="65000"/>
                </a:schemeClr>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tx1">
                    <a:lumMod val="65000"/>
                  </a:schemeClr>
                </a:solidFill>
                <a:latin typeface="Book Antiqua" pitchFamily="18" charset="0"/>
              </a:rPr>
              <a:t> </a:t>
            </a:r>
            <a:r>
              <a:rPr lang="en-US" sz="3600" dirty="0" err="1" smtClean="0">
                <a:solidFill>
                  <a:schemeClr val="tx1">
                    <a:lumMod val="65000"/>
                  </a:schemeClr>
                </a:solidFill>
                <a:latin typeface="Book Antiqua" pitchFamily="18" charset="0"/>
              </a:rPr>
              <a:t>Phosphatidyl</a:t>
            </a:r>
            <a:r>
              <a:rPr lang="en-US" sz="3600" dirty="0" smtClean="0">
                <a:solidFill>
                  <a:schemeClr val="tx1">
                    <a:lumMod val="65000"/>
                  </a:schemeClr>
                </a:solidFill>
                <a:latin typeface="Book Antiqua" pitchFamily="18" charset="0"/>
              </a:rPr>
              <a:t> Ethanol </a:t>
            </a:r>
            <a:r>
              <a:rPr lang="en-US" sz="2800" dirty="0" smtClean="0">
                <a:solidFill>
                  <a:schemeClr val="tx1">
                    <a:lumMod val="65000"/>
                  </a:schemeClr>
                </a:solidFill>
                <a:latin typeface="Book Antiqua" pitchFamily="18" charset="0"/>
              </a:rPr>
              <a:t>(</a:t>
            </a:r>
            <a:r>
              <a:rPr lang="en-US" sz="2800" dirty="0" err="1" smtClean="0">
                <a:solidFill>
                  <a:schemeClr val="tx1">
                    <a:lumMod val="65000"/>
                  </a:schemeClr>
                </a:solidFill>
                <a:latin typeface="Book Antiqua" pitchFamily="18" charset="0"/>
              </a:rPr>
              <a:t>PEth</a:t>
            </a:r>
            <a:r>
              <a:rPr lang="en-US" sz="2800" dirty="0" smtClean="0">
                <a:solidFill>
                  <a:schemeClr val="tx1">
                    <a:lumMod val="65000"/>
                  </a:schemeClr>
                </a:solidFill>
                <a:latin typeface="Book Antiqua" pitchFamily="18" charset="0"/>
              </a:rPr>
              <a:t>)</a:t>
            </a:r>
            <a:r>
              <a:rPr lang="en-US" sz="3600" dirty="0" smtClean="0">
                <a:solidFill>
                  <a:schemeClr val="tx1">
                    <a:lumMod val="65000"/>
                  </a:schemeClr>
                </a:solidFill>
                <a:latin typeface="Book Antiqua" pitchFamily="18" charset="0"/>
              </a:rPr>
              <a:t> Congeners</a:t>
            </a: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tx1">
                    <a:lumMod val="65000"/>
                  </a:schemeClr>
                </a:solidFill>
                <a:latin typeface="Book Antiqua" pitchFamily="18" charset="0"/>
              </a:rPr>
              <a:t> </a:t>
            </a:r>
            <a:r>
              <a:rPr lang="en-US" sz="3600" dirty="0" err="1" smtClean="0">
                <a:solidFill>
                  <a:schemeClr val="tx1">
                    <a:lumMod val="65000"/>
                  </a:schemeClr>
                </a:solidFill>
                <a:latin typeface="Book Antiqua" pitchFamily="18" charset="0"/>
              </a:rPr>
              <a:t>Deuterated</a:t>
            </a:r>
            <a:r>
              <a:rPr lang="en-US" sz="3600" dirty="0" smtClean="0">
                <a:solidFill>
                  <a:schemeClr val="tx1">
                    <a:lumMod val="65000"/>
                  </a:schemeClr>
                </a:solidFill>
                <a:latin typeface="Book Antiqua" pitchFamily="18" charset="0"/>
              </a:rPr>
              <a:t> Analogues</a:t>
            </a:r>
            <a:endParaRPr lang="en-US" sz="3600" dirty="0">
              <a:solidFill>
                <a:schemeClr val="tx1">
                  <a:lumMod val="65000"/>
                </a:schemeClr>
              </a:solidFill>
              <a:latin typeface="Book Antiqua" pitchFamily="18" charset="0"/>
            </a:endParaRPr>
          </a:p>
          <a:p>
            <a:pPr marL="457200" lvl="1" indent="0">
              <a:lnSpc>
                <a:spcPct val="120000"/>
              </a:lnSpc>
              <a:spcBef>
                <a:spcPct val="0"/>
              </a:spcBef>
              <a:buClr>
                <a:schemeClr val="tx1"/>
              </a:buClr>
              <a:buSzPct val="100000"/>
              <a:buFontTx/>
              <a:buChar char="•"/>
            </a:pPr>
            <a:r>
              <a:rPr lang="en-US" sz="3600" dirty="0">
                <a:solidFill>
                  <a:srgbClr val="FAFD00"/>
                </a:solidFill>
                <a:latin typeface="Book Antiqua" pitchFamily="18" charset="0"/>
              </a:rPr>
              <a:t>  </a:t>
            </a:r>
            <a:r>
              <a:rPr lang="en-US" sz="3600" dirty="0" smtClean="0">
                <a:solidFill>
                  <a:srgbClr val="FAFD00"/>
                </a:solidFill>
                <a:latin typeface="Book Antiqua" pitchFamily="18" charset="0"/>
              </a:rPr>
              <a:t>Comparable Result Databases</a:t>
            </a:r>
            <a:endParaRPr lang="en-US" sz="3400" dirty="0">
              <a:solidFill>
                <a:srgbClr val="FAFD00"/>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Lack of “Abusive” Clinical Trials</a:t>
            </a:r>
          </a:p>
          <a:p>
            <a:pPr lvl="2">
              <a:lnSpc>
                <a:spcPct val="120000"/>
              </a:lnSpc>
              <a:spcBef>
                <a:spcPct val="0"/>
              </a:spcBef>
              <a:buClr>
                <a:srgbClr val="FFFF00"/>
              </a:buClr>
              <a:buSzPct val="70000"/>
              <a:buFont typeface="Wingdings" panose="05000000000000000000" pitchFamily="2" charset="2"/>
              <a:buChar char="Ø"/>
            </a:pPr>
            <a:r>
              <a:rPr lang="en-US" sz="3600" dirty="0" smtClean="0">
                <a:solidFill>
                  <a:schemeClr val="accent2">
                    <a:lumMod val="75000"/>
                  </a:schemeClr>
                </a:solidFill>
                <a:latin typeface="Book Antiqua" pitchFamily="18" charset="0"/>
              </a:rPr>
              <a:t> Self-Reports are NOT Trustworthy</a:t>
            </a:r>
            <a:endParaRPr lang="en-US" sz="3600" dirty="0">
              <a:solidFill>
                <a:schemeClr val="accent2">
                  <a:lumMod val="75000"/>
                </a:schemeClr>
              </a:solidFill>
              <a:latin typeface="Book Antiqua" pitchFamily="18" charset="0"/>
            </a:endParaRPr>
          </a:p>
          <a:p>
            <a:pPr marL="457200" lvl="1" indent="0">
              <a:lnSpc>
                <a:spcPct val="120000"/>
              </a:lnSpc>
              <a:spcBef>
                <a:spcPct val="0"/>
              </a:spcBef>
              <a:buClr>
                <a:schemeClr val="tx1"/>
              </a:buClr>
              <a:buSzPct val="100000"/>
              <a:buFontTx/>
              <a:buChar char="•"/>
            </a:pPr>
            <a:r>
              <a:rPr lang="en-US" sz="3600" dirty="0">
                <a:solidFill>
                  <a:srgbClr val="FAFD00"/>
                </a:solidFill>
                <a:latin typeface="Book Antiqua" pitchFamily="18" charset="0"/>
              </a:rPr>
              <a:t>  </a:t>
            </a:r>
            <a:r>
              <a:rPr lang="en-US" sz="3600" dirty="0" smtClean="0">
                <a:solidFill>
                  <a:srgbClr val="FAFD00"/>
                </a:solidFill>
                <a:latin typeface="Book Antiqua" pitchFamily="18" charset="0"/>
              </a:rPr>
              <a:t>Uncertainty = Legal or Scientific? </a:t>
            </a:r>
            <a:endParaRPr lang="en-US" sz="3400" dirty="0">
              <a:solidFill>
                <a:srgbClr val="FAFD00"/>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endParaRPr lang="en-US" sz="3600" dirty="0">
              <a:solidFill>
                <a:schemeClr val="accent2">
                  <a:lumMod val="75000"/>
                </a:schemeClr>
              </a:solidFill>
              <a:latin typeface="Book Antiqua" pitchFamily="18" charset="0"/>
            </a:endParaRPr>
          </a:p>
        </p:txBody>
      </p:sp>
      <p:sp>
        <p:nvSpPr>
          <p:cNvPr id="1525765" name="Rectangle 5"/>
          <p:cNvSpPr>
            <a:spLocks noGrp="1" noChangeArrowheads="1"/>
          </p:cNvSpPr>
          <p:nvPr>
            <p:ph type="title"/>
          </p:nvPr>
        </p:nvSpPr>
        <p:spPr>
          <a:xfrm>
            <a:off x="419100" y="0"/>
            <a:ext cx="9315450" cy="1200150"/>
          </a:xfrm>
          <a:noFill/>
          <a:ln/>
        </p:spPr>
        <p:txBody>
          <a:bodyPr/>
          <a:lstStyle/>
          <a:p>
            <a:pPr algn="ctr"/>
            <a:r>
              <a:rPr lang="en-US" sz="4800" dirty="0" smtClean="0">
                <a:latin typeface="Book Antiqua" pitchFamily="18" charset="0"/>
              </a:rPr>
              <a:t>Another Confounding Factor</a:t>
            </a:r>
            <a:endParaRPr lang="en-US" sz="4800" dirty="0">
              <a:latin typeface="Book Antiqua" pitchFamily="18" charset="0"/>
            </a:endParaRPr>
          </a:p>
        </p:txBody>
      </p:sp>
    </p:spTree>
    <p:extLst>
      <p:ext uri="{BB962C8B-B14F-4D97-AF65-F5344CB8AC3E}">
        <p14:creationId xmlns:p14="http://schemas.microsoft.com/office/powerpoint/2010/main" val="1733855801"/>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25764">
                                            <p:txEl>
                                              <p:pRg st="7" end="7"/>
                                            </p:txEl>
                                          </p:spTgt>
                                        </p:tgtEl>
                                        <p:attrNameLst>
                                          <p:attrName>style.visibility</p:attrName>
                                        </p:attrNameLst>
                                      </p:cBhvr>
                                      <p:to>
                                        <p:strVal val="visible"/>
                                      </p:to>
                                    </p:set>
                                    <p:anim calcmode="lin" valueType="num">
                                      <p:cBhvr>
                                        <p:cTn id="7" dur="2000" fill="hold"/>
                                        <p:tgtEl>
                                          <p:spTgt spid="1525764">
                                            <p:txEl>
                                              <p:pRg st="7" end="7"/>
                                            </p:txEl>
                                          </p:spTgt>
                                        </p:tgtEl>
                                        <p:attrNameLst>
                                          <p:attrName>ppt_w</p:attrName>
                                        </p:attrNameLst>
                                      </p:cBhvr>
                                      <p:tavLst>
                                        <p:tav tm="0">
                                          <p:val>
                                            <p:fltVal val="0"/>
                                          </p:val>
                                        </p:tav>
                                        <p:tav tm="100000">
                                          <p:val>
                                            <p:strVal val="#ppt_w"/>
                                          </p:val>
                                        </p:tav>
                                      </p:tavLst>
                                    </p:anim>
                                    <p:anim calcmode="lin" valueType="num">
                                      <p:cBhvr>
                                        <p:cTn id="8" dur="2000" fill="hold"/>
                                        <p:tgtEl>
                                          <p:spTgt spid="1525764">
                                            <p:txEl>
                                              <p:pRg st="7" end="7"/>
                                            </p:txEl>
                                          </p:spTgt>
                                        </p:tgtEl>
                                        <p:attrNameLst>
                                          <p:attrName>ppt_h</p:attrName>
                                        </p:attrNameLst>
                                      </p:cBhvr>
                                      <p:tavLst>
                                        <p:tav tm="0">
                                          <p:val>
                                            <p:fltVal val="0"/>
                                          </p:val>
                                        </p:tav>
                                        <p:tav tm="100000">
                                          <p:val>
                                            <p:strVal val="#ppt_h"/>
                                          </p:val>
                                        </p:tav>
                                      </p:tavLst>
                                    </p:anim>
                                    <p:anim calcmode="lin" valueType="num">
                                      <p:cBhvr>
                                        <p:cTn id="9" dur="2000" fill="hold"/>
                                        <p:tgtEl>
                                          <p:spTgt spid="1525764">
                                            <p:txEl>
                                              <p:pRg st="7" end="7"/>
                                            </p:txEl>
                                          </p:spTgt>
                                        </p:tgtEl>
                                        <p:attrNameLst>
                                          <p:attrName>style.rotation</p:attrName>
                                        </p:attrNameLst>
                                      </p:cBhvr>
                                      <p:tavLst>
                                        <p:tav tm="0">
                                          <p:val>
                                            <p:fltVal val="90"/>
                                          </p:val>
                                        </p:tav>
                                        <p:tav tm="100000">
                                          <p:val>
                                            <p:fltVal val="0"/>
                                          </p:val>
                                        </p:tav>
                                      </p:tavLst>
                                    </p:anim>
                                    <p:animEffect transition="in" filter="fade">
                                      <p:cBhvr>
                                        <p:cTn id="10" dur="2000"/>
                                        <p:tgtEl>
                                          <p:spTgt spid="152576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6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ChangeArrowheads="1"/>
          </p:cNvSpPr>
          <p:nvPr/>
        </p:nvSpPr>
        <p:spPr bwMode="auto">
          <a:xfrm>
            <a:off x="1562100" y="381000"/>
            <a:ext cx="7162800" cy="1143000"/>
          </a:xfrm>
          <a:prstGeom prst="rect">
            <a:avLst/>
          </a:prstGeom>
          <a:noFill/>
          <a:ln w="9525">
            <a:noFill/>
            <a:miter lim="800000"/>
            <a:headEnd/>
            <a:tailEnd/>
          </a:ln>
          <a:effectLst/>
        </p:spPr>
        <p:txBody>
          <a:bodyPr wrap="none" anchor="ctr"/>
          <a:lstStyle/>
          <a:p>
            <a:endParaRPr lang="en-US"/>
          </a:p>
        </p:txBody>
      </p:sp>
      <p:sp>
        <p:nvSpPr>
          <p:cNvPr id="1525763" name="Rectangle 3"/>
          <p:cNvSpPr>
            <a:spLocks noChangeArrowheads="1"/>
          </p:cNvSpPr>
          <p:nvPr/>
        </p:nvSpPr>
        <p:spPr bwMode="auto">
          <a:xfrm>
            <a:off x="1600200" y="1809750"/>
            <a:ext cx="7162800" cy="4114800"/>
          </a:xfrm>
          <a:prstGeom prst="rect">
            <a:avLst/>
          </a:prstGeom>
          <a:noFill/>
          <a:ln w="9525">
            <a:noFill/>
            <a:miter lim="800000"/>
            <a:headEnd/>
            <a:tailEnd/>
          </a:ln>
          <a:effectLst/>
        </p:spPr>
        <p:txBody>
          <a:bodyPr wrap="none" anchor="ctr"/>
          <a:lstStyle/>
          <a:p>
            <a:endParaRPr lang="en-US"/>
          </a:p>
        </p:txBody>
      </p:sp>
      <p:sp>
        <p:nvSpPr>
          <p:cNvPr id="1525764" name="Rectangle 4"/>
          <p:cNvSpPr>
            <a:spLocks noGrp="1" noChangeArrowheads="1"/>
          </p:cNvSpPr>
          <p:nvPr>
            <p:ph type="body" idx="1"/>
          </p:nvPr>
        </p:nvSpPr>
        <p:spPr>
          <a:xfrm>
            <a:off x="388144" y="990600"/>
            <a:ext cx="9586912" cy="5706820"/>
          </a:xfrm>
          <a:noFill/>
          <a:ln/>
        </p:spPr>
        <p:txBody>
          <a:bodyPr wrap="square">
            <a:spAutoFit/>
          </a:bodyPr>
          <a:lstStyle/>
          <a:p>
            <a:pPr marL="457200" lvl="1" indent="0">
              <a:lnSpc>
                <a:spcPct val="120000"/>
              </a:lnSpc>
              <a:spcBef>
                <a:spcPct val="0"/>
              </a:spcBef>
              <a:buClr>
                <a:schemeClr val="tx1"/>
              </a:buClr>
              <a:buSzPct val="100000"/>
              <a:buFontTx/>
              <a:buChar char="•"/>
            </a:pPr>
            <a:r>
              <a:rPr lang="en-US" sz="3600" dirty="0">
                <a:latin typeface="Book Antiqua" pitchFamily="18" charset="0"/>
              </a:rPr>
              <a:t>  </a:t>
            </a:r>
            <a:r>
              <a:rPr lang="en-US" sz="3600" dirty="0" smtClean="0">
                <a:solidFill>
                  <a:srgbClr val="FAFD00"/>
                </a:solidFill>
                <a:latin typeface="Book Antiqua" pitchFamily="18" charset="0"/>
              </a:rPr>
              <a:t>Gauging Precision – Evidentiary Limits</a:t>
            </a:r>
          </a:p>
          <a:p>
            <a:pPr lvl="2">
              <a:lnSpc>
                <a:spcPct val="120000"/>
              </a:lnSpc>
              <a:spcBef>
                <a:spcPct val="0"/>
              </a:spcBef>
              <a:buClr>
                <a:srgbClr val="FFFF00"/>
              </a:buClr>
              <a:buSzPct val="70000"/>
              <a:buFont typeface="Wingdings" panose="05000000000000000000" pitchFamily="2" charset="2"/>
              <a:buChar char="Ø"/>
            </a:pPr>
            <a:r>
              <a:rPr lang="en-US" sz="3200" dirty="0">
                <a:solidFill>
                  <a:schemeClr val="accent2">
                    <a:lumMod val="75000"/>
                  </a:schemeClr>
                </a:solidFill>
                <a:latin typeface="Book Antiqua" pitchFamily="18" charset="0"/>
              </a:rPr>
              <a:t> </a:t>
            </a:r>
            <a:r>
              <a:rPr lang="en-US" sz="3200" dirty="0" smtClean="0">
                <a:solidFill>
                  <a:schemeClr val="accent2">
                    <a:lumMod val="75000"/>
                  </a:schemeClr>
                </a:solidFill>
                <a:latin typeface="Book Antiqua" pitchFamily="18" charset="0"/>
              </a:rPr>
              <a:t>Must Avoid Specimen Consumption</a:t>
            </a:r>
          </a:p>
          <a:p>
            <a:pPr lvl="2">
              <a:lnSpc>
                <a:spcPct val="120000"/>
              </a:lnSpc>
              <a:spcBef>
                <a:spcPct val="0"/>
              </a:spcBef>
              <a:buClr>
                <a:srgbClr val="FFFF00"/>
              </a:buClr>
              <a:buSzPct val="70000"/>
              <a:buFont typeface="Wingdings" panose="05000000000000000000" pitchFamily="2" charset="2"/>
              <a:buChar char="Ø"/>
            </a:pPr>
            <a:r>
              <a:rPr lang="en-US" sz="3200" dirty="0" smtClean="0">
                <a:solidFill>
                  <a:schemeClr val="accent2">
                    <a:lumMod val="75000"/>
                  </a:schemeClr>
                </a:solidFill>
                <a:latin typeface="Book Antiqua" pitchFamily="18" charset="0"/>
              </a:rPr>
              <a:t> Sample Heterogeneity (e.g. Hair, Stains)</a:t>
            </a:r>
          </a:p>
          <a:p>
            <a:pPr marL="457200" lvl="1" indent="0">
              <a:lnSpc>
                <a:spcPct val="120000"/>
              </a:lnSpc>
              <a:spcBef>
                <a:spcPct val="0"/>
              </a:spcBef>
              <a:buClr>
                <a:schemeClr val="tx1"/>
              </a:buClr>
              <a:buSzPct val="100000"/>
              <a:buFontTx/>
              <a:buChar char="•"/>
            </a:pPr>
            <a:r>
              <a:rPr lang="en-US" sz="3600" dirty="0" smtClean="0">
                <a:solidFill>
                  <a:srgbClr val="FAFD00"/>
                </a:solidFill>
                <a:latin typeface="Book Antiqua" pitchFamily="18" charset="0"/>
              </a:rPr>
              <a:t>  Peer Review – Multiple Deficiencies</a:t>
            </a:r>
            <a:endParaRPr lang="en-US" sz="3400" dirty="0" smtClean="0">
              <a:solidFill>
                <a:srgbClr val="FAFD00"/>
              </a:solidFill>
              <a:latin typeface="Book Antiqua" pitchFamily="18" charset="0"/>
            </a:endParaRPr>
          </a:p>
          <a:p>
            <a:pPr lvl="2">
              <a:lnSpc>
                <a:spcPct val="120000"/>
              </a:lnSpc>
              <a:spcBef>
                <a:spcPct val="0"/>
              </a:spcBef>
              <a:buClr>
                <a:srgbClr val="FFFF00"/>
              </a:buClr>
              <a:buSzPct val="70000"/>
              <a:buFont typeface="Wingdings" panose="05000000000000000000" pitchFamily="2" charset="2"/>
              <a:buChar char="Ø"/>
            </a:pPr>
            <a:r>
              <a:rPr lang="en-US" sz="3200" dirty="0" smtClean="0">
                <a:solidFill>
                  <a:schemeClr val="accent2">
                    <a:lumMod val="75000"/>
                  </a:schemeClr>
                </a:solidFill>
                <a:latin typeface="Book Antiqua" pitchFamily="18" charset="0"/>
              </a:rPr>
              <a:t> Evidence Collection – training, experience</a:t>
            </a:r>
          </a:p>
          <a:p>
            <a:pPr lvl="2">
              <a:lnSpc>
                <a:spcPct val="120000"/>
              </a:lnSpc>
              <a:spcBef>
                <a:spcPct val="0"/>
              </a:spcBef>
              <a:buClr>
                <a:srgbClr val="FFFF00"/>
              </a:buClr>
              <a:buSzPct val="70000"/>
              <a:buFont typeface="Wingdings" panose="05000000000000000000" pitchFamily="2" charset="2"/>
              <a:buChar char="Ø"/>
            </a:pPr>
            <a:r>
              <a:rPr lang="en-US" sz="3200" dirty="0" smtClean="0">
                <a:solidFill>
                  <a:schemeClr val="accent2">
                    <a:lumMod val="75000"/>
                  </a:schemeClr>
                </a:solidFill>
                <a:latin typeface="Book Antiqua" pitchFamily="18" charset="0"/>
              </a:rPr>
              <a:t> Documentation – manual </a:t>
            </a:r>
            <a:r>
              <a:rPr lang="en-US" sz="3200" u="sng" dirty="0" smtClean="0">
                <a:solidFill>
                  <a:schemeClr val="accent2">
                    <a:lumMod val="75000"/>
                  </a:schemeClr>
                </a:solidFill>
                <a:latin typeface="Book Antiqua" pitchFamily="18" charset="0"/>
              </a:rPr>
              <a:t>vs</a:t>
            </a:r>
            <a:r>
              <a:rPr lang="en-US" sz="3200" dirty="0" smtClean="0">
                <a:solidFill>
                  <a:schemeClr val="accent2">
                    <a:lumMod val="75000"/>
                  </a:schemeClr>
                </a:solidFill>
                <a:latin typeface="Book Antiqua" pitchFamily="18" charset="0"/>
              </a:rPr>
              <a:t>. e- </a:t>
            </a:r>
            <a:r>
              <a:rPr lang="en-US" sz="3200" u="sng" dirty="0" smtClean="0">
                <a:solidFill>
                  <a:schemeClr val="accent2">
                    <a:lumMod val="75000"/>
                  </a:schemeClr>
                </a:solidFill>
                <a:latin typeface="Book Antiqua" pitchFamily="18" charset="0"/>
              </a:rPr>
              <a:t>vs</a:t>
            </a:r>
            <a:r>
              <a:rPr lang="en-US" sz="3200" dirty="0" smtClean="0">
                <a:solidFill>
                  <a:schemeClr val="accent2">
                    <a:lumMod val="75000"/>
                  </a:schemeClr>
                </a:solidFill>
                <a:latin typeface="Book Antiqua" pitchFamily="18" charset="0"/>
              </a:rPr>
              <a:t>. “none”</a:t>
            </a:r>
          </a:p>
          <a:p>
            <a:pPr lvl="2">
              <a:lnSpc>
                <a:spcPct val="120000"/>
              </a:lnSpc>
              <a:spcBef>
                <a:spcPct val="0"/>
              </a:spcBef>
              <a:buClr>
                <a:srgbClr val="FFFF00"/>
              </a:buClr>
              <a:buSzPct val="70000"/>
              <a:buFont typeface="Wingdings" panose="05000000000000000000" pitchFamily="2" charset="2"/>
              <a:buChar char="Ø"/>
            </a:pPr>
            <a:r>
              <a:rPr lang="en-US" sz="3200" dirty="0" smtClean="0">
                <a:solidFill>
                  <a:schemeClr val="accent2">
                    <a:lumMod val="75000"/>
                  </a:schemeClr>
                </a:solidFill>
                <a:latin typeface="Book Antiqua" pitchFamily="18" charset="0"/>
              </a:rPr>
              <a:t> Expertise – CS </a:t>
            </a:r>
            <a:r>
              <a:rPr lang="en-US" sz="3200" u="sng" dirty="0" smtClean="0">
                <a:solidFill>
                  <a:schemeClr val="accent2">
                    <a:lumMod val="75000"/>
                  </a:schemeClr>
                </a:solidFill>
                <a:latin typeface="Book Antiqua" pitchFamily="18" charset="0"/>
              </a:rPr>
              <a:t>vs</a:t>
            </a:r>
            <a:r>
              <a:rPr lang="en-US" sz="3200" dirty="0" smtClean="0">
                <a:solidFill>
                  <a:schemeClr val="accent2">
                    <a:lumMod val="75000"/>
                  </a:schemeClr>
                </a:solidFill>
                <a:latin typeface="Book Antiqua" pitchFamily="18" charset="0"/>
              </a:rPr>
              <a:t>. lab </a:t>
            </a:r>
            <a:r>
              <a:rPr lang="en-US" sz="3200" u="sng" dirty="0" smtClean="0">
                <a:solidFill>
                  <a:schemeClr val="accent2">
                    <a:lumMod val="75000"/>
                  </a:schemeClr>
                </a:solidFill>
                <a:latin typeface="Book Antiqua" pitchFamily="18" charset="0"/>
              </a:rPr>
              <a:t>vs</a:t>
            </a:r>
            <a:r>
              <a:rPr lang="en-US" sz="3200" dirty="0" smtClean="0">
                <a:solidFill>
                  <a:schemeClr val="accent2">
                    <a:lumMod val="75000"/>
                  </a:schemeClr>
                </a:solidFill>
                <a:latin typeface="Book Antiqua" pitchFamily="18" charset="0"/>
              </a:rPr>
              <a:t>. legal precedence</a:t>
            </a:r>
            <a:r>
              <a:rPr lang="en-US" sz="3600" dirty="0" smtClean="0">
                <a:solidFill>
                  <a:schemeClr val="accent2">
                    <a:lumMod val="75000"/>
                  </a:schemeClr>
                </a:solidFill>
                <a:latin typeface="Book Antiqua" pitchFamily="18" charset="0"/>
              </a:rPr>
              <a:t> </a:t>
            </a:r>
          </a:p>
          <a:p>
            <a:pPr lvl="2">
              <a:lnSpc>
                <a:spcPct val="120000"/>
              </a:lnSpc>
              <a:spcBef>
                <a:spcPct val="0"/>
              </a:spcBef>
              <a:buClr>
                <a:srgbClr val="FFFF00"/>
              </a:buClr>
              <a:buSzPct val="70000"/>
              <a:buFont typeface="Wingdings" panose="05000000000000000000" pitchFamily="2" charset="2"/>
              <a:buChar char="Ø"/>
            </a:pPr>
            <a:r>
              <a:rPr lang="en-US" sz="3200" dirty="0">
                <a:solidFill>
                  <a:schemeClr val="accent2">
                    <a:lumMod val="75000"/>
                  </a:schemeClr>
                </a:solidFill>
                <a:latin typeface="Book Antiqua" pitchFamily="18" charset="0"/>
              </a:rPr>
              <a:t> </a:t>
            </a:r>
            <a:r>
              <a:rPr lang="en-US" sz="3200" dirty="0" smtClean="0">
                <a:solidFill>
                  <a:schemeClr val="accent2">
                    <a:lumMod val="75000"/>
                  </a:schemeClr>
                </a:solidFill>
                <a:latin typeface="Book Antiqua" pitchFamily="18" charset="0"/>
              </a:rPr>
              <a:t>Lab Scope / Examiner Shortcomings</a:t>
            </a:r>
          </a:p>
          <a:p>
            <a:pPr lvl="2">
              <a:lnSpc>
                <a:spcPct val="120000"/>
              </a:lnSpc>
              <a:spcBef>
                <a:spcPct val="0"/>
              </a:spcBef>
              <a:buClr>
                <a:srgbClr val="FFFF00"/>
              </a:buClr>
              <a:buSzPct val="70000"/>
              <a:buFont typeface="Wingdings" panose="05000000000000000000" pitchFamily="2" charset="2"/>
              <a:buChar char="Ø"/>
            </a:pPr>
            <a:r>
              <a:rPr lang="en-US" sz="3200" dirty="0">
                <a:solidFill>
                  <a:schemeClr val="accent2">
                    <a:lumMod val="75000"/>
                  </a:schemeClr>
                </a:solidFill>
                <a:latin typeface="Book Antiqua" pitchFamily="18" charset="0"/>
              </a:rPr>
              <a:t> </a:t>
            </a:r>
            <a:r>
              <a:rPr lang="en-US" sz="3200" dirty="0" smtClean="0">
                <a:solidFill>
                  <a:schemeClr val="accent2">
                    <a:lumMod val="75000"/>
                  </a:schemeClr>
                </a:solidFill>
                <a:latin typeface="Book Antiqua" pitchFamily="18" charset="0"/>
              </a:rPr>
              <a:t>NAS &amp; No Publications</a:t>
            </a:r>
            <a:endParaRPr lang="en-US" sz="3200" dirty="0">
              <a:solidFill>
                <a:schemeClr val="accent2">
                  <a:lumMod val="75000"/>
                </a:schemeClr>
              </a:solidFill>
              <a:latin typeface="Book Antiqua" pitchFamily="18" charset="0"/>
            </a:endParaRPr>
          </a:p>
        </p:txBody>
      </p:sp>
      <p:sp>
        <p:nvSpPr>
          <p:cNvPr id="1525765" name="Rectangle 5"/>
          <p:cNvSpPr>
            <a:spLocks noGrp="1" noChangeArrowheads="1"/>
          </p:cNvSpPr>
          <p:nvPr>
            <p:ph type="title"/>
          </p:nvPr>
        </p:nvSpPr>
        <p:spPr>
          <a:xfrm>
            <a:off x="419100" y="0"/>
            <a:ext cx="9315450" cy="1200150"/>
          </a:xfrm>
          <a:noFill/>
          <a:ln/>
        </p:spPr>
        <p:txBody>
          <a:bodyPr/>
          <a:lstStyle/>
          <a:p>
            <a:pPr algn="ctr"/>
            <a:r>
              <a:rPr lang="en-US" sz="4800" dirty="0" smtClean="0">
                <a:latin typeface="Book Antiqua" pitchFamily="18" charset="0"/>
              </a:rPr>
              <a:t>“Forensic Interface” Factors</a:t>
            </a:r>
            <a:endParaRPr lang="en-US" sz="4800" dirty="0">
              <a:latin typeface="Book Antiqua" pitchFamily="18" charset="0"/>
            </a:endParaRPr>
          </a:p>
        </p:txBody>
      </p:sp>
    </p:spTree>
    <p:extLst>
      <p:ext uri="{BB962C8B-B14F-4D97-AF65-F5344CB8AC3E}">
        <p14:creationId xmlns:p14="http://schemas.microsoft.com/office/powerpoint/2010/main" val="35055321"/>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25764">
                                            <p:txEl>
                                              <p:pRg st="0" end="0"/>
                                            </p:txEl>
                                          </p:spTgt>
                                        </p:tgtEl>
                                        <p:attrNameLst>
                                          <p:attrName>style.visibility</p:attrName>
                                        </p:attrNameLst>
                                      </p:cBhvr>
                                      <p:to>
                                        <p:strVal val="visible"/>
                                      </p:to>
                                    </p:set>
                                    <p:anim calcmode="lin" valueType="num">
                                      <p:cBhvr>
                                        <p:cTn id="7" dur="500" fill="hold"/>
                                        <p:tgtEl>
                                          <p:spTgt spid="152576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2576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25764">
                                            <p:txEl>
                                              <p:pRg st="0" end="0"/>
                                            </p:txEl>
                                          </p:spTgt>
                                        </p:tgtEl>
                                      </p:cBhvr>
                                    </p:animEffect>
                                  </p:childTnLst>
                                </p:cTn>
                              </p:par>
                            </p:childTnLst>
                          </p:cTn>
                        </p:par>
                        <p:par>
                          <p:cTn id="10" fill="hold">
                            <p:stCondLst>
                              <p:cond delay="500"/>
                            </p:stCondLst>
                            <p:childTnLst>
                              <p:par>
                                <p:cTn id="11" presetID="31" presetClass="entr" presetSubtype="0" fill="hold" grpId="0" nodeType="afterEffect">
                                  <p:stCondLst>
                                    <p:cond delay="2500"/>
                                  </p:stCondLst>
                                  <p:childTnLst>
                                    <p:set>
                                      <p:cBhvr>
                                        <p:cTn id="12" dur="1" fill="hold">
                                          <p:stCondLst>
                                            <p:cond delay="0"/>
                                          </p:stCondLst>
                                        </p:cTn>
                                        <p:tgtEl>
                                          <p:spTgt spid="1525764">
                                            <p:txEl>
                                              <p:pRg st="1" end="1"/>
                                            </p:txEl>
                                          </p:spTgt>
                                        </p:tgtEl>
                                        <p:attrNameLst>
                                          <p:attrName>style.visibility</p:attrName>
                                        </p:attrNameLst>
                                      </p:cBhvr>
                                      <p:to>
                                        <p:strVal val="visible"/>
                                      </p:to>
                                    </p:set>
                                    <p:anim calcmode="lin" valueType="num">
                                      <p:cBhvr>
                                        <p:cTn id="13" dur="2000" fill="hold"/>
                                        <p:tgtEl>
                                          <p:spTgt spid="1525764">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1525764">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1525764">
                                            <p:txEl>
                                              <p:pRg st="1" end="1"/>
                                            </p:txEl>
                                          </p:spTgt>
                                        </p:tgtEl>
                                        <p:attrNameLst>
                                          <p:attrName>style.rotation</p:attrName>
                                        </p:attrNameLst>
                                      </p:cBhvr>
                                      <p:tavLst>
                                        <p:tav tm="0">
                                          <p:val>
                                            <p:fltVal val="90"/>
                                          </p:val>
                                        </p:tav>
                                        <p:tav tm="100000">
                                          <p:val>
                                            <p:fltVal val="0"/>
                                          </p:val>
                                        </p:tav>
                                      </p:tavLst>
                                    </p:anim>
                                    <p:animEffect transition="in" filter="fade">
                                      <p:cBhvr>
                                        <p:cTn id="16" dur="2000"/>
                                        <p:tgtEl>
                                          <p:spTgt spid="1525764">
                                            <p:txEl>
                                              <p:pRg st="1" end="1"/>
                                            </p:txEl>
                                          </p:spTgt>
                                        </p:tgtEl>
                                      </p:cBhvr>
                                    </p:animEffect>
                                  </p:childTnLst>
                                </p:cTn>
                              </p:par>
                              <p:par>
                                <p:cTn id="17" presetID="31" presetClass="entr" presetSubtype="0" fill="hold" grpId="0" nodeType="withEffect">
                                  <p:stCondLst>
                                    <p:cond delay="2500"/>
                                  </p:stCondLst>
                                  <p:childTnLst>
                                    <p:set>
                                      <p:cBhvr>
                                        <p:cTn id="18" dur="1" fill="hold">
                                          <p:stCondLst>
                                            <p:cond delay="0"/>
                                          </p:stCondLst>
                                        </p:cTn>
                                        <p:tgtEl>
                                          <p:spTgt spid="1525764">
                                            <p:txEl>
                                              <p:pRg st="2" end="2"/>
                                            </p:txEl>
                                          </p:spTgt>
                                        </p:tgtEl>
                                        <p:attrNameLst>
                                          <p:attrName>style.visibility</p:attrName>
                                        </p:attrNameLst>
                                      </p:cBhvr>
                                      <p:to>
                                        <p:strVal val="visible"/>
                                      </p:to>
                                    </p:set>
                                    <p:anim calcmode="lin" valueType="num">
                                      <p:cBhvr>
                                        <p:cTn id="19" dur="2000" fill="hold"/>
                                        <p:tgtEl>
                                          <p:spTgt spid="1525764">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1525764">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1525764">
                                            <p:txEl>
                                              <p:pRg st="2" end="2"/>
                                            </p:txEl>
                                          </p:spTgt>
                                        </p:tgtEl>
                                        <p:attrNameLst>
                                          <p:attrName>style.rotation</p:attrName>
                                        </p:attrNameLst>
                                      </p:cBhvr>
                                      <p:tavLst>
                                        <p:tav tm="0">
                                          <p:val>
                                            <p:fltVal val="90"/>
                                          </p:val>
                                        </p:tav>
                                        <p:tav tm="100000">
                                          <p:val>
                                            <p:fltVal val="0"/>
                                          </p:val>
                                        </p:tav>
                                      </p:tavLst>
                                    </p:anim>
                                    <p:animEffect transition="in" filter="fade">
                                      <p:cBhvr>
                                        <p:cTn id="22" dur="2000"/>
                                        <p:tgtEl>
                                          <p:spTgt spid="152576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25764">
                                            <p:txEl>
                                              <p:pRg st="3" end="3"/>
                                            </p:txEl>
                                          </p:spTgt>
                                        </p:tgtEl>
                                        <p:attrNameLst>
                                          <p:attrName>style.visibility</p:attrName>
                                        </p:attrNameLst>
                                      </p:cBhvr>
                                      <p:to>
                                        <p:strVal val="visible"/>
                                      </p:to>
                                    </p:set>
                                    <p:anim calcmode="lin" valueType="num">
                                      <p:cBhvr>
                                        <p:cTn id="27" dur="500" fill="hold"/>
                                        <p:tgtEl>
                                          <p:spTgt spid="152576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525764">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1525764">
                                            <p:txEl>
                                              <p:pRg st="3" end="3"/>
                                            </p:txEl>
                                          </p:spTgt>
                                        </p:tgtEl>
                                      </p:cBhvr>
                                    </p:animEffect>
                                  </p:childTnLst>
                                </p:cTn>
                              </p:par>
                            </p:childTnLst>
                          </p:cTn>
                        </p:par>
                        <p:par>
                          <p:cTn id="30" fill="hold">
                            <p:stCondLst>
                              <p:cond delay="500"/>
                            </p:stCondLst>
                            <p:childTnLst>
                              <p:par>
                                <p:cTn id="31" presetID="31" presetClass="entr" presetSubtype="0" fill="hold" grpId="0" nodeType="afterEffect">
                                  <p:stCondLst>
                                    <p:cond delay="2500"/>
                                  </p:stCondLst>
                                  <p:childTnLst>
                                    <p:set>
                                      <p:cBhvr>
                                        <p:cTn id="32" dur="1" fill="hold">
                                          <p:stCondLst>
                                            <p:cond delay="0"/>
                                          </p:stCondLst>
                                        </p:cTn>
                                        <p:tgtEl>
                                          <p:spTgt spid="1525764">
                                            <p:txEl>
                                              <p:pRg st="4" end="4"/>
                                            </p:txEl>
                                          </p:spTgt>
                                        </p:tgtEl>
                                        <p:attrNameLst>
                                          <p:attrName>style.visibility</p:attrName>
                                        </p:attrNameLst>
                                      </p:cBhvr>
                                      <p:to>
                                        <p:strVal val="visible"/>
                                      </p:to>
                                    </p:set>
                                    <p:anim calcmode="lin" valueType="num">
                                      <p:cBhvr>
                                        <p:cTn id="33" dur="2000" fill="hold"/>
                                        <p:tgtEl>
                                          <p:spTgt spid="1525764">
                                            <p:txEl>
                                              <p:pRg st="4" end="4"/>
                                            </p:txEl>
                                          </p:spTgt>
                                        </p:tgtEl>
                                        <p:attrNameLst>
                                          <p:attrName>ppt_w</p:attrName>
                                        </p:attrNameLst>
                                      </p:cBhvr>
                                      <p:tavLst>
                                        <p:tav tm="0">
                                          <p:val>
                                            <p:fltVal val="0"/>
                                          </p:val>
                                        </p:tav>
                                        <p:tav tm="100000">
                                          <p:val>
                                            <p:strVal val="#ppt_w"/>
                                          </p:val>
                                        </p:tav>
                                      </p:tavLst>
                                    </p:anim>
                                    <p:anim calcmode="lin" valueType="num">
                                      <p:cBhvr>
                                        <p:cTn id="34" dur="2000" fill="hold"/>
                                        <p:tgtEl>
                                          <p:spTgt spid="1525764">
                                            <p:txEl>
                                              <p:pRg st="4" end="4"/>
                                            </p:txEl>
                                          </p:spTgt>
                                        </p:tgtEl>
                                        <p:attrNameLst>
                                          <p:attrName>ppt_h</p:attrName>
                                        </p:attrNameLst>
                                      </p:cBhvr>
                                      <p:tavLst>
                                        <p:tav tm="0">
                                          <p:val>
                                            <p:fltVal val="0"/>
                                          </p:val>
                                        </p:tav>
                                        <p:tav tm="100000">
                                          <p:val>
                                            <p:strVal val="#ppt_h"/>
                                          </p:val>
                                        </p:tav>
                                      </p:tavLst>
                                    </p:anim>
                                    <p:anim calcmode="lin" valueType="num">
                                      <p:cBhvr>
                                        <p:cTn id="35" dur="2000" fill="hold"/>
                                        <p:tgtEl>
                                          <p:spTgt spid="1525764">
                                            <p:txEl>
                                              <p:pRg st="4" end="4"/>
                                            </p:txEl>
                                          </p:spTgt>
                                        </p:tgtEl>
                                        <p:attrNameLst>
                                          <p:attrName>style.rotation</p:attrName>
                                        </p:attrNameLst>
                                      </p:cBhvr>
                                      <p:tavLst>
                                        <p:tav tm="0">
                                          <p:val>
                                            <p:fltVal val="90"/>
                                          </p:val>
                                        </p:tav>
                                        <p:tav tm="100000">
                                          <p:val>
                                            <p:fltVal val="0"/>
                                          </p:val>
                                        </p:tav>
                                      </p:tavLst>
                                    </p:anim>
                                    <p:animEffect transition="in" filter="fade">
                                      <p:cBhvr>
                                        <p:cTn id="36" dur="2000"/>
                                        <p:tgtEl>
                                          <p:spTgt spid="1525764">
                                            <p:txEl>
                                              <p:pRg st="4" end="4"/>
                                            </p:txEl>
                                          </p:spTgt>
                                        </p:tgtEl>
                                      </p:cBhvr>
                                    </p:animEffect>
                                  </p:childTnLst>
                                </p:cTn>
                              </p:par>
                            </p:childTnLst>
                          </p:cTn>
                        </p:par>
                        <p:par>
                          <p:cTn id="37" fill="hold">
                            <p:stCondLst>
                              <p:cond delay="5000"/>
                            </p:stCondLst>
                            <p:childTnLst>
                              <p:par>
                                <p:cTn id="38" presetID="31" presetClass="entr" presetSubtype="0" fill="hold" grpId="0" nodeType="afterEffect">
                                  <p:stCondLst>
                                    <p:cond delay="2500"/>
                                  </p:stCondLst>
                                  <p:childTnLst>
                                    <p:set>
                                      <p:cBhvr>
                                        <p:cTn id="39" dur="1" fill="hold">
                                          <p:stCondLst>
                                            <p:cond delay="0"/>
                                          </p:stCondLst>
                                        </p:cTn>
                                        <p:tgtEl>
                                          <p:spTgt spid="1525764">
                                            <p:txEl>
                                              <p:pRg st="5" end="5"/>
                                            </p:txEl>
                                          </p:spTgt>
                                        </p:tgtEl>
                                        <p:attrNameLst>
                                          <p:attrName>style.visibility</p:attrName>
                                        </p:attrNameLst>
                                      </p:cBhvr>
                                      <p:to>
                                        <p:strVal val="visible"/>
                                      </p:to>
                                    </p:set>
                                    <p:anim calcmode="lin" valueType="num">
                                      <p:cBhvr>
                                        <p:cTn id="40" dur="2000" fill="hold"/>
                                        <p:tgtEl>
                                          <p:spTgt spid="1525764">
                                            <p:txEl>
                                              <p:pRg st="5" end="5"/>
                                            </p:txEl>
                                          </p:spTgt>
                                        </p:tgtEl>
                                        <p:attrNameLst>
                                          <p:attrName>ppt_w</p:attrName>
                                        </p:attrNameLst>
                                      </p:cBhvr>
                                      <p:tavLst>
                                        <p:tav tm="0">
                                          <p:val>
                                            <p:fltVal val="0"/>
                                          </p:val>
                                        </p:tav>
                                        <p:tav tm="100000">
                                          <p:val>
                                            <p:strVal val="#ppt_w"/>
                                          </p:val>
                                        </p:tav>
                                      </p:tavLst>
                                    </p:anim>
                                    <p:anim calcmode="lin" valueType="num">
                                      <p:cBhvr>
                                        <p:cTn id="41" dur="2000" fill="hold"/>
                                        <p:tgtEl>
                                          <p:spTgt spid="1525764">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1525764">
                                            <p:txEl>
                                              <p:pRg st="5" end="5"/>
                                            </p:txEl>
                                          </p:spTgt>
                                        </p:tgtEl>
                                        <p:attrNameLst>
                                          <p:attrName>style.rotation</p:attrName>
                                        </p:attrNameLst>
                                      </p:cBhvr>
                                      <p:tavLst>
                                        <p:tav tm="0">
                                          <p:val>
                                            <p:fltVal val="90"/>
                                          </p:val>
                                        </p:tav>
                                        <p:tav tm="100000">
                                          <p:val>
                                            <p:fltVal val="0"/>
                                          </p:val>
                                        </p:tav>
                                      </p:tavLst>
                                    </p:anim>
                                    <p:animEffect transition="in" filter="fade">
                                      <p:cBhvr>
                                        <p:cTn id="43" dur="2000"/>
                                        <p:tgtEl>
                                          <p:spTgt spid="1525764">
                                            <p:txEl>
                                              <p:pRg st="5" end="5"/>
                                            </p:txEl>
                                          </p:spTgt>
                                        </p:tgtEl>
                                      </p:cBhvr>
                                    </p:animEffect>
                                  </p:childTnLst>
                                </p:cTn>
                              </p:par>
                            </p:childTnLst>
                          </p:cTn>
                        </p:par>
                        <p:par>
                          <p:cTn id="44" fill="hold">
                            <p:stCondLst>
                              <p:cond delay="9500"/>
                            </p:stCondLst>
                            <p:childTnLst>
                              <p:par>
                                <p:cTn id="45" presetID="31" presetClass="entr" presetSubtype="0" fill="hold" grpId="0" nodeType="afterEffect">
                                  <p:stCondLst>
                                    <p:cond delay="2500"/>
                                  </p:stCondLst>
                                  <p:childTnLst>
                                    <p:set>
                                      <p:cBhvr>
                                        <p:cTn id="46" dur="1" fill="hold">
                                          <p:stCondLst>
                                            <p:cond delay="0"/>
                                          </p:stCondLst>
                                        </p:cTn>
                                        <p:tgtEl>
                                          <p:spTgt spid="1525764">
                                            <p:txEl>
                                              <p:pRg st="6" end="6"/>
                                            </p:txEl>
                                          </p:spTgt>
                                        </p:tgtEl>
                                        <p:attrNameLst>
                                          <p:attrName>style.visibility</p:attrName>
                                        </p:attrNameLst>
                                      </p:cBhvr>
                                      <p:to>
                                        <p:strVal val="visible"/>
                                      </p:to>
                                    </p:set>
                                    <p:anim calcmode="lin" valueType="num">
                                      <p:cBhvr>
                                        <p:cTn id="47" dur="2000" fill="hold"/>
                                        <p:tgtEl>
                                          <p:spTgt spid="1525764">
                                            <p:txEl>
                                              <p:pRg st="6" end="6"/>
                                            </p:txEl>
                                          </p:spTgt>
                                        </p:tgtEl>
                                        <p:attrNameLst>
                                          <p:attrName>ppt_w</p:attrName>
                                        </p:attrNameLst>
                                      </p:cBhvr>
                                      <p:tavLst>
                                        <p:tav tm="0">
                                          <p:val>
                                            <p:fltVal val="0"/>
                                          </p:val>
                                        </p:tav>
                                        <p:tav tm="100000">
                                          <p:val>
                                            <p:strVal val="#ppt_w"/>
                                          </p:val>
                                        </p:tav>
                                      </p:tavLst>
                                    </p:anim>
                                    <p:anim calcmode="lin" valueType="num">
                                      <p:cBhvr>
                                        <p:cTn id="48" dur="2000" fill="hold"/>
                                        <p:tgtEl>
                                          <p:spTgt spid="1525764">
                                            <p:txEl>
                                              <p:pRg st="6" end="6"/>
                                            </p:txEl>
                                          </p:spTgt>
                                        </p:tgtEl>
                                        <p:attrNameLst>
                                          <p:attrName>ppt_h</p:attrName>
                                        </p:attrNameLst>
                                      </p:cBhvr>
                                      <p:tavLst>
                                        <p:tav tm="0">
                                          <p:val>
                                            <p:fltVal val="0"/>
                                          </p:val>
                                        </p:tav>
                                        <p:tav tm="100000">
                                          <p:val>
                                            <p:strVal val="#ppt_h"/>
                                          </p:val>
                                        </p:tav>
                                      </p:tavLst>
                                    </p:anim>
                                    <p:anim calcmode="lin" valueType="num">
                                      <p:cBhvr>
                                        <p:cTn id="49" dur="2000" fill="hold"/>
                                        <p:tgtEl>
                                          <p:spTgt spid="1525764">
                                            <p:txEl>
                                              <p:pRg st="6" end="6"/>
                                            </p:txEl>
                                          </p:spTgt>
                                        </p:tgtEl>
                                        <p:attrNameLst>
                                          <p:attrName>style.rotation</p:attrName>
                                        </p:attrNameLst>
                                      </p:cBhvr>
                                      <p:tavLst>
                                        <p:tav tm="0">
                                          <p:val>
                                            <p:fltVal val="90"/>
                                          </p:val>
                                        </p:tav>
                                        <p:tav tm="100000">
                                          <p:val>
                                            <p:fltVal val="0"/>
                                          </p:val>
                                        </p:tav>
                                      </p:tavLst>
                                    </p:anim>
                                    <p:animEffect transition="in" filter="fade">
                                      <p:cBhvr>
                                        <p:cTn id="50" dur="2000"/>
                                        <p:tgtEl>
                                          <p:spTgt spid="1525764">
                                            <p:txEl>
                                              <p:pRg st="6" end="6"/>
                                            </p:txEl>
                                          </p:spTgt>
                                        </p:tgtEl>
                                      </p:cBhvr>
                                    </p:animEffect>
                                  </p:childTnLst>
                                </p:cTn>
                              </p:par>
                            </p:childTnLst>
                          </p:cTn>
                        </p:par>
                        <p:par>
                          <p:cTn id="51" fill="hold">
                            <p:stCondLst>
                              <p:cond delay="14000"/>
                            </p:stCondLst>
                            <p:childTnLst>
                              <p:par>
                                <p:cTn id="52" presetID="31" presetClass="entr" presetSubtype="0" fill="hold" grpId="0" nodeType="afterEffect">
                                  <p:stCondLst>
                                    <p:cond delay="2500"/>
                                  </p:stCondLst>
                                  <p:childTnLst>
                                    <p:set>
                                      <p:cBhvr>
                                        <p:cTn id="53" dur="1" fill="hold">
                                          <p:stCondLst>
                                            <p:cond delay="0"/>
                                          </p:stCondLst>
                                        </p:cTn>
                                        <p:tgtEl>
                                          <p:spTgt spid="1525764">
                                            <p:txEl>
                                              <p:pRg st="7" end="7"/>
                                            </p:txEl>
                                          </p:spTgt>
                                        </p:tgtEl>
                                        <p:attrNameLst>
                                          <p:attrName>style.visibility</p:attrName>
                                        </p:attrNameLst>
                                      </p:cBhvr>
                                      <p:to>
                                        <p:strVal val="visible"/>
                                      </p:to>
                                    </p:set>
                                    <p:anim calcmode="lin" valueType="num">
                                      <p:cBhvr>
                                        <p:cTn id="54" dur="2000" fill="hold"/>
                                        <p:tgtEl>
                                          <p:spTgt spid="1525764">
                                            <p:txEl>
                                              <p:pRg st="7" end="7"/>
                                            </p:txEl>
                                          </p:spTgt>
                                        </p:tgtEl>
                                        <p:attrNameLst>
                                          <p:attrName>ppt_w</p:attrName>
                                        </p:attrNameLst>
                                      </p:cBhvr>
                                      <p:tavLst>
                                        <p:tav tm="0">
                                          <p:val>
                                            <p:fltVal val="0"/>
                                          </p:val>
                                        </p:tav>
                                        <p:tav tm="100000">
                                          <p:val>
                                            <p:strVal val="#ppt_w"/>
                                          </p:val>
                                        </p:tav>
                                      </p:tavLst>
                                    </p:anim>
                                    <p:anim calcmode="lin" valueType="num">
                                      <p:cBhvr>
                                        <p:cTn id="55" dur="2000" fill="hold"/>
                                        <p:tgtEl>
                                          <p:spTgt spid="1525764">
                                            <p:txEl>
                                              <p:pRg st="7" end="7"/>
                                            </p:txEl>
                                          </p:spTgt>
                                        </p:tgtEl>
                                        <p:attrNameLst>
                                          <p:attrName>ppt_h</p:attrName>
                                        </p:attrNameLst>
                                      </p:cBhvr>
                                      <p:tavLst>
                                        <p:tav tm="0">
                                          <p:val>
                                            <p:fltVal val="0"/>
                                          </p:val>
                                        </p:tav>
                                        <p:tav tm="100000">
                                          <p:val>
                                            <p:strVal val="#ppt_h"/>
                                          </p:val>
                                        </p:tav>
                                      </p:tavLst>
                                    </p:anim>
                                    <p:anim calcmode="lin" valueType="num">
                                      <p:cBhvr>
                                        <p:cTn id="56" dur="2000" fill="hold"/>
                                        <p:tgtEl>
                                          <p:spTgt spid="1525764">
                                            <p:txEl>
                                              <p:pRg st="7" end="7"/>
                                            </p:txEl>
                                          </p:spTgt>
                                        </p:tgtEl>
                                        <p:attrNameLst>
                                          <p:attrName>style.rotation</p:attrName>
                                        </p:attrNameLst>
                                      </p:cBhvr>
                                      <p:tavLst>
                                        <p:tav tm="0">
                                          <p:val>
                                            <p:fltVal val="90"/>
                                          </p:val>
                                        </p:tav>
                                        <p:tav tm="100000">
                                          <p:val>
                                            <p:fltVal val="0"/>
                                          </p:val>
                                        </p:tav>
                                      </p:tavLst>
                                    </p:anim>
                                    <p:animEffect transition="in" filter="fade">
                                      <p:cBhvr>
                                        <p:cTn id="57" dur="2000"/>
                                        <p:tgtEl>
                                          <p:spTgt spid="1525764">
                                            <p:txEl>
                                              <p:pRg st="7" end="7"/>
                                            </p:txEl>
                                          </p:spTgt>
                                        </p:tgtEl>
                                      </p:cBhvr>
                                    </p:animEffect>
                                  </p:childTnLst>
                                </p:cTn>
                              </p:par>
                            </p:childTnLst>
                          </p:cTn>
                        </p:par>
                        <p:par>
                          <p:cTn id="58" fill="hold">
                            <p:stCondLst>
                              <p:cond delay="18500"/>
                            </p:stCondLst>
                            <p:childTnLst>
                              <p:par>
                                <p:cTn id="59" presetID="31" presetClass="entr" presetSubtype="0" fill="hold" grpId="0" nodeType="afterEffect">
                                  <p:stCondLst>
                                    <p:cond delay="2500"/>
                                  </p:stCondLst>
                                  <p:childTnLst>
                                    <p:set>
                                      <p:cBhvr>
                                        <p:cTn id="60" dur="1" fill="hold">
                                          <p:stCondLst>
                                            <p:cond delay="0"/>
                                          </p:stCondLst>
                                        </p:cTn>
                                        <p:tgtEl>
                                          <p:spTgt spid="1525764">
                                            <p:txEl>
                                              <p:pRg st="8" end="8"/>
                                            </p:txEl>
                                          </p:spTgt>
                                        </p:tgtEl>
                                        <p:attrNameLst>
                                          <p:attrName>style.visibility</p:attrName>
                                        </p:attrNameLst>
                                      </p:cBhvr>
                                      <p:to>
                                        <p:strVal val="visible"/>
                                      </p:to>
                                    </p:set>
                                    <p:anim calcmode="lin" valueType="num">
                                      <p:cBhvr>
                                        <p:cTn id="61" dur="2000" fill="hold"/>
                                        <p:tgtEl>
                                          <p:spTgt spid="1525764">
                                            <p:txEl>
                                              <p:pRg st="8" end="8"/>
                                            </p:txEl>
                                          </p:spTgt>
                                        </p:tgtEl>
                                        <p:attrNameLst>
                                          <p:attrName>ppt_w</p:attrName>
                                        </p:attrNameLst>
                                      </p:cBhvr>
                                      <p:tavLst>
                                        <p:tav tm="0">
                                          <p:val>
                                            <p:fltVal val="0"/>
                                          </p:val>
                                        </p:tav>
                                        <p:tav tm="100000">
                                          <p:val>
                                            <p:strVal val="#ppt_w"/>
                                          </p:val>
                                        </p:tav>
                                      </p:tavLst>
                                    </p:anim>
                                    <p:anim calcmode="lin" valueType="num">
                                      <p:cBhvr>
                                        <p:cTn id="62" dur="2000" fill="hold"/>
                                        <p:tgtEl>
                                          <p:spTgt spid="1525764">
                                            <p:txEl>
                                              <p:pRg st="8" end="8"/>
                                            </p:txEl>
                                          </p:spTgt>
                                        </p:tgtEl>
                                        <p:attrNameLst>
                                          <p:attrName>ppt_h</p:attrName>
                                        </p:attrNameLst>
                                      </p:cBhvr>
                                      <p:tavLst>
                                        <p:tav tm="0">
                                          <p:val>
                                            <p:fltVal val="0"/>
                                          </p:val>
                                        </p:tav>
                                        <p:tav tm="100000">
                                          <p:val>
                                            <p:strVal val="#ppt_h"/>
                                          </p:val>
                                        </p:tav>
                                      </p:tavLst>
                                    </p:anim>
                                    <p:anim calcmode="lin" valueType="num">
                                      <p:cBhvr>
                                        <p:cTn id="63" dur="2000" fill="hold"/>
                                        <p:tgtEl>
                                          <p:spTgt spid="1525764">
                                            <p:txEl>
                                              <p:pRg st="8" end="8"/>
                                            </p:txEl>
                                          </p:spTgt>
                                        </p:tgtEl>
                                        <p:attrNameLst>
                                          <p:attrName>style.rotation</p:attrName>
                                        </p:attrNameLst>
                                      </p:cBhvr>
                                      <p:tavLst>
                                        <p:tav tm="0">
                                          <p:val>
                                            <p:fltVal val="90"/>
                                          </p:val>
                                        </p:tav>
                                        <p:tav tm="100000">
                                          <p:val>
                                            <p:fltVal val="0"/>
                                          </p:val>
                                        </p:tav>
                                      </p:tavLst>
                                    </p:anim>
                                    <p:animEffect transition="in" filter="fade">
                                      <p:cBhvr>
                                        <p:cTn id="64" dur="2000"/>
                                        <p:tgtEl>
                                          <p:spTgt spid="15257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6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ChangeArrowheads="1"/>
          </p:cNvSpPr>
          <p:nvPr/>
        </p:nvSpPr>
        <p:spPr bwMode="auto">
          <a:xfrm>
            <a:off x="419100" y="685800"/>
            <a:ext cx="8991600" cy="5475987"/>
          </a:xfrm>
          <a:prstGeom prst="rect">
            <a:avLst/>
          </a:prstGeom>
          <a:noFill/>
          <a:ln w="9525">
            <a:noFill/>
            <a:miter lim="800000"/>
            <a:headEnd/>
            <a:tailEnd/>
          </a:ln>
          <a:effectLst/>
        </p:spPr>
        <p:txBody>
          <a:bodyPr wrap="square" lIns="92075" tIns="46038" rIns="92075" bIns="46038">
            <a:spAutoFit/>
          </a:bodyPr>
          <a:lstStyle/>
          <a:p>
            <a:pPr>
              <a:lnSpc>
                <a:spcPct val="110000"/>
              </a:lnSpc>
            </a:pPr>
            <a:r>
              <a:rPr lang="en-US" sz="10600" i="1" dirty="0" smtClean="0">
                <a:solidFill>
                  <a:srgbClr val="FAFD00"/>
                </a:solidFill>
                <a:effectLst>
                  <a:outerShdw blurRad="38100" dist="38100" dir="2700000" algn="tl">
                    <a:srgbClr val="000000"/>
                  </a:outerShdw>
                </a:effectLst>
                <a:latin typeface="Book Antiqua" pitchFamily="18" charset="0"/>
              </a:rPr>
              <a:t>Tell us About the Science of Drug Testing</a:t>
            </a:r>
            <a:endParaRPr lang="en-US" sz="6000" i="1" dirty="0">
              <a:solidFill>
                <a:srgbClr val="FAFD00"/>
              </a:solidFill>
              <a:effectLst>
                <a:outerShdw blurRad="38100" dist="38100" dir="2700000" algn="tl">
                  <a:srgbClr val="000000"/>
                </a:outerShdw>
              </a:effectLst>
              <a:latin typeface="Book Antiqua" pitchFamily="18" charset="0"/>
            </a:endParaRPr>
          </a:p>
        </p:txBody>
      </p:sp>
    </p:spTree>
    <p:extLst>
      <p:ext uri="{BB962C8B-B14F-4D97-AF65-F5344CB8AC3E}">
        <p14:creationId xmlns:p14="http://schemas.microsoft.com/office/powerpoint/2010/main" val="630200172"/>
      </p:ext>
    </p:extLst>
  </p:cSld>
  <p:clrMapOvr>
    <a:masterClrMapping/>
  </p:clrMapOvr>
  <p:transition>
    <p:pull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1657350" y="476250"/>
            <a:ext cx="8001000" cy="1143000"/>
          </a:xfrm>
          <a:prstGeom prst="rect">
            <a:avLst/>
          </a:prstGeom>
          <a:noFill/>
          <a:ln w="9525">
            <a:noFill/>
            <a:miter lim="800000"/>
            <a:headEnd/>
            <a:tailEnd/>
          </a:ln>
          <a:effectLst/>
        </p:spPr>
        <p:txBody>
          <a:bodyPr wrap="none" anchor="ctr"/>
          <a:lstStyle/>
          <a:p>
            <a:endParaRPr lang="en-US"/>
          </a:p>
        </p:txBody>
      </p:sp>
      <p:sp>
        <p:nvSpPr>
          <p:cNvPr id="946179" name="Rectangle 3"/>
          <p:cNvSpPr>
            <a:spLocks noChangeArrowheads="1"/>
          </p:cNvSpPr>
          <p:nvPr/>
        </p:nvSpPr>
        <p:spPr bwMode="auto">
          <a:xfrm>
            <a:off x="1562100" y="1752600"/>
            <a:ext cx="7162800" cy="4114800"/>
          </a:xfrm>
          <a:prstGeom prst="rect">
            <a:avLst/>
          </a:prstGeom>
          <a:noFill/>
          <a:ln w="9525">
            <a:noFill/>
            <a:miter lim="800000"/>
            <a:headEnd/>
            <a:tailEnd/>
          </a:ln>
          <a:effectLst/>
        </p:spPr>
        <p:txBody>
          <a:bodyPr wrap="none" anchor="ctr"/>
          <a:lstStyle/>
          <a:p>
            <a:endParaRPr lang="en-US"/>
          </a:p>
        </p:txBody>
      </p:sp>
      <p:sp>
        <p:nvSpPr>
          <p:cNvPr id="946180" name="Rectangle 4"/>
          <p:cNvSpPr>
            <a:spLocks noGrp="1" noChangeArrowheads="1"/>
          </p:cNvSpPr>
          <p:nvPr>
            <p:ph type="body" idx="1"/>
          </p:nvPr>
        </p:nvSpPr>
        <p:spPr>
          <a:xfrm>
            <a:off x="419100" y="1347466"/>
            <a:ext cx="9867900" cy="4925067"/>
          </a:xfrm>
          <a:noFill/>
          <a:ln/>
        </p:spPr>
        <p:txBody>
          <a:bodyPr wrap="square">
            <a:spAutoFit/>
          </a:bodyPr>
          <a:lstStyle/>
          <a:p>
            <a:pPr marL="0" indent="0">
              <a:lnSpc>
                <a:spcPct val="150000"/>
              </a:lnSpc>
              <a:spcBef>
                <a:spcPct val="0"/>
              </a:spcBef>
              <a:buClr>
                <a:schemeClr val="tx1"/>
              </a:buClr>
              <a:buSzTx/>
              <a:buFontTx/>
              <a:buChar char="•"/>
            </a:pPr>
            <a:r>
              <a:rPr lang="en-US" sz="4600" dirty="0" smtClean="0">
                <a:solidFill>
                  <a:srgbClr val="FAFD00"/>
                </a:solidFill>
                <a:latin typeface="Book Antiqua" pitchFamily="18" charset="0"/>
              </a:rPr>
              <a:t> Diverse Investigative Power</a:t>
            </a:r>
            <a:endParaRPr lang="en-US" sz="4600" dirty="0">
              <a:solidFill>
                <a:srgbClr val="FAFD00"/>
              </a:solidFill>
              <a:latin typeface="Book Antiqua" pitchFamily="18" charset="0"/>
            </a:endParaRPr>
          </a:p>
          <a:p>
            <a:pPr marL="0" indent="0">
              <a:lnSpc>
                <a:spcPct val="150000"/>
              </a:lnSpc>
              <a:spcBef>
                <a:spcPct val="0"/>
              </a:spcBef>
              <a:buClr>
                <a:schemeClr val="tx1"/>
              </a:buClr>
              <a:buSzTx/>
              <a:buFontTx/>
              <a:buChar char="•"/>
            </a:pPr>
            <a:r>
              <a:rPr lang="en-US" sz="4600" dirty="0" smtClean="0">
                <a:solidFill>
                  <a:srgbClr val="FAFD00"/>
                </a:solidFill>
                <a:latin typeface="Book Antiqua" pitchFamily="18" charset="0"/>
              </a:rPr>
              <a:t> “Complementary” </a:t>
            </a:r>
            <a:r>
              <a:rPr lang="en-US" sz="4600" dirty="0" err="1" smtClean="0">
                <a:solidFill>
                  <a:srgbClr val="FAFD00"/>
                </a:solidFill>
                <a:latin typeface="Book Antiqua" pitchFamily="18" charset="0"/>
              </a:rPr>
              <a:t>Tox</a:t>
            </a:r>
            <a:r>
              <a:rPr lang="en-US" sz="4600" dirty="0" smtClean="0">
                <a:solidFill>
                  <a:srgbClr val="FAFD00"/>
                </a:solidFill>
                <a:latin typeface="Book Antiqua" pitchFamily="18" charset="0"/>
              </a:rPr>
              <a:t> = Good</a:t>
            </a:r>
            <a:endParaRPr lang="en-US" sz="4600" dirty="0">
              <a:solidFill>
                <a:srgbClr val="FAFD00"/>
              </a:solidFill>
              <a:latin typeface="Book Antiqua" pitchFamily="18" charset="0"/>
            </a:endParaRPr>
          </a:p>
          <a:p>
            <a:pPr marL="0" indent="0" defTabSz="457200">
              <a:lnSpc>
                <a:spcPct val="100000"/>
              </a:lnSpc>
              <a:spcBef>
                <a:spcPct val="0"/>
              </a:spcBef>
              <a:spcAft>
                <a:spcPts val="1800"/>
              </a:spcAft>
              <a:buClr>
                <a:schemeClr val="tx1"/>
              </a:buClr>
              <a:buSzTx/>
              <a:buFontTx/>
              <a:buChar char="•"/>
              <a:tabLst>
                <a:tab pos="511175" algn="l"/>
              </a:tabLst>
            </a:pPr>
            <a:r>
              <a:rPr lang="en-US" sz="4600" dirty="0" smtClean="0">
                <a:solidFill>
                  <a:srgbClr val="FAFD00"/>
                </a:solidFill>
                <a:latin typeface="Book Antiqua" pitchFamily="18" charset="0"/>
              </a:rPr>
              <a:t> Alcohol Bio-Markers = Another	</a:t>
            </a:r>
            <a:r>
              <a:rPr lang="en-US" sz="4600" dirty="0" err="1" smtClean="0">
                <a:solidFill>
                  <a:srgbClr val="FAFD00"/>
                </a:solidFill>
                <a:latin typeface="Book Antiqua" pitchFamily="18" charset="0"/>
              </a:rPr>
              <a:t>Tox</a:t>
            </a:r>
            <a:r>
              <a:rPr lang="en-US" sz="4600" dirty="0" smtClean="0">
                <a:solidFill>
                  <a:srgbClr val="FAFD00"/>
                </a:solidFill>
                <a:latin typeface="Book Antiqua" pitchFamily="18" charset="0"/>
              </a:rPr>
              <a:t> Example </a:t>
            </a:r>
            <a:r>
              <a:rPr lang="en-US" sz="4400" dirty="0" smtClean="0">
                <a:solidFill>
                  <a:srgbClr val="A8A800"/>
                </a:solidFill>
                <a:latin typeface="Book Antiqua" pitchFamily="18" charset="0"/>
              </a:rPr>
              <a:t>to Drive You Nuts</a:t>
            </a:r>
          </a:p>
          <a:p>
            <a:pPr marL="0" indent="0">
              <a:lnSpc>
                <a:spcPct val="150000"/>
              </a:lnSpc>
              <a:spcBef>
                <a:spcPct val="0"/>
              </a:spcBef>
              <a:spcAft>
                <a:spcPts val="1800"/>
              </a:spcAft>
              <a:buClr>
                <a:schemeClr val="tx1"/>
              </a:buClr>
              <a:buSzTx/>
              <a:buFontTx/>
              <a:buChar char="•"/>
            </a:pPr>
            <a:r>
              <a:rPr lang="en-US" sz="4600" dirty="0" smtClean="0">
                <a:solidFill>
                  <a:srgbClr val="FAFD00"/>
                </a:solidFill>
                <a:latin typeface="Book Antiqua" pitchFamily="18" charset="0"/>
              </a:rPr>
              <a:t> </a:t>
            </a:r>
            <a:r>
              <a:rPr lang="en-US" sz="4000" dirty="0" smtClean="0">
                <a:solidFill>
                  <a:srgbClr val="FAFD00"/>
                </a:solidFill>
                <a:latin typeface="Book Antiqua" pitchFamily="18" charset="0"/>
              </a:rPr>
              <a:t>Uncontrolled Factors</a:t>
            </a:r>
            <a:r>
              <a:rPr lang="en-US" sz="4400" dirty="0" smtClean="0">
                <a:solidFill>
                  <a:srgbClr val="FAFD00"/>
                </a:solidFill>
                <a:latin typeface="Book Antiqua" pitchFamily="18" charset="0"/>
              </a:rPr>
              <a:t> = </a:t>
            </a:r>
            <a:r>
              <a:rPr lang="en-US" sz="2800" dirty="0" smtClean="0">
                <a:solidFill>
                  <a:srgbClr val="FAFD00"/>
                </a:solidFill>
                <a:latin typeface="Book Antiqua" pitchFamily="18" charset="0"/>
              </a:rPr>
              <a:t>Forensic </a:t>
            </a:r>
            <a:r>
              <a:rPr lang="en-US" sz="4000" dirty="0" smtClean="0">
                <a:solidFill>
                  <a:srgbClr val="FAFD00"/>
                </a:solidFill>
                <a:latin typeface="Book Antiqua" pitchFamily="18" charset="0"/>
              </a:rPr>
              <a:t>Reality</a:t>
            </a:r>
            <a:endParaRPr lang="en-US" sz="3200" dirty="0" smtClean="0">
              <a:solidFill>
                <a:srgbClr val="FAFD00"/>
              </a:solidFill>
              <a:latin typeface="Book Antiqua" pitchFamily="18" charset="0"/>
            </a:endParaRPr>
          </a:p>
        </p:txBody>
      </p:sp>
      <p:sp>
        <p:nvSpPr>
          <p:cNvPr id="946181" name="Rectangle 5"/>
          <p:cNvSpPr>
            <a:spLocks noGrp="1" noChangeArrowheads="1"/>
          </p:cNvSpPr>
          <p:nvPr>
            <p:ph type="title"/>
          </p:nvPr>
        </p:nvSpPr>
        <p:spPr>
          <a:xfrm>
            <a:off x="419100" y="628650"/>
            <a:ext cx="9029700" cy="990600"/>
          </a:xfrm>
          <a:noFill/>
          <a:ln/>
        </p:spPr>
        <p:txBody>
          <a:bodyPr/>
          <a:lstStyle/>
          <a:p>
            <a:pPr algn="ctr"/>
            <a:r>
              <a:rPr lang="en-US" sz="8800" dirty="0" smtClean="0">
                <a:latin typeface="Book Antiqua" pitchFamily="18" charset="0"/>
              </a:rPr>
              <a:t>B</a:t>
            </a:r>
            <a:r>
              <a:rPr lang="en-US" sz="4400" dirty="0" smtClean="0">
                <a:solidFill>
                  <a:schemeClr val="accent2"/>
                </a:solidFill>
                <a:latin typeface="Book Antiqua" pitchFamily="18" charset="0"/>
              </a:rPr>
              <a:t>ottom</a:t>
            </a:r>
            <a:r>
              <a:rPr lang="en-US" sz="8800" dirty="0" smtClean="0">
                <a:latin typeface="Book Antiqua" pitchFamily="18" charset="0"/>
              </a:rPr>
              <a:t> L</a:t>
            </a:r>
            <a:r>
              <a:rPr lang="en-US" sz="4400" dirty="0" smtClean="0">
                <a:solidFill>
                  <a:schemeClr val="accent2"/>
                </a:solidFill>
                <a:latin typeface="Book Antiqua" pitchFamily="18" charset="0"/>
              </a:rPr>
              <a:t>ine</a:t>
            </a:r>
            <a:endParaRPr lang="en-US" sz="600" dirty="0">
              <a:solidFill>
                <a:schemeClr val="accent2"/>
              </a:solidFill>
              <a:latin typeface="Book Antiqua" pitchFamily="18" charset="0"/>
            </a:endParaRPr>
          </a:p>
        </p:txBody>
      </p:sp>
    </p:spTree>
    <p:extLst>
      <p:ext uri="{BB962C8B-B14F-4D97-AF65-F5344CB8AC3E}">
        <p14:creationId xmlns:p14="http://schemas.microsoft.com/office/powerpoint/2010/main" val="1793648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46180">
                                            <p:txEl>
                                              <p:pRg st="0" end="0"/>
                                            </p:txEl>
                                          </p:spTgt>
                                        </p:tgtEl>
                                        <p:attrNameLst>
                                          <p:attrName>style.visibility</p:attrName>
                                        </p:attrNameLst>
                                      </p:cBhvr>
                                      <p:to>
                                        <p:strVal val="visible"/>
                                      </p:to>
                                    </p:set>
                                    <p:animEffect transition="in" filter="fade">
                                      <p:cBhvr>
                                        <p:cTn id="7" dur="2000"/>
                                        <p:tgtEl>
                                          <p:spTgt spid="946180">
                                            <p:txEl>
                                              <p:pRg st="0" end="0"/>
                                            </p:txEl>
                                          </p:spTgt>
                                        </p:tgtEl>
                                      </p:cBhvr>
                                    </p:animEffect>
                                    <p:anim calcmode="lin" valueType="num">
                                      <p:cBhvr>
                                        <p:cTn id="8" dur="2000" fill="hold"/>
                                        <p:tgtEl>
                                          <p:spTgt spid="946180">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4618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46180">
                                            <p:txEl>
                                              <p:pRg st="1" end="1"/>
                                            </p:txEl>
                                          </p:spTgt>
                                        </p:tgtEl>
                                        <p:attrNameLst>
                                          <p:attrName>style.visibility</p:attrName>
                                        </p:attrNameLst>
                                      </p:cBhvr>
                                      <p:to>
                                        <p:strVal val="visible"/>
                                      </p:to>
                                    </p:set>
                                    <p:animEffect transition="in" filter="fade">
                                      <p:cBhvr>
                                        <p:cTn id="12" dur="2000"/>
                                        <p:tgtEl>
                                          <p:spTgt spid="946180">
                                            <p:txEl>
                                              <p:pRg st="1" end="1"/>
                                            </p:txEl>
                                          </p:spTgt>
                                        </p:tgtEl>
                                      </p:cBhvr>
                                    </p:animEffect>
                                    <p:anim calcmode="lin" valueType="num">
                                      <p:cBhvr>
                                        <p:cTn id="13" dur="2000" fill="hold"/>
                                        <p:tgtEl>
                                          <p:spTgt spid="946180">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946180">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46180">
                                            <p:txEl>
                                              <p:pRg st="2" end="2"/>
                                            </p:txEl>
                                          </p:spTgt>
                                        </p:tgtEl>
                                        <p:attrNameLst>
                                          <p:attrName>style.visibility</p:attrName>
                                        </p:attrNameLst>
                                      </p:cBhvr>
                                      <p:to>
                                        <p:strVal val="visible"/>
                                      </p:to>
                                    </p:set>
                                    <p:animEffect transition="in" filter="fade">
                                      <p:cBhvr>
                                        <p:cTn id="17" dur="2000"/>
                                        <p:tgtEl>
                                          <p:spTgt spid="946180">
                                            <p:txEl>
                                              <p:pRg st="2" end="2"/>
                                            </p:txEl>
                                          </p:spTgt>
                                        </p:tgtEl>
                                      </p:cBhvr>
                                    </p:animEffect>
                                    <p:anim calcmode="lin" valueType="num">
                                      <p:cBhvr>
                                        <p:cTn id="18" dur="2000" fill="hold"/>
                                        <p:tgtEl>
                                          <p:spTgt spid="946180">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946180">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46180">
                                            <p:txEl>
                                              <p:pRg st="3" end="3"/>
                                            </p:txEl>
                                          </p:spTgt>
                                        </p:tgtEl>
                                        <p:attrNameLst>
                                          <p:attrName>style.visibility</p:attrName>
                                        </p:attrNameLst>
                                      </p:cBhvr>
                                      <p:to>
                                        <p:strVal val="visible"/>
                                      </p:to>
                                    </p:set>
                                    <p:animEffect transition="in" filter="fade">
                                      <p:cBhvr>
                                        <p:cTn id="22" dur="2000"/>
                                        <p:tgtEl>
                                          <p:spTgt spid="946180">
                                            <p:txEl>
                                              <p:pRg st="3" end="3"/>
                                            </p:txEl>
                                          </p:spTgt>
                                        </p:tgtEl>
                                      </p:cBhvr>
                                    </p:animEffect>
                                    <p:anim calcmode="lin" valueType="num">
                                      <p:cBhvr>
                                        <p:cTn id="23" dur="2000" fill="hold"/>
                                        <p:tgtEl>
                                          <p:spTgt spid="946180">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94618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Rectangle 2"/>
          <p:cNvSpPr>
            <a:spLocks noChangeArrowheads="1"/>
          </p:cNvSpPr>
          <p:nvPr/>
        </p:nvSpPr>
        <p:spPr bwMode="auto">
          <a:xfrm>
            <a:off x="17318" y="228600"/>
            <a:ext cx="9753600" cy="6125396"/>
          </a:xfrm>
          <a:prstGeom prst="rect">
            <a:avLst/>
          </a:prstGeom>
          <a:noFill/>
          <a:ln w="9525">
            <a:noFill/>
            <a:miter lim="800000"/>
            <a:headEnd/>
            <a:tailEnd/>
          </a:ln>
          <a:effectLst/>
        </p:spPr>
        <p:txBody>
          <a:bodyPr lIns="92075" tIns="46038" rIns="92075" bIns="46038">
            <a:spAutoFit/>
          </a:bodyPr>
          <a:lstStyle/>
          <a:p>
            <a:pPr algn="l"/>
            <a:r>
              <a:rPr lang="en-US" sz="6600" dirty="0">
                <a:effectLst>
                  <a:outerShdw blurRad="38100" dist="38100" dir="2700000" algn="tl">
                    <a:srgbClr val="000000"/>
                  </a:outerShdw>
                </a:effectLst>
                <a:latin typeface="Book Antiqua" pitchFamily="18" charset="0"/>
              </a:rPr>
              <a:t>   </a:t>
            </a:r>
            <a:r>
              <a:rPr lang="en-US" sz="6600" dirty="0" smtClean="0">
                <a:effectLst>
                  <a:outerShdw blurRad="38100" dist="38100" dir="2700000" algn="tl">
                    <a:srgbClr val="000000"/>
                  </a:outerShdw>
                </a:effectLst>
                <a:latin typeface="Book Antiqua" pitchFamily="18" charset="0"/>
              </a:rPr>
              <a:t>  </a:t>
            </a:r>
            <a:r>
              <a:rPr lang="en-US" sz="7200" dirty="0" smtClean="0">
                <a:effectLst>
                  <a:outerShdw blurRad="38100" dist="38100" dir="2700000" algn="tl">
                    <a:srgbClr val="000000"/>
                  </a:outerShdw>
                </a:effectLst>
                <a:latin typeface="Book Antiqua" pitchFamily="18" charset="0"/>
              </a:rPr>
              <a:t>Acknowledgments</a:t>
            </a:r>
            <a:endParaRPr lang="en-US" sz="6600" dirty="0">
              <a:effectLst>
                <a:outerShdw blurRad="38100" dist="38100" dir="2700000" algn="tl">
                  <a:srgbClr val="000000"/>
                </a:outerShdw>
              </a:effectLst>
              <a:latin typeface="Book Antiqua" pitchFamily="18" charset="0"/>
            </a:endParaRPr>
          </a:p>
          <a:p>
            <a:pPr algn="l"/>
            <a:r>
              <a:rPr lang="en-US" sz="5400" dirty="0" smtClean="0">
                <a:solidFill>
                  <a:srgbClr val="FAFD00"/>
                </a:solidFill>
                <a:effectLst>
                  <a:outerShdw blurRad="38100" dist="38100" dir="2700000" algn="tl">
                    <a:srgbClr val="000000"/>
                  </a:outerShdw>
                </a:effectLst>
                <a:latin typeface="Book Antiqua" pitchFamily="18" charset="0"/>
              </a:rPr>
              <a:t>   - URI </a:t>
            </a:r>
            <a:r>
              <a:rPr lang="en-US" sz="4000" dirty="0" smtClean="0">
                <a:solidFill>
                  <a:srgbClr val="FAFD00"/>
                </a:solidFill>
                <a:effectLst>
                  <a:outerShdw blurRad="38100" dist="38100" dir="2700000" algn="tl">
                    <a:srgbClr val="000000"/>
                  </a:outerShdw>
                </a:effectLst>
                <a:latin typeface="Book Antiqua" pitchFamily="18" charset="0"/>
              </a:rPr>
              <a:t>Forensic Science Partnership</a:t>
            </a:r>
            <a:endParaRPr lang="en-US" sz="6600" dirty="0" smtClean="0">
              <a:solidFill>
                <a:srgbClr val="FAFD00"/>
              </a:solidFill>
              <a:effectLst>
                <a:outerShdw blurRad="38100" dist="38100" dir="2700000" algn="tl">
                  <a:srgbClr val="000000"/>
                </a:outerShdw>
              </a:effectLst>
              <a:latin typeface="Book Antiqua" pitchFamily="18" charset="0"/>
            </a:endParaRPr>
          </a:p>
          <a:p>
            <a:pPr lvl="1" algn="l"/>
            <a:r>
              <a:rPr lang="en-US" sz="6600" dirty="0" smtClean="0">
                <a:solidFill>
                  <a:srgbClr val="FAFD00"/>
                </a:solidFill>
                <a:effectLst>
                  <a:outerShdw blurRad="38100" dist="38100" dir="2700000" algn="tl">
                    <a:srgbClr val="000000"/>
                  </a:outerShdw>
                </a:effectLst>
                <a:latin typeface="Book Antiqua" pitchFamily="18" charset="0"/>
              </a:rPr>
              <a:t>-</a:t>
            </a:r>
            <a:r>
              <a:rPr lang="en-US" sz="4000" dirty="0" smtClean="0">
                <a:solidFill>
                  <a:srgbClr val="FAFD00"/>
                </a:solidFill>
                <a:effectLst>
                  <a:outerShdw blurRad="38100" dist="38100" dir="2700000" algn="tl">
                    <a:srgbClr val="000000"/>
                  </a:outerShdw>
                </a:effectLst>
                <a:latin typeface="Book Antiqua" pitchFamily="18" charset="0"/>
              </a:rPr>
              <a:t> </a:t>
            </a:r>
            <a:r>
              <a:rPr lang="en-US" sz="4000" dirty="0">
                <a:solidFill>
                  <a:srgbClr val="FAFD00"/>
                </a:solidFill>
                <a:effectLst>
                  <a:outerShdw blurRad="38100" dist="38100" dir="2700000" algn="tl">
                    <a:srgbClr val="000000"/>
                  </a:outerShdw>
                </a:effectLst>
                <a:latin typeface="Book Antiqua" pitchFamily="18" charset="0"/>
              </a:rPr>
              <a:t>T</a:t>
            </a:r>
            <a:r>
              <a:rPr lang="en-US" sz="4000" dirty="0" smtClean="0">
                <a:solidFill>
                  <a:srgbClr val="FAFD00"/>
                </a:solidFill>
                <a:effectLst>
                  <a:outerShdw blurRad="38100" dist="38100" dir="2700000" algn="tl">
                    <a:srgbClr val="000000"/>
                  </a:outerShdw>
                </a:effectLst>
                <a:latin typeface="Book Antiqua" pitchFamily="18" charset="0"/>
              </a:rPr>
              <a:t>ripler FTDTL</a:t>
            </a:r>
            <a:r>
              <a:rPr lang="en-US" sz="4800" dirty="0" smtClean="0">
                <a:solidFill>
                  <a:srgbClr val="FAFD00"/>
                </a:solidFill>
                <a:effectLst>
                  <a:outerShdw blurRad="38100" dist="38100" dir="2700000" algn="tl">
                    <a:srgbClr val="000000"/>
                  </a:outerShdw>
                </a:effectLst>
                <a:latin typeface="Book Antiqua" pitchFamily="18" charset="0"/>
              </a:rPr>
              <a:t>, NMS, NYSDCJS,    	</a:t>
            </a:r>
            <a:r>
              <a:rPr lang="en-US" sz="4400" dirty="0" smtClean="0">
                <a:solidFill>
                  <a:srgbClr val="FAFD00"/>
                </a:solidFill>
                <a:effectLst>
                  <a:outerShdw blurRad="38100" dist="38100" dir="2700000" algn="tl">
                    <a:srgbClr val="000000"/>
                  </a:outerShdw>
                </a:effectLst>
                <a:latin typeface="Book Antiqua" pitchFamily="18" charset="0"/>
              </a:rPr>
              <a:t>MSPCLS</a:t>
            </a:r>
            <a:r>
              <a:rPr lang="en-US" sz="4800" dirty="0">
                <a:solidFill>
                  <a:srgbClr val="FAFD00"/>
                </a:solidFill>
                <a:effectLst>
                  <a:outerShdw blurRad="38100" dist="38100" dir="2700000" algn="tl">
                    <a:srgbClr val="000000"/>
                  </a:outerShdw>
                </a:effectLst>
                <a:latin typeface="Book Antiqua" pitchFamily="18" charset="0"/>
              </a:rPr>
              <a:t>, </a:t>
            </a:r>
            <a:r>
              <a:rPr lang="en-US" sz="4400" dirty="0">
                <a:solidFill>
                  <a:srgbClr val="FAFD00"/>
                </a:solidFill>
                <a:effectLst>
                  <a:outerShdw blurRad="38100" dist="38100" dir="2700000" algn="tl">
                    <a:srgbClr val="000000"/>
                  </a:outerShdw>
                </a:effectLst>
                <a:latin typeface="Book Antiqua" pitchFamily="18" charset="0"/>
              </a:rPr>
              <a:t>NERFI</a:t>
            </a:r>
            <a:r>
              <a:rPr lang="en-US" sz="4800" dirty="0">
                <a:solidFill>
                  <a:srgbClr val="FAFD00"/>
                </a:solidFill>
                <a:effectLst>
                  <a:outerShdw blurRad="38100" dist="38100" dir="2700000" algn="tl">
                    <a:srgbClr val="000000"/>
                  </a:outerShdw>
                </a:effectLst>
                <a:latin typeface="Book Antiqua" pitchFamily="18" charset="0"/>
              </a:rPr>
              <a:t>, </a:t>
            </a:r>
            <a:r>
              <a:rPr lang="en-US" sz="4400" dirty="0" smtClean="0">
                <a:solidFill>
                  <a:srgbClr val="FAFD00"/>
                </a:solidFill>
                <a:effectLst>
                  <a:outerShdw blurRad="38100" dist="38100" dir="2700000" algn="tl">
                    <a:srgbClr val="000000"/>
                  </a:outerShdw>
                </a:effectLst>
                <a:latin typeface="Book Antiqua" pitchFamily="18" charset="0"/>
              </a:rPr>
              <a:t>USACIL</a:t>
            </a:r>
            <a:r>
              <a:rPr lang="en-US" sz="4800" dirty="0" smtClean="0">
                <a:solidFill>
                  <a:srgbClr val="FAFD00"/>
                </a:solidFill>
                <a:effectLst>
                  <a:outerShdw blurRad="38100" dist="38100" dir="2700000" algn="tl">
                    <a:srgbClr val="000000"/>
                  </a:outerShdw>
                </a:effectLst>
                <a:latin typeface="Book Antiqua" pitchFamily="18" charset="0"/>
              </a:rPr>
              <a:t>,	</a:t>
            </a:r>
            <a:r>
              <a:rPr lang="en-US" sz="4400" dirty="0" smtClean="0">
                <a:solidFill>
                  <a:srgbClr val="FAFD00"/>
                </a:solidFill>
                <a:effectLst>
                  <a:outerShdw blurRad="38100" dist="38100" dir="2700000" algn="tl">
                    <a:srgbClr val="000000"/>
                  </a:outerShdw>
                </a:effectLst>
                <a:latin typeface="Book Antiqua" pitchFamily="18" charset="0"/>
              </a:rPr>
              <a:t>AFDTL</a:t>
            </a:r>
            <a:r>
              <a:rPr lang="en-US" sz="4800" dirty="0" smtClean="0">
                <a:solidFill>
                  <a:srgbClr val="FAFD00"/>
                </a:solidFill>
                <a:effectLst>
                  <a:outerShdw blurRad="38100" dist="38100" dir="2700000" algn="tl">
                    <a:srgbClr val="000000"/>
                  </a:outerShdw>
                </a:effectLst>
                <a:latin typeface="Book Antiqua" pitchFamily="18" charset="0"/>
              </a:rPr>
              <a:t>, </a:t>
            </a:r>
            <a:r>
              <a:rPr lang="en-US" sz="3600" dirty="0" smtClean="0">
                <a:solidFill>
                  <a:srgbClr val="FAFD00"/>
                </a:solidFill>
                <a:effectLst>
                  <a:outerShdw blurRad="38100" dist="38100" dir="2700000" algn="tl">
                    <a:srgbClr val="000000"/>
                  </a:outerShdw>
                </a:effectLst>
                <a:latin typeface="Book Antiqua" pitchFamily="18" charset="0"/>
              </a:rPr>
              <a:t>EU/UK Drinkers</a:t>
            </a:r>
            <a:r>
              <a:rPr lang="en-US" sz="4400" dirty="0" smtClean="0">
                <a:solidFill>
                  <a:srgbClr val="FAFD00"/>
                </a:solidFill>
                <a:effectLst>
                  <a:outerShdw blurRad="38100" dist="38100" dir="2700000" algn="tl">
                    <a:srgbClr val="000000"/>
                  </a:outerShdw>
                </a:effectLst>
                <a:latin typeface="Book Antiqua" pitchFamily="18" charset="0"/>
              </a:rPr>
              <a:t>,</a:t>
            </a:r>
            <a:r>
              <a:rPr lang="en-US" sz="3600" dirty="0" smtClean="0">
                <a:solidFill>
                  <a:srgbClr val="FAFD00"/>
                </a:solidFill>
                <a:effectLst>
                  <a:outerShdw blurRad="38100" dist="38100" dir="2700000" algn="tl">
                    <a:srgbClr val="000000"/>
                  </a:outerShdw>
                </a:effectLst>
                <a:latin typeface="Book Antiqua" pitchFamily="18" charset="0"/>
              </a:rPr>
              <a:t> </a:t>
            </a:r>
            <a:r>
              <a:rPr lang="en-US" sz="4400" dirty="0" smtClean="0">
                <a:solidFill>
                  <a:srgbClr val="FAFD00"/>
                </a:solidFill>
                <a:effectLst>
                  <a:outerShdw blurRad="38100" dist="38100" dir="2700000" algn="tl">
                    <a:srgbClr val="000000"/>
                  </a:outerShdw>
                </a:effectLst>
                <a:latin typeface="Book Antiqua" pitchFamily="18" charset="0"/>
              </a:rPr>
              <a:t>ADL</a:t>
            </a:r>
            <a:endParaRPr lang="en-US" sz="4800" dirty="0">
              <a:solidFill>
                <a:schemeClr val="accent2"/>
              </a:solidFill>
              <a:effectLst>
                <a:outerShdw blurRad="38100" dist="38100" dir="2700000" algn="tl">
                  <a:srgbClr val="000000"/>
                </a:outerShdw>
              </a:effectLst>
              <a:latin typeface="Book Antiqua" pitchFamily="18" charset="0"/>
            </a:endParaRPr>
          </a:p>
          <a:p>
            <a:pPr lvl="1" algn="l"/>
            <a:r>
              <a:rPr lang="en-US" sz="6000" dirty="0" smtClean="0">
                <a:solidFill>
                  <a:srgbClr val="FAFD00"/>
                </a:solidFill>
                <a:effectLst>
                  <a:outerShdw blurRad="38100" dist="38100" dir="2700000" algn="tl">
                    <a:srgbClr val="000000"/>
                  </a:outerShdw>
                </a:effectLst>
                <a:latin typeface="Book Antiqua" pitchFamily="18" charset="0"/>
              </a:rPr>
              <a:t>- Forensic Practitioners</a:t>
            </a:r>
            <a:r>
              <a:rPr lang="en-US" sz="4800" dirty="0" smtClean="0">
                <a:solidFill>
                  <a:srgbClr val="FFFF00"/>
                </a:solidFill>
                <a:effectLst>
                  <a:outerShdw blurRad="38100" dist="38100" dir="2700000" algn="tl">
                    <a:srgbClr val="000000"/>
                  </a:outerShdw>
                </a:effectLst>
                <a:latin typeface="Book Antiqua" pitchFamily="18" charset="0"/>
              </a:rPr>
              <a:t>*</a:t>
            </a:r>
            <a:r>
              <a:rPr lang="en-US" sz="4800" dirty="0" smtClean="0">
                <a:solidFill>
                  <a:schemeClr val="accent2"/>
                </a:solidFill>
                <a:effectLst>
                  <a:outerShdw blurRad="38100" dist="38100" dir="2700000" algn="tl">
                    <a:srgbClr val="000000"/>
                  </a:outerShdw>
                </a:effectLst>
                <a:latin typeface="Book Antiqua" pitchFamily="18" charset="0"/>
              </a:rPr>
              <a:t> </a:t>
            </a:r>
            <a:endParaRPr lang="en-US" sz="4800" dirty="0">
              <a:solidFill>
                <a:schemeClr val="accent2"/>
              </a:solidFill>
              <a:effectLst>
                <a:outerShdw blurRad="38100" dist="38100" dir="2700000" algn="tl">
                  <a:srgbClr val="000000"/>
                </a:outerShdw>
              </a:effectLst>
              <a:latin typeface="Book Antiqua" pitchFamily="18" charset="0"/>
            </a:endParaRPr>
          </a:p>
          <a:p>
            <a:pPr lvl="1" algn="l"/>
            <a:r>
              <a:rPr lang="en-US" sz="4400" dirty="0">
                <a:solidFill>
                  <a:srgbClr val="FFFF00"/>
                </a:solidFill>
                <a:effectLst>
                  <a:outerShdw blurRad="38100" dist="38100" dir="2700000" algn="tl">
                    <a:srgbClr val="000000"/>
                  </a:outerShdw>
                </a:effectLst>
                <a:latin typeface="Book Antiqua" pitchFamily="18" charset="0"/>
              </a:rPr>
              <a:t>	</a:t>
            </a:r>
            <a:r>
              <a:rPr lang="en-US" sz="4400" dirty="0" smtClean="0">
                <a:solidFill>
                  <a:srgbClr val="FFFF00"/>
                </a:solidFill>
                <a:effectLst>
                  <a:outerShdw blurRad="38100" dist="38100" dir="2700000" algn="tl">
                    <a:srgbClr val="000000"/>
                  </a:outerShdw>
                </a:effectLst>
                <a:latin typeface="Book Antiqua" pitchFamily="18" charset="0"/>
              </a:rPr>
              <a:t>     *</a:t>
            </a:r>
            <a:r>
              <a:rPr lang="en-US" sz="4400" dirty="0" smtClean="0">
                <a:solidFill>
                  <a:schemeClr val="accent2"/>
                </a:solidFill>
                <a:effectLst>
                  <a:outerShdw blurRad="38100" dist="38100" dir="2700000" algn="tl">
                    <a:srgbClr val="000000"/>
                  </a:outerShdw>
                </a:effectLst>
                <a:latin typeface="Book Antiqua" pitchFamily="18" charset="0"/>
              </a:rPr>
              <a:t>  </a:t>
            </a:r>
            <a:r>
              <a:rPr lang="en-US" sz="4400" dirty="0">
                <a:solidFill>
                  <a:schemeClr val="accent2"/>
                </a:solidFill>
                <a:effectLst>
                  <a:outerShdw blurRad="38100" dist="38100" dir="2700000" algn="tl">
                    <a:srgbClr val="000000"/>
                  </a:outerShdw>
                </a:effectLst>
                <a:latin typeface="Book Antiqua" pitchFamily="18" charset="0"/>
              </a:rPr>
              <a:t>Too Many to Name….</a:t>
            </a:r>
          </a:p>
        </p:txBody>
      </p:sp>
    </p:spTree>
    <p:extLst>
      <p:ext uri="{BB962C8B-B14F-4D97-AF65-F5344CB8AC3E}">
        <p14:creationId xmlns:p14="http://schemas.microsoft.com/office/powerpoint/2010/main" val="2971930560"/>
      </p:ext>
    </p:extLst>
  </p:cSld>
  <p:clrMapOvr>
    <a:masterClrMapping/>
  </p:clrMapOvr>
  <p:transition>
    <p:split dir="in"/>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A1A1A1"/>
      </a:dk2>
      <a:lt2>
        <a:srgbClr val="FFFFFF"/>
      </a:lt2>
      <a:accent1>
        <a:srgbClr val="DC0081"/>
      </a:accent1>
      <a:accent2>
        <a:srgbClr val="00FF00"/>
      </a:accent2>
      <a:accent3>
        <a:srgbClr val="CDCDCD"/>
      </a:accent3>
      <a:accent4>
        <a:srgbClr val="DADADA"/>
      </a:accent4>
      <a:accent5>
        <a:srgbClr val="EBAAC1"/>
      </a:accent5>
      <a:accent6>
        <a:srgbClr val="00E700"/>
      </a:accent6>
      <a:hlink>
        <a:srgbClr val="00DFCA"/>
      </a:hlink>
      <a:folHlink>
        <a:srgbClr val="B1B1B1"/>
      </a:folHlink>
    </a:clrScheme>
    <a:fontScheme name="Default Desig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40501</TotalTime>
  <Words>2906</Words>
  <Application>Microsoft Office PowerPoint</Application>
  <PresentationFormat>35mm Slides</PresentationFormat>
  <Paragraphs>662</Paragraphs>
  <Slides>91</Slides>
  <Notes>83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03" baseType="lpstr">
      <vt:lpstr>Arial</vt:lpstr>
      <vt:lpstr>Book Antiqua</vt:lpstr>
      <vt:lpstr>Calibri</vt:lpstr>
      <vt:lpstr>Century Gothic</vt:lpstr>
      <vt:lpstr>Courier New</vt:lpstr>
      <vt:lpstr>Lucida Bright</vt:lpstr>
      <vt:lpstr>Monotype Sorts</vt:lpstr>
      <vt:lpstr>Symbol</vt:lpstr>
      <vt:lpstr>Times New Roman</vt:lpstr>
      <vt:lpstr>Wingdings</vt:lpstr>
      <vt:lpstr>Default Design</vt:lpstr>
      <vt:lpstr>Clip</vt:lpstr>
      <vt:lpstr>Complementary  Toxicology: Introduction to a Cool Forensic World </vt:lpstr>
      <vt:lpstr>Disclaimers</vt:lpstr>
      <vt:lpstr>Bottom Line Up Front</vt:lpstr>
      <vt:lpstr>PowerPoint Presentation</vt:lpstr>
      <vt:lpstr>PowerPoint Presentation</vt:lpstr>
      <vt:lpstr>PowerPoint Presentation</vt:lpstr>
      <vt:lpstr>PowerPoint Presentation</vt:lpstr>
      <vt:lpstr>PowerPoint Presentation</vt:lpstr>
      <vt:lpstr>PowerPoint Presentation</vt:lpstr>
      <vt:lpstr>Drug Screening</vt:lpstr>
      <vt:lpstr>Drug Screening</vt:lpstr>
      <vt:lpstr>Confirmation</vt:lpstr>
      <vt:lpstr>PowerPoint Presentation</vt:lpstr>
      <vt:lpstr>PowerPoint Presentation</vt:lpstr>
      <vt:lpstr>PowerPoint Presentation</vt:lpstr>
      <vt:lpstr>Toxicological Analytes of Interest</vt:lpstr>
      <vt:lpstr>Toxicological Analytes of Interest</vt:lpstr>
      <vt:lpstr>Toxicological Analytes of Interest</vt:lpstr>
      <vt:lpstr>Toxicological Analytes of Interest</vt:lpstr>
      <vt:lpstr>Millenial Analytes of Interest</vt:lpstr>
      <vt:lpstr>Millenial Analytes of Interest</vt:lpstr>
      <vt:lpstr>PowerPoint Presentation</vt:lpstr>
      <vt:lpstr>Postmortem Toxicology</vt:lpstr>
      <vt:lpstr>Performance Testing  </vt:lpstr>
      <vt:lpstr>Workplace Testing</vt:lpstr>
      <vt:lpstr>The Average     Man Theory</vt:lpstr>
      <vt:lpstr>Absorption</vt:lpstr>
      <vt:lpstr>Distribution</vt:lpstr>
      <vt:lpstr>Metabolism</vt:lpstr>
      <vt:lpstr>Excretion</vt:lpstr>
      <vt:lpstr>More to Be Dangerous With</vt:lpstr>
      <vt:lpstr>Bottom Line In Middle</vt:lpstr>
      <vt:lpstr>PowerPoint Presentation</vt:lpstr>
      <vt:lpstr>“Unusual Samples”</vt:lpstr>
      <vt:lpstr>Oral Fluid Testing</vt:lpstr>
      <vt:lpstr>Oral Fluid Tests &amp; U/A</vt:lpstr>
      <vt:lpstr>Realities of On-Site OF </vt:lpstr>
      <vt:lpstr>PowerPoint Presentation</vt:lpstr>
      <vt:lpstr>Sweat Collection</vt:lpstr>
      <vt:lpstr>PowerPoint Presentation</vt:lpstr>
      <vt:lpstr>Hair Testing Promises</vt:lpstr>
      <vt:lpstr>PowerPoint Presentation</vt:lpstr>
      <vt:lpstr>PowerPoint Presentation</vt:lpstr>
      <vt:lpstr>PowerPoint Presentation</vt:lpstr>
      <vt:lpstr>PowerPoint Presentation</vt:lpstr>
      <vt:lpstr>PowerPoint Presentation</vt:lpstr>
      <vt:lpstr>Qualitative Reporting</vt:lpstr>
      <vt:lpstr>Window of Detection</vt:lpstr>
      <vt:lpstr>Window of Detection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Complementary Alternatives</vt:lpstr>
      <vt:lpstr>Detection Windows</vt:lpstr>
      <vt:lpstr>Programmatic Realities</vt:lpstr>
      <vt:lpstr>Legal Applicability</vt:lpstr>
      <vt:lpstr>Amphetamines</vt:lpstr>
      <vt:lpstr>PowerPoint Presentation</vt:lpstr>
      <vt:lpstr>PowerPoint Presentation</vt:lpstr>
      <vt:lpstr>PowerPoint Presentation</vt:lpstr>
      <vt:lpstr>PowerPoint Presentation</vt:lpstr>
      <vt:lpstr>Bottom Line In Middle</vt:lpstr>
      <vt:lpstr>Old &amp; Newer Alcohol Tests</vt:lpstr>
      <vt:lpstr>Old &amp; Newer Alcohol Tests</vt:lpstr>
      <vt:lpstr>Alcohol Detection Windows</vt:lpstr>
      <vt:lpstr>Forensic Hair Test Extensions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Pre-Analytical “Fun Factors”…</vt:lpstr>
      <vt:lpstr>Confounding “Forensic” Factors</vt:lpstr>
      <vt:lpstr>Hair Treatment Categories</vt:lpstr>
      <vt:lpstr>Bottom Line In Middle</vt:lpstr>
      <vt:lpstr>Future“Forensic” Realities</vt:lpstr>
      <vt:lpstr>Another Confounding Factor</vt:lpstr>
      <vt:lpstr>“Forensic Interface” Factors</vt:lpstr>
      <vt:lpstr>Bottom Line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Science: Urine, Blood and Hair Drug Testing</dc:title>
  <dc:creator>CARL SELAVKA</dc:creator>
  <cp:lastModifiedBy>Carl Matthew Selavka</cp:lastModifiedBy>
  <cp:revision>277</cp:revision>
  <cp:lastPrinted>1997-10-14T22:38:46Z</cp:lastPrinted>
  <dcterms:created xsi:type="dcterms:W3CDTF">1997-06-23T12:51:00Z</dcterms:created>
  <dcterms:modified xsi:type="dcterms:W3CDTF">2019-10-04T14:11:48Z</dcterms:modified>
</cp:coreProperties>
</file>